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17" r:id="rId3"/>
    <p:sldId id="318" r:id="rId4"/>
    <p:sldId id="287" r:id="rId5"/>
    <p:sldId id="316" r:id="rId6"/>
    <p:sldId id="283" r:id="rId7"/>
    <p:sldId id="312" r:id="rId8"/>
    <p:sldId id="304" r:id="rId9"/>
    <p:sldId id="314" r:id="rId10"/>
    <p:sldId id="288" r:id="rId11"/>
    <p:sldId id="294" r:id="rId12"/>
    <p:sldId id="295" r:id="rId13"/>
    <p:sldId id="296" r:id="rId14"/>
    <p:sldId id="293" r:id="rId15"/>
    <p:sldId id="297" r:id="rId16"/>
    <p:sldId id="298" r:id="rId17"/>
    <p:sldId id="299" r:id="rId18"/>
    <p:sldId id="302" r:id="rId19"/>
    <p:sldId id="310" r:id="rId20"/>
    <p:sldId id="303" r:id="rId21"/>
    <p:sldId id="301" r:id="rId22"/>
    <p:sldId id="311" r:id="rId23"/>
    <p:sldId id="315" r:id="rId24"/>
    <p:sldId id="313" r:id="rId25"/>
    <p:sldId id="305" r:id="rId26"/>
    <p:sldId id="290" r:id="rId27"/>
    <p:sldId id="306" r:id="rId28"/>
    <p:sldId id="307" r:id="rId29"/>
    <p:sldId id="292" r:id="rId30"/>
    <p:sldId id="309" r:id="rId31"/>
    <p:sldId id="308" r:id="rId32"/>
    <p:sldId id="319" r:id="rId33"/>
    <p:sldId id="32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itlin Sadowski" initials="C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679" autoAdjust="0"/>
  </p:normalViewPr>
  <p:slideViewPr>
    <p:cSldViewPr>
      <p:cViewPr varScale="1">
        <p:scale>
          <a:sx n="63" d="100"/>
          <a:sy n="63" d="100"/>
        </p:scale>
        <p:origin x="-1050" y="-114"/>
      </p:cViewPr>
      <p:guideLst>
        <p:guide orient="horz" pos="2160"/>
        <p:guide pos="2880"/>
      </p:guideLst>
    </p:cSldViewPr>
  </p:slideViewPr>
  <p:notesTextViewPr>
    <p:cViewPr>
      <p:scale>
        <a:sx n="1" d="1"/>
        <a:sy n="1" d="1"/>
      </p:scale>
      <p:origin x="0" y="0"/>
    </p:cViewPr>
  </p:notesTextViewPr>
  <p:sorterViewPr>
    <p:cViewPr>
      <p:scale>
        <a:sx n="200" d="100"/>
        <a:sy n="200" d="100"/>
      </p:scale>
      <p:origin x="0" y="15516"/>
    </p:cViewPr>
  </p:sorterViewPr>
  <p:notesViewPr>
    <p:cSldViewPr>
      <p:cViewPr varScale="1">
        <p:scale>
          <a:sx n="69" d="100"/>
          <a:sy n="69" d="100"/>
        </p:scale>
        <p:origin x="-179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67551F-BB55-466C-A66C-2F8A87121B46}" type="datetimeFigureOut">
              <a:rPr lang="en-US" smtClean="0"/>
              <a:t>8/20/2010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AEEACE-EFAE-4F0A-BD68-9E262D980BEE}" type="slidenum">
              <a:rPr lang="en-US" smtClean="0"/>
              <a:t>‹#›</a:t>
            </a:fld>
            <a:endParaRPr lang="en-US"/>
          </a:p>
        </p:txBody>
      </p:sp>
    </p:spTree>
    <p:extLst>
      <p:ext uri="{BB962C8B-B14F-4D97-AF65-F5344CB8AC3E}">
        <p14:creationId xmlns:p14="http://schemas.microsoft.com/office/powerpoint/2010/main" val="3953854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880FF-1E0C-41D3-AF92-580AE7D92601}" type="datetimeFigureOut">
              <a:rPr lang="en-US" smtClean="0"/>
              <a:pPr/>
              <a:t>8/20/2010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1BA54E-832E-41FC-BB66-3D37ADA9BE9C}" type="slidenum">
              <a:rPr lang="en-US" smtClean="0"/>
              <a:pPr/>
              <a:t>‹#›</a:t>
            </a:fld>
            <a:endParaRPr lang="en-US"/>
          </a:p>
        </p:txBody>
      </p:sp>
    </p:spTree>
    <p:extLst>
      <p:ext uri="{BB962C8B-B14F-4D97-AF65-F5344CB8AC3E}">
        <p14:creationId xmlns:p14="http://schemas.microsoft.com/office/powerpoint/2010/main" val="8373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Regarding problems, many of the problems here don’t manifest easily.</a:t>
            </a:r>
          </a:p>
          <a:p>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There’s a bug here.  </a:t>
            </a:r>
            <a:r>
              <a:rPr lang="en-US" sz="1200" kern="1200" dirty="0" err="1" smtClean="0">
                <a:solidFill>
                  <a:schemeClr val="tx1"/>
                </a:solidFill>
                <a:latin typeface="+mn-lt"/>
                <a:ea typeface="+mn-ea"/>
                <a:cs typeface="+mn-cs"/>
              </a:rPr>
              <a:t>BlockingCollection</a:t>
            </a:r>
            <a:r>
              <a:rPr lang="en-US" sz="1200" kern="1200" dirty="0" smtClean="0">
                <a:solidFill>
                  <a:schemeClr val="tx1"/>
                </a:solidFill>
                <a:latin typeface="+mn-lt"/>
                <a:ea typeface="+mn-ea"/>
                <a:cs typeface="+mn-cs"/>
              </a:rPr>
              <a:t>&lt;T&gt;.</a:t>
            </a:r>
            <a:r>
              <a:rPr lang="en-US" sz="1200" kern="1200" dirty="0" err="1" smtClean="0">
                <a:solidFill>
                  <a:schemeClr val="tx1"/>
                </a:solidFill>
                <a:latin typeface="+mn-lt"/>
                <a:ea typeface="+mn-ea"/>
                <a:cs typeface="+mn-cs"/>
              </a:rPr>
              <a:t>CompleteAdding</a:t>
            </a:r>
            <a:r>
              <a:rPr lang="en-US" sz="1200" kern="1200" dirty="0" smtClean="0">
                <a:solidFill>
                  <a:schemeClr val="tx1"/>
                </a:solidFill>
                <a:latin typeface="+mn-lt"/>
                <a:ea typeface="+mn-ea"/>
                <a:cs typeface="+mn-cs"/>
              </a:rPr>
              <a:t> tells the buffer that it won’t ever have anything else added, but it’s being called here when one stage worker completes, not necessarily when all of the stage workers have completed.  You’d want to move this call out to the higher level Pipeline where the stages were created, e.g.</a:t>
            </a:r>
          </a:p>
          <a:p>
            <a:r>
              <a:rPr lang="en-US" sz="1200" kern="1200" dirty="0" err="1" smtClean="0">
                <a:solidFill>
                  <a:schemeClr val="tx1"/>
                </a:solidFill>
                <a:latin typeface="+mn-lt"/>
                <a:ea typeface="+mn-ea"/>
                <a:cs typeface="+mn-cs"/>
              </a:rPr>
              <a:t>var</a:t>
            </a:r>
            <a:r>
              <a:rPr lang="en-US" sz="1200" kern="1200" dirty="0" smtClean="0">
                <a:solidFill>
                  <a:schemeClr val="tx1"/>
                </a:solidFill>
                <a:latin typeface="+mn-lt"/>
                <a:ea typeface="+mn-ea"/>
                <a:cs typeface="+mn-cs"/>
              </a:rPr>
              <a:t> workers = new Task[</a:t>
            </a:r>
            <a:r>
              <a:rPr lang="en-US" sz="1200" kern="1200" dirty="0" err="1" smtClean="0">
                <a:solidFill>
                  <a:schemeClr val="tx1"/>
                </a:solidFill>
                <a:latin typeface="+mn-lt"/>
                <a:ea typeface="+mn-ea"/>
                <a:cs typeface="+mn-cs"/>
              </a:rPr>
              <a:t>numWorkers</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for(</a:t>
            </a:r>
            <a:r>
              <a:rPr lang="en-US" sz="1200" kern="1200" dirty="0" err="1" smtClean="0">
                <a:solidFill>
                  <a:schemeClr val="tx1"/>
                </a:solidFill>
                <a:latin typeface="+mn-lt"/>
                <a:ea typeface="+mn-ea"/>
                <a:cs typeface="+mn-cs"/>
              </a:rPr>
              <a:t>int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=0; </a:t>
            </a:r>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&lt;</a:t>
            </a:r>
            <a:r>
              <a:rPr lang="en-US" sz="1200" kern="1200" dirty="0" err="1" smtClean="0">
                <a:solidFill>
                  <a:schemeClr val="tx1"/>
                </a:solidFill>
                <a:latin typeface="+mn-lt"/>
                <a:ea typeface="+mn-ea"/>
                <a:cs typeface="+mn-cs"/>
              </a:rPr>
              <a:t>numWorkers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 workers[</a:t>
            </a:r>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 = </a:t>
            </a:r>
            <a:r>
              <a:rPr lang="en-US" sz="1200" kern="1200" dirty="0" err="1" smtClean="0">
                <a:solidFill>
                  <a:schemeClr val="tx1"/>
                </a:solidFill>
                <a:latin typeface="+mn-lt"/>
                <a:ea typeface="+mn-ea"/>
                <a:cs typeface="+mn-cs"/>
              </a:rPr>
              <a:t>Task.Factory.StartNew</a:t>
            </a:r>
            <a:r>
              <a:rPr lang="en-US" sz="1200" kern="1200" dirty="0" smtClean="0">
                <a:solidFill>
                  <a:schemeClr val="tx1"/>
                </a:solidFill>
                <a:latin typeface="+mn-lt"/>
                <a:ea typeface="+mn-ea"/>
                <a:cs typeface="+mn-cs"/>
              </a:rPr>
              <a:t>(…);</a:t>
            </a:r>
          </a:p>
          <a:p>
            <a:r>
              <a:rPr lang="en-US" sz="1200" kern="1200" dirty="0" err="1" smtClean="0">
                <a:solidFill>
                  <a:schemeClr val="tx1"/>
                </a:solidFill>
                <a:latin typeface="+mn-lt"/>
                <a:ea typeface="+mn-ea"/>
                <a:cs typeface="+mn-cs"/>
              </a:rPr>
              <a:t>Task.Factory.ContinueWhenAll</a:t>
            </a:r>
            <a:r>
              <a:rPr lang="en-US" sz="1200" kern="1200" dirty="0" smtClean="0">
                <a:solidFill>
                  <a:schemeClr val="tx1"/>
                </a:solidFill>
                <a:latin typeface="+mn-lt"/>
                <a:ea typeface="+mn-ea"/>
                <a:cs typeface="+mn-cs"/>
              </a:rPr>
              <a:t>(workers, _ =&gt; </a:t>
            </a:r>
            <a:r>
              <a:rPr lang="en-US" sz="1200" kern="1200" dirty="0" err="1" smtClean="0">
                <a:solidFill>
                  <a:schemeClr val="tx1"/>
                </a:solidFill>
                <a:latin typeface="+mn-lt"/>
                <a:ea typeface="+mn-ea"/>
                <a:cs typeface="+mn-cs"/>
              </a:rPr>
              <a:t>bc.CompleteAdding</a:t>
            </a:r>
            <a:r>
              <a:rPr lang="en-US" sz="1200" kern="120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DC1BA54E-832E-41FC-BB66-3D37ADA9BE9C}" type="slidenum">
              <a:rPr lang="en-US" smtClean="0"/>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1BA54E-832E-41FC-BB66-3D37ADA9BE9C}" type="slidenum">
              <a:rPr lang="en-US" smtClean="0"/>
              <a:pPr/>
              <a:t>18</a:t>
            </a:fld>
            <a:endParaRPr lang="en-US"/>
          </a:p>
        </p:txBody>
      </p:sp>
    </p:spTree>
    <p:extLst>
      <p:ext uri="{BB962C8B-B14F-4D97-AF65-F5344CB8AC3E}">
        <p14:creationId xmlns:p14="http://schemas.microsoft.com/office/powerpoint/2010/main" val="400301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19</a:t>
            </a:fld>
            <a:endParaRPr lang="en-US"/>
          </a:p>
        </p:txBody>
      </p:sp>
    </p:spTree>
    <p:extLst>
      <p:ext uri="{BB962C8B-B14F-4D97-AF65-F5344CB8AC3E}">
        <p14:creationId xmlns:p14="http://schemas.microsoft.com/office/powerpoint/2010/main" val="2565098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definition of provisioning?</a:t>
            </a:r>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21</a:t>
            </a:fld>
            <a:endParaRPr lang="en-US"/>
          </a:p>
        </p:txBody>
      </p:sp>
    </p:spTree>
    <p:extLst>
      <p:ext uri="{BB962C8B-B14F-4D97-AF65-F5344CB8AC3E}">
        <p14:creationId xmlns:p14="http://schemas.microsoft.com/office/powerpoint/2010/main" val="1654931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AF092-F89D-484E-9402-A816CD8C79DA}" type="slidenum">
              <a:rPr lang="en-US" smtClean="0"/>
              <a:pPr/>
              <a:t>33</a:t>
            </a:fld>
            <a:endParaRPr lang="en-US"/>
          </a:p>
        </p:txBody>
      </p:sp>
    </p:spTree>
    <p:extLst>
      <p:ext uri="{BB962C8B-B14F-4D97-AF65-F5344CB8AC3E}">
        <p14:creationId xmlns:p14="http://schemas.microsoft.com/office/powerpoint/2010/main" val="392832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250641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274360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340592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6/22/2010</a:t>
            </a:r>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Slide Number Placeholder 6"/>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40209296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6/22/2010</a:t>
            </a:r>
            <a:endParaRPr lang="en-US"/>
          </a:p>
        </p:txBody>
      </p:sp>
      <p:sp>
        <p:nvSpPr>
          <p:cNvPr id="5" name="Footer Placeholder 4"/>
          <p:cNvSpPr>
            <a:spLocks noGrp="1"/>
          </p:cNvSpPr>
          <p:nvPr>
            <p:ph type="ftr" sz="quarter" idx="3"/>
          </p:nvPr>
        </p:nvSpPr>
        <p:spPr>
          <a:xfrm>
            <a:off x="3048000" y="6356350"/>
            <a:ext cx="3276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Practical Parallel and Concurrent Programming DRAFT: comments to msrpcpcp@microsoft.com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B5E65-51E1-460A-B5D3-B6231F8C0386}" type="slidenum">
              <a:rPr lang="en-US" smtClean="0"/>
              <a:pPr/>
              <a:t>‹#›</a:t>
            </a:fld>
            <a:endParaRPr lang="en-US"/>
          </a:p>
        </p:txBody>
      </p:sp>
    </p:spTree>
    <p:extLst>
      <p:ext uri="{BB962C8B-B14F-4D97-AF65-F5344CB8AC3E}">
        <p14:creationId xmlns:p14="http://schemas.microsoft.com/office/powerpoint/2010/main" val="371579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blogs.msdn.com/b/pfxteam/archive/2010/04/06/9990420.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code.msdn.microsoft.com/ParExtSample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parallelpatterns.codepl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arallelpatterns.codeplex.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Patterns for Programming </a:t>
            </a:r>
            <a:br>
              <a:rPr lang="en-US" dirty="0" smtClean="0"/>
            </a:br>
            <a:r>
              <a:rPr lang="en-US" dirty="0" smtClean="0"/>
              <a:t>Shared Memory</a:t>
            </a:r>
            <a:endParaRPr lang="en-US" dirty="0"/>
          </a:p>
        </p:txBody>
      </p:sp>
      <p:sp>
        <p:nvSpPr>
          <p:cNvPr id="3" name="Subtitle 2"/>
          <p:cNvSpPr>
            <a:spLocks noGrp="1"/>
          </p:cNvSpPr>
          <p:nvPr>
            <p:ph type="subTitle" idx="1"/>
          </p:nvPr>
        </p:nvSpPr>
        <p:spPr/>
        <p:txBody>
          <a:bodyPr/>
          <a:lstStyle/>
          <a:p>
            <a:r>
              <a:rPr lang="en-US" dirty="0" smtClean="0"/>
              <a:t>Unit 2.c</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1</a:t>
            </a:fld>
            <a:endParaRPr lang="en-US"/>
          </a:p>
        </p:txBody>
      </p:sp>
    </p:spTree>
    <p:extLst>
      <p:ext uri="{BB962C8B-B14F-4D97-AF65-F5344CB8AC3E}">
        <p14:creationId xmlns:p14="http://schemas.microsoft.com/office/powerpoint/2010/main" val="294990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Producer-Consumer</a:t>
            </a:r>
            <a:endParaRPr lang="en-US" dirty="0"/>
          </a:p>
        </p:txBody>
      </p:sp>
      <p:sp>
        <p:nvSpPr>
          <p:cNvPr id="3" name="Content Placeholder 2"/>
          <p:cNvSpPr>
            <a:spLocks noGrp="1"/>
          </p:cNvSpPr>
          <p:nvPr>
            <p:ph idx="1"/>
          </p:nvPr>
        </p:nvSpPr>
        <p:spPr>
          <a:xfrm>
            <a:off x="381000" y="1219200"/>
            <a:ext cx="4724400" cy="5181600"/>
          </a:xfrm>
        </p:spPr>
        <p:txBody>
          <a:bodyPr>
            <a:normAutofit fontScale="85000" lnSpcReduction="20000"/>
          </a:bodyPr>
          <a:lstStyle/>
          <a:p>
            <a:pPr algn="ctr">
              <a:buNone/>
            </a:pPr>
            <a:r>
              <a:rPr lang="en-US" sz="4200" dirty="0" smtClean="0">
                <a:solidFill>
                  <a:srgbClr val="FF0000"/>
                </a:solidFill>
              </a:rPr>
              <a:t>No data races!</a:t>
            </a:r>
          </a:p>
          <a:p>
            <a:pPr algn="ctr">
              <a:buNone/>
            </a:pPr>
            <a:endParaRPr lang="en-US" dirty="0" smtClean="0">
              <a:solidFill>
                <a:srgbClr val="FF0000"/>
              </a:solidFill>
            </a:endParaRPr>
          </a:p>
          <a:p>
            <a:pPr marL="571500" indent="-457200">
              <a:buFont typeface="+mj-lt"/>
              <a:buAutoNum type="arabicPeriod"/>
            </a:pPr>
            <a:r>
              <a:rPr lang="en-US" dirty="0" smtClean="0"/>
              <a:t>Item is local to Producer before insertion into buffer</a:t>
            </a:r>
          </a:p>
          <a:p>
            <a:pPr marL="571500" indent="-457200">
              <a:buFont typeface="+mj-lt"/>
              <a:buAutoNum type="arabicPeriod"/>
            </a:pPr>
            <a:r>
              <a:rPr lang="en-US" dirty="0" smtClean="0"/>
              <a:t>Item is local to Consumer after removal from buffer</a:t>
            </a:r>
          </a:p>
          <a:p>
            <a:pPr marL="571500" indent="-457200">
              <a:buFont typeface="+mj-lt"/>
              <a:buAutoNum type="arabicPeriod"/>
            </a:pPr>
            <a:r>
              <a:rPr lang="en-US" dirty="0" smtClean="0"/>
              <a:t>What about buffer?</a:t>
            </a:r>
          </a:p>
          <a:p>
            <a:pPr lvl="1"/>
            <a:r>
              <a:rPr lang="en-US" dirty="0" smtClean="0"/>
              <a:t>Buffer is thread-safe</a:t>
            </a:r>
          </a:p>
          <a:p>
            <a:pPr lvl="1"/>
            <a:r>
              <a:rPr lang="en-US" dirty="0" smtClean="0"/>
              <a:t>Blocks when full/empty</a:t>
            </a:r>
          </a:p>
          <a:p>
            <a:pPr lvl="1"/>
            <a:r>
              <a:rPr lang="en-US" dirty="0" smtClean="0"/>
              <a:t>Not trivial to implement</a:t>
            </a:r>
          </a:p>
          <a:p>
            <a:pPr lvl="1"/>
            <a:r>
              <a:rPr lang="en-US" dirty="0" smtClean="0"/>
              <a:t>More about this in Unit 3</a:t>
            </a:r>
          </a:p>
          <a:p>
            <a:pPr lvl="1"/>
            <a:r>
              <a:rPr lang="en-US" dirty="0" smtClean="0"/>
              <a:t>For now, use </a:t>
            </a:r>
          </a:p>
          <a:p>
            <a:pPr lvl="1">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BlockingCollection</a:t>
            </a:r>
            <a:r>
              <a:rPr lang="en-US" dirty="0" smtClean="0">
                <a:latin typeface="Consolas" pitchFamily="49" charset="0"/>
                <a:cs typeface="Consolas" pitchFamily="49" charset="0"/>
              </a:rPr>
              <a:t>&lt;T&gt;</a:t>
            </a:r>
            <a:endParaRPr lang="en-US" dirty="0">
              <a:latin typeface="Consolas" pitchFamily="49" charset="0"/>
              <a:cs typeface="Consolas" pitchFamily="49" charset="0"/>
            </a:endParaRPr>
          </a:p>
        </p:txBody>
      </p:sp>
      <p:sp>
        <p:nvSpPr>
          <p:cNvPr id="4" name="Can 3"/>
          <p:cNvSpPr/>
          <p:nvPr/>
        </p:nvSpPr>
        <p:spPr>
          <a:xfrm>
            <a:off x="6134100" y="3124200"/>
            <a:ext cx="2057400" cy="1219200"/>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Buffer</a:t>
            </a:r>
            <a:endParaRPr lang="en-US" sz="3200" dirty="0"/>
          </a:p>
        </p:txBody>
      </p:sp>
      <p:sp>
        <p:nvSpPr>
          <p:cNvPr id="5" name="Rectangle 4"/>
          <p:cNvSpPr/>
          <p:nvPr/>
        </p:nvSpPr>
        <p:spPr>
          <a:xfrm>
            <a:off x="5448300" y="1399624"/>
            <a:ext cx="11811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Producer</a:t>
            </a:r>
          </a:p>
        </p:txBody>
      </p:sp>
      <p:sp>
        <p:nvSpPr>
          <p:cNvPr id="6" name="Rectangle 5"/>
          <p:cNvSpPr/>
          <p:nvPr/>
        </p:nvSpPr>
        <p:spPr>
          <a:xfrm>
            <a:off x="6324600" y="19812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Producer</a:t>
            </a:r>
          </a:p>
        </p:txBody>
      </p:sp>
      <p:sp>
        <p:nvSpPr>
          <p:cNvPr id="7" name="Rectangle 6"/>
          <p:cNvSpPr/>
          <p:nvPr/>
        </p:nvSpPr>
        <p:spPr>
          <a:xfrm>
            <a:off x="7467600" y="14478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Producer</a:t>
            </a:r>
          </a:p>
        </p:txBody>
      </p:sp>
      <p:sp>
        <p:nvSpPr>
          <p:cNvPr id="9" name="Rectangle 8"/>
          <p:cNvSpPr/>
          <p:nvPr/>
        </p:nvSpPr>
        <p:spPr>
          <a:xfrm>
            <a:off x="6331213" y="5737356"/>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Consumer</a:t>
            </a:r>
          </a:p>
        </p:txBody>
      </p:sp>
      <p:sp>
        <p:nvSpPr>
          <p:cNvPr id="11" name="Rectangle 10"/>
          <p:cNvSpPr/>
          <p:nvPr/>
        </p:nvSpPr>
        <p:spPr>
          <a:xfrm>
            <a:off x="7467600" y="5051556"/>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Consumer</a:t>
            </a:r>
          </a:p>
        </p:txBody>
      </p:sp>
      <p:sp>
        <p:nvSpPr>
          <p:cNvPr id="12" name="Rectangle 11"/>
          <p:cNvSpPr/>
          <p:nvPr/>
        </p:nvSpPr>
        <p:spPr>
          <a:xfrm>
            <a:off x="5653915" y="4953000"/>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Consumer</a:t>
            </a:r>
          </a:p>
        </p:txBody>
      </p:sp>
      <p:cxnSp>
        <p:nvCxnSpPr>
          <p:cNvPr id="14" name="Straight Arrow Connector 13"/>
          <p:cNvCxnSpPr/>
          <p:nvPr/>
        </p:nvCxnSpPr>
        <p:spPr>
          <a:xfrm>
            <a:off x="6038850" y="2514600"/>
            <a:ext cx="20955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5" name="Straight Arrow Connector 14"/>
          <p:cNvCxnSpPr/>
          <p:nvPr/>
        </p:nvCxnSpPr>
        <p:spPr>
          <a:xfrm>
            <a:off x="7674238" y="4490132"/>
            <a:ext cx="20955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a:xfrm flipH="1">
            <a:off x="7883788" y="2538531"/>
            <a:ext cx="30480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8" name="Straight Arrow Connector 17"/>
          <p:cNvCxnSpPr/>
          <p:nvPr/>
        </p:nvCxnSpPr>
        <p:spPr>
          <a:xfrm flipH="1">
            <a:off x="6134100" y="4438493"/>
            <a:ext cx="45720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a:stCxn id="6" idx="2"/>
          </p:cNvCxnSpPr>
          <p:nvPr/>
        </p:nvCxnSpPr>
        <p:spPr>
          <a:xfrm>
            <a:off x="7048500" y="2667000"/>
            <a:ext cx="0" cy="32873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3" name="Straight Arrow Connector 22"/>
          <p:cNvCxnSpPr/>
          <p:nvPr/>
        </p:nvCxnSpPr>
        <p:spPr>
          <a:xfrm flipH="1">
            <a:off x="7219950" y="4438493"/>
            <a:ext cx="57150" cy="104790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8" name="Date Placeholder 7"/>
          <p:cNvSpPr>
            <a:spLocks noGrp="1"/>
          </p:cNvSpPr>
          <p:nvPr>
            <p:ph type="dt" sz="half" idx="10"/>
          </p:nvPr>
        </p:nvSpPr>
        <p:spPr/>
        <p:txBody>
          <a:bodyPr/>
          <a:lstStyle/>
          <a:p>
            <a:r>
              <a:rPr lang="en-US" smtClean="0"/>
              <a:t>6/22/2010</a:t>
            </a:r>
            <a:endParaRPr lang="en-US"/>
          </a:p>
        </p:txBody>
      </p:sp>
      <p:sp>
        <p:nvSpPr>
          <p:cNvPr id="10" name="Footer Placeholder 9"/>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13" name="Slide Number Placeholder 12"/>
          <p:cNvSpPr>
            <a:spLocks noGrp="1"/>
          </p:cNvSpPr>
          <p:nvPr>
            <p:ph type="sldNum" sz="quarter" idx="12"/>
          </p:nvPr>
        </p:nvSpPr>
        <p:spPr/>
        <p:txBody>
          <a:bodyPr/>
          <a:lstStyle/>
          <a:p>
            <a:fld id="{F4FB5E65-51E1-460A-B5D3-B6231F8C0386}"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8229600" cy="1143000"/>
          </a:xfrm>
        </p:spPr>
        <p:txBody>
          <a:bodyPr/>
          <a:lstStyle/>
          <a:p>
            <a:r>
              <a:rPr lang="en-US" dirty="0" smtClean="0"/>
              <a:t>Producer-Consumer Code</a:t>
            </a:r>
            <a:endParaRPr lang="en-US" dirty="0"/>
          </a:p>
        </p:txBody>
      </p:sp>
      <p:sp>
        <p:nvSpPr>
          <p:cNvPr id="7" name="Content Placeholder 6"/>
          <p:cNvSpPr>
            <a:spLocks noGrp="1"/>
          </p:cNvSpPr>
          <p:nvPr>
            <p:ph sz="half" idx="2"/>
          </p:nvPr>
        </p:nvSpPr>
        <p:spPr>
          <a:xfrm>
            <a:off x="-729342" y="1219200"/>
            <a:ext cx="11049000" cy="4038600"/>
          </a:xfrm>
        </p:spPr>
        <p:txBody>
          <a:bodyPr>
            <a:noAutofit/>
          </a:bodyPr>
          <a:lstStyle/>
          <a:p>
            <a:pPr marL="0" lvl="0" indent="0">
              <a:spcBef>
                <a:spcPts val="0"/>
              </a:spcBef>
              <a:buNone/>
            </a:pPr>
            <a:r>
              <a:rPr lang="en-US" sz="2000" dirty="0" smtClean="0">
                <a:solidFill>
                  <a:srgbClr val="0000FF"/>
                </a:solidFill>
                <a:latin typeface="Courier New" pitchFamily="49" charset="0"/>
                <a:cs typeface="Courier New" pitchFamily="49" charset="0"/>
              </a:rPr>
              <a:t>     </a:t>
            </a:r>
            <a:r>
              <a:rPr lang="en-US" sz="2000" dirty="0" err="1" smtClean="0">
                <a:solidFill>
                  <a:srgbClr val="0000FF"/>
                </a:solidFill>
                <a:latin typeface="Courier New" pitchFamily="49" charset="0"/>
                <a:cs typeface="Courier New" pitchFamily="49" charset="0"/>
              </a:rPr>
              <a:t>int</a:t>
            </a:r>
            <a:r>
              <a:rPr lang="en-US" sz="2000" dirty="0" smtClean="0">
                <a:solidFill>
                  <a:prstClr val="black"/>
                </a:solidFill>
                <a:latin typeface="Courier New" pitchFamily="49" charset="0"/>
                <a:cs typeface="Courier New" pitchFamily="49" charset="0"/>
              </a:rPr>
              <a:t> </a:t>
            </a:r>
            <a:r>
              <a:rPr lang="en-US" sz="2000" dirty="0" err="1">
                <a:solidFill>
                  <a:prstClr val="black"/>
                </a:solidFill>
                <a:latin typeface="Courier New" pitchFamily="49" charset="0"/>
                <a:cs typeface="Courier New" pitchFamily="49" charset="0"/>
              </a:rPr>
              <a:t>buffersize</a:t>
            </a:r>
            <a:r>
              <a:rPr lang="en-US" sz="2000" dirty="0">
                <a:solidFill>
                  <a:prstClr val="black"/>
                </a:solidFill>
                <a:latin typeface="Courier New" pitchFamily="49" charset="0"/>
                <a:cs typeface="Courier New" pitchFamily="49" charset="0"/>
              </a:rPr>
              <a:t> = 1024;</a:t>
            </a: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err="1" smtClean="0">
                <a:solidFill>
                  <a:srgbClr val="0000FF"/>
                </a:solidFill>
                <a:latin typeface="Courier New" pitchFamily="49" charset="0"/>
                <a:cs typeface="Courier New" pitchFamily="49" charset="0"/>
              </a:rPr>
              <a:t>int</a:t>
            </a:r>
            <a:r>
              <a:rPr lang="en-US" sz="2000" dirty="0" smtClean="0">
                <a:solidFill>
                  <a:prstClr val="black"/>
                </a:solidFill>
                <a:latin typeface="Courier New" pitchFamily="49" charset="0"/>
                <a:cs typeface="Courier New" pitchFamily="49" charset="0"/>
              </a:rPr>
              <a:t> </a:t>
            </a:r>
            <a:r>
              <a:rPr lang="en-US" sz="2000" dirty="0" err="1">
                <a:solidFill>
                  <a:prstClr val="black"/>
                </a:solidFill>
                <a:latin typeface="Courier New" pitchFamily="49" charset="0"/>
                <a:cs typeface="Courier New" pitchFamily="49" charset="0"/>
              </a:rPr>
              <a:t>num_producers</a:t>
            </a:r>
            <a:r>
              <a:rPr lang="en-US" sz="2000" dirty="0">
                <a:solidFill>
                  <a:prstClr val="black"/>
                </a:solidFill>
                <a:latin typeface="Courier New" pitchFamily="49" charset="0"/>
                <a:cs typeface="Courier New" pitchFamily="49" charset="0"/>
              </a:rPr>
              <a:t> = 4;</a:t>
            </a: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err="1" smtClean="0">
                <a:solidFill>
                  <a:srgbClr val="0000FF"/>
                </a:solidFill>
                <a:latin typeface="Courier New" pitchFamily="49" charset="0"/>
                <a:cs typeface="Courier New" pitchFamily="49" charset="0"/>
              </a:rPr>
              <a:t>int</a:t>
            </a:r>
            <a:r>
              <a:rPr lang="en-US" sz="2000" dirty="0" smtClean="0">
                <a:solidFill>
                  <a:prstClr val="black"/>
                </a:solidFill>
                <a:latin typeface="Courier New" pitchFamily="49" charset="0"/>
                <a:cs typeface="Courier New" pitchFamily="49" charset="0"/>
              </a:rPr>
              <a:t> </a:t>
            </a:r>
            <a:r>
              <a:rPr lang="en-US" sz="2000" dirty="0" err="1">
                <a:solidFill>
                  <a:prstClr val="black"/>
                </a:solidFill>
                <a:latin typeface="Courier New" pitchFamily="49" charset="0"/>
                <a:cs typeface="Courier New" pitchFamily="49" charset="0"/>
              </a:rPr>
              <a:t>num_consumers</a:t>
            </a:r>
            <a:r>
              <a:rPr lang="en-US" sz="2000" dirty="0">
                <a:solidFill>
                  <a:prstClr val="black"/>
                </a:solidFill>
                <a:latin typeface="Courier New" pitchFamily="49" charset="0"/>
                <a:cs typeface="Courier New" pitchFamily="49" charset="0"/>
              </a:rPr>
              <a:t> = 4;</a:t>
            </a:r>
          </a:p>
          <a:p>
            <a:pPr marL="0" lvl="0" indent="0">
              <a:spcBef>
                <a:spcPts val="0"/>
              </a:spcBef>
              <a:buNone/>
            </a:pPr>
            <a:endParaRPr lang="en-US" sz="2000" dirty="0">
              <a:solidFill>
                <a:prstClr val="black"/>
              </a:solidFill>
              <a:latin typeface="Courier New" pitchFamily="49" charset="0"/>
              <a:cs typeface="Courier New" pitchFamily="49" charset="0"/>
            </a:endParaRP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smtClean="0">
                <a:solidFill>
                  <a:srgbClr val="008000"/>
                </a:solidFill>
                <a:latin typeface="Courier New" pitchFamily="49" charset="0"/>
                <a:cs typeface="Courier New" pitchFamily="49" charset="0"/>
              </a:rPr>
              <a:t>// </a:t>
            </a:r>
            <a:r>
              <a:rPr lang="en-US" sz="2000" dirty="0">
                <a:solidFill>
                  <a:srgbClr val="008000"/>
                </a:solidFill>
                <a:latin typeface="Courier New" pitchFamily="49" charset="0"/>
                <a:cs typeface="Courier New" pitchFamily="49" charset="0"/>
              </a:rPr>
              <a:t>create bounded buffer</a:t>
            </a:r>
            <a:endParaRPr lang="en-US" sz="2000" dirty="0">
              <a:solidFill>
                <a:prstClr val="black"/>
              </a:solidFill>
              <a:latin typeface="Courier New" pitchFamily="49" charset="0"/>
              <a:cs typeface="Courier New" pitchFamily="49" charset="0"/>
            </a:endParaRP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err="1" smtClean="0">
                <a:solidFill>
                  <a:srgbClr val="0000FF"/>
                </a:solidFill>
                <a:latin typeface="Courier New" pitchFamily="49" charset="0"/>
                <a:cs typeface="Courier New" pitchFamily="49" charset="0"/>
              </a:rPr>
              <a:t>var</a:t>
            </a:r>
            <a:r>
              <a:rPr lang="en-US" sz="2000" dirty="0" smtClean="0">
                <a:solidFill>
                  <a:prstClr val="black"/>
                </a:solidFill>
                <a:latin typeface="Courier New" pitchFamily="49" charset="0"/>
                <a:cs typeface="Courier New" pitchFamily="49" charset="0"/>
              </a:rPr>
              <a:t> </a:t>
            </a:r>
            <a:r>
              <a:rPr lang="en-US" sz="2000" dirty="0">
                <a:solidFill>
                  <a:prstClr val="black"/>
                </a:solidFill>
                <a:latin typeface="Courier New" pitchFamily="49" charset="0"/>
                <a:cs typeface="Courier New" pitchFamily="49" charset="0"/>
              </a:rPr>
              <a:t>buffer = </a:t>
            </a:r>
            <a:r>
              <a:rPr lang="en-US" sz="2000" dirty="0">
                <a:solidFill>
                  <a:srgbClr val="0000FF"/>
                </a:solidFill>
                <a:latin typeface="Courier New" pitchFamily="49" charset="0"/>
                <a:cs typeface="Courier New" pitchFamily="49" charset="0"/>
              </a:rPr>
              <a:t>new</a:t>
            </a:r>
            <a:r>
              <a:rPr lang="en-US" sz="2000" dirty="0">
                <a:solidFill>
                  <a:prstClr val="black"/>
                </a:solidFill>
                <a:latin typeface="Courier New" pitchFamily="49" charset="0"/>
                <a:cs typeface="Courier New" pitchFamily="49" charset="0"/>
              </a:rPr>
              <a:t> </a:t>
            </a:r>
            <a:r>
              <a:rPr lang="en-US" sz="2000" dirty="0" err="1">
                <a:solidFill>
                  <a:srgbClr val="2B91AF"/>
                </a:solidFill>
                <a:latin typeface="Courier New" pitchFamily="49" charset="0"/>
                <a:cs typeface="Courier New" pitchFamily="49" charset="0"/>
              </a:rPr>
              <a:t>BlockingCollection</a:t>
            </a:r>
            <a:r>
              <a:rPr lang="en-US" sz="2000" dirty="0">
                <a:solidFill>
                  <a:prstClr val="black"/>
                </a:solidFill>
                <a:latin typeface="Courier New" pitchFamily="49" charset="0"/>
                <a:cs typeface="Courier New" pitchFamily="49" charset="0"/>
              </a:rPr>
              <a:t>&lt;</a:t>
            </a:r>
            <a:r>
              <a:rPr lang="en-US" sz="2000" dirty="0">
                <a:solidFill>
                  <a:srgbClr val="2B91AF"/>
                </a:solidFill>
                <a:latin typeface="Courier New" pitchFamily="49" charset="0"/>
                <a:cs typeface="Courier New" pitchFamily="49" charset="0"/>
              </a:rPr>
              <a:t>Item</a:t>
            </a:r>
            <a:r>
              <a:rPr lang="en-US" sz="2000" dirty="0">
                <a:solidFill>
                  <a:prstClr val="black"/>
                </a:solidFill>
                <a:latin typeface="Courier New" pitchFamily="49" charset="0"/>
                <a:cs typeface="Courier New" pitchFamily="49" charset="0"/>
              </a:rPr>
              <a:t>&gt;(</a:t>
            </a:r>
            <a:r>
              <a:rPr lang="en-US" sz="2000" dirty="0" err="1">
                <a:solidFill>
                  <a:prstClr val="black"/>
                </a:solidFill>
                <a:latin typeface="Courier New" pitchFamily="49" charset="0"/>
                <a:cs typeface="Courier New" pitchFamily="49" charset="0"/>
              </a:rPr>
              <a:t>buffersize</a:t>
            </a:r>
            <a:r>
              <a:rPr lang="en-US" sz="2000" dirty="0">
                <a:solidFill>
                  <a:prstClr val="black"/>
                </a:solidFill>
                <a:latin typeface="Courier New" pitchFamily="49" charset="0"/>
                <a:cs typeface="Courier New" pitchFamily="49" charset="0"/>
              </a:rPr>
              <a:t>);</a:t>
            </a:r>
          </a:p>
          <a:p>
            <a:pPr marL="0" lvl="0" indent="0">
              <a:spcBef>
                <a:spcPts val="0"/>
              </a:spcBef>
              <a:buNone/>
            </a:pPr>
            <a:endParaRPr lang="en-US" sz="2000" dirty="0">
              <a:solidFill>
                <a:prstClr val="black"/>
              </a:solidFill>
              <a:latin typeface="Courier New" pitchFamily="49" charset="0"/>
              <a:cs typeface="Courier New" pitchFamily="49" charset="0"/>
            </a:endParaRP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smtClean="0">
                <a:solidFill>
                  <a:srgbClr val="008000"/>
                </a:solidFill>
                <a:latin typeface="Courier New" pitchFamily="49" charset="0"/>
                <a:cs typeface="Courier New" pitchFamily="49" charset="0"/>
              </a:rPr>
              <a:t>// </a:t>
            </a:r>
            <a:r>
              <a:rPr lang="en-US" sz="2000" dirty="0">
                <a:solidFill>
                  <a:srgbClr val="008000"/>
                </a:solidFill>
                <a:latin typeface="Courier New" pitchFamily="49" charset="0"/>
                <a:cs typeface="Courier New" pitchFamily="49" charset="0"/>
              </a:rPr>
              <a:t>start consumers</a:t>
            </a:r>
            <a:endParaRPr lang="en-US" sz="2000" dirty="0">
              <a:solidFill>
                <a:prstClr val="black"/>
              </a:solidFill>
              <a:latin typeface="Courier New" pitchFamily="49" charset="0"/>
              <a:cs typeface="Courier New" pitchFamily="49" charset="0"/>
            </a:endParaRP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smtClean="0">
                <a:solidFill>
                  <a:srgbClr val="0000FF"/>
                </a:solidFill>
                <a:latin typeface="Courier New" pitchFamily="49" charset="0"/>
                <a:cs typeface="Courier New" pitchFamily="49" charset="0"/>
              </a:rPr>
              <a:t>for</a:t>
            </a:r>
            <a:r>
              <a:rPr lang="en-US" sz="2000" dirty="0" smtClean="0">
                <a:solidFill>
                  <a:prstClr val="black"/>
                </a:solidFill>
                <a:latin typeface="Courier New" pitchFamily="49" charset="0"/>
                <a:cs typeface="Courier New" pitchFamily="49" charset="0"/>
              </a:rPr>
              <a:t> </a:t>
            </a:r>
            <a:r>
              <a:rPr lang="en-US" sz="2000" dirty="0">
                <a:solidFill>
                  <a:prstClr val="black"/>
                </a:solidFill>
                <a:latin typeface="Courier New" pitchFamily="49" charset="0"/>
                <a:cs typeface="Courier New" pitchFamily="49" charset="0"/>
              </a:rPr>
              <a:t>(</a:t>
            </a:r>
            <a:r>
              <a:rPr lang="en-US" sz="2000" dirty="0" err="1">
                <a:solidFill>
                  <a:srgbClr val="0000FF"/>
                </a:solidFill>
                <a:latin typeface="Courier New" pitchFamily="49" charset="0"/>
                <a:cs typeface="Courier New" pitchFamily="49" charset="0"/>
              </a:rPr>
              <a:t>int</a:t>
            </a:r>
            <a:r>
              <a:rPr lang="en-US" sz="2000" dirty="0">
                <a:solidFill>
                  <a:prstClr val="black"/>
                </a:solidFill>
                <a:latin typeface="Courier New" pitchFamily="49" charset="0"/>
                <a:cs typeface="Courier New" pitchFamily="49" charset="0"/>
              </a:rPr>
              <a:t> i = 0; i &lt; </a:t>
            </a:r>
            <a:r>
              <a:rPr lang="en-US" sz="2000" dirty="0" err="1">
                <a:solidFill>
                  <a:prstClr val="black"/>
                </a:solidFill>
                <a:latin typeface="Courier New" pitchFamily="49" charset="0"/>
                <a:cs typeface="Courier New" pitchFamily="49" charset="0"/>
              </a:rPr>
              <a:t>num_consumers</a:t>
            </a:r>
            <a:r>
              <a:rPr lang="en-US" sz="2000" dirty="0">
                <a:solidFill>
                  <a:prstClr val="black"/>
                </a:solidFill>
                <a:latin typeface="Courier New" pitchFamily="49" charset="0"/>
                <a:cs typeface="Courier New" pitchFamily="49" charset="0"/>
              </a:rPr>
              <a:t>; i++)</a:t>
            </a: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smtClean="0">
                <a:solidFill>
                  <a:prstClr val="black"/>
                </a:solidFill>
                <a:latin typeface="Courier New" pitchFamily="49" charset="0"/>
                <a:cs typeface="Courier New" pitchFamily="49" charset="0"/>
              </a:rPr>
              <a:t>   </a:t>
            </a:r>
            <a:r>
              <a:rPr lang="en-US" sz="2000" dirty="0" err="1" smtClean="0">
                <a:solidFill>
                  <a:srgbClr val="2B91AF"/>
                </a:solidFill>
                <a:latin typeface="Courier New" pitchFamily="49" charset="0"/>
                <a:cs typeface="Courier New" pitchFamily="49" charset="0"/>
              </a:rPr>
              <a:t>Task</a:t>
            </a:r>
            <a:r>
              <a:rPr lang="en-US" sz="2000" dirty="0" err="1" smtClean="0">
                <a:solidFill>
                  <a:prstClr val="black"/>
                </a:solidFill>
                <a:latin typeface="Courier New" pitchFamily="49" charset="0"/>
                <a:cs typeface="Courier New" pitchFamily="49" charset="0"/>
              </a:rPr>
              <a:t>.Factory.StartNew</a:t>
            </a:r>
            <a:r>
              <a:rPr lang="en-US" sz="2000" dirty="0">
                <a:solidFill>
                  <a:prstClr val="black"/>
                </a:solidFill>
                <a:latin typeface="Courier New" pitchFamily="49" charset="0"/>
                <a:cs typeface="Courier New" pitchFamily="49" charset="0"/>
              </a:rPr>
              <a:t>(() =&gt; </a:t>
            </a:r>
            <a:r>
              <a:rPr lang="en-US" sz="2000" dirty="0">
                <a:solidFill>
                  <a:srgbClr val="0000FF"/>
                </a:solidFill>
                <a:latin typeface="Courier New" pitchFamily="49" charset="0"/>
                <a:cs typeface="Courier New" pitchFamily="49" charset="0"/>
              </a:rPr>
              <a:t>new</a:t>
            </a:r>
            <a:r>
              <a:rPr lang="en-US" sz="2000" dirty="0">
                <a:solidFill>
                  <a:prstClr val="black"/>
                </a:solidFill>
                <a:latin typeface="Courier New" pitchFamily="49" charset="0"/>
                <a:cs typeface="Courier New" pitchFamily="49" charset="0"/>
              </a:rPr>
              <a:t> </a:t>
            </a:r>
            <a:r>
              <a:rPr lang="en-US" sz="2000" dirty="0">
                <a:solidFill>
                  <a:srgbClr val="2B91AF"/>
                </a:solidFill>
                <a:latin typeface="Courier New" pitchFamily="49" charset="0"/>
                <a:cs typeface="Courier New" pitchFamily="49" charset="0"/>
              </a:rPr>
              <a:t>Consumer</a:t>
            </a:r>
            <a:r>
              <a:rPr lang="en-US" sz="2000" dirty="0">
                <a:solidFill>
                  <a:prstClr val="black"/>
                </a:solidFill>
                <a:latin typeface="Courier New" pitchFamily="49" charset="0"/>
                <a:cs typeface="Courier New" pitchFamily="49" charset="0"/>
              </a:rPr>
              <a:t>(buffer).Run());</a:t>
            </a:r>
          </a:p>
          <a:p>
            <a:pPr marL="0" lvl="0" indent="0">
              <a:spcBef>
                <a:spcPts val="0"/>
              </a:spcBef>
              <a:buNone/>
            </a:pPr>
            <a:endParaRPr lang="en-US" sz="2000" dirty="0">
              <a:solidFill>
                <a:prstClr val="black"/>
              </a:solidFill>
              <a:latin typeface="Courier New" pitchFamily="49" charset="0"/>
              <a:cs typeface="Courier New" pitchFamily="49" charset="0"/>
            </a:endParaRP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smtClean="0">
                <a:solidFill>
                  <a:srgbClr val="008000"/>
                </a:solidFill>
                <a:latin typeface="Courier New" pitchFamily="49" charset="0"/>
                <a:cs typeface="Courier New" pitchFamily="49" charset="0"/>
              </a:rPr>
              <a:t>// </a:t>
            </a:r>
            <a:r>
              <a:rPr lang="en-US" sz="2000" dirty="0">
                <a:solidFill>
                  <a:srgbClr val="008000"/>
                </a:solidFill>
                <a:latin typeface="Courier New" pitchFamily="49" charset="0"/>
                <a:cs typeface="Courier New" pitchFamily="49" charset="0"/>
              </a:rPr>
              <a:t>start producers</a:t>
            </a:r>
            <a:endParaRPr lang="en-US" sz="2000" dirty="0">
              <a:solidFill>
                <a:prstClr val="black"/>
              </a:solidFill>
              <a:latin typeface="Courier New" pitchFamily="49" charset="0"/>
              <a:cs typeface="Courier New" pitchFamily="49" charset="0"/>
            </a:endParaRP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smtClean="0">
                <a:solidFill>
                  <a:srgbClr val="0000FF"/>
                </a:solidFill>
                <a:latin typeface="Courier New" pitchFamily="49" charset="0"/>
                <a:cs typeface="Courier New" pitchFamily="49" charset="0"/>
              </a:rPr>
              <a:t>for</a:t>
            </a:r>
            <a:r>
              <a:rPr lang="en-US" sz="2000" dirty="0" smtClean="0">
                <a:solidFill>
                  <a:prstClr val="black"/>
                </a:solidFill>
                <a:latin typeface="Courier New" pitchFamily="49" charset="0"/>
                <a:cs typeface="Courier New" pitchFamily="49" charset="0"/>
              </a:rPr>
              <a:t> </a:t>
            </a:r>
            <a:r>
              <a:rPr lang="en-US" sz="2000" dirty="0">
                <a:solidFill>
                  <a:prstClr val="black"/>
                </a:solidFill>
                <a:latin typeface="Courier New" pitchFamily="49" charset="0"/>
                <a:cs typeface="Courier New" pitchFamily="49" charset="0"/>
              </a:rPr>
              <a:t>(</a:t>
            </a:r>
            <a:r>
              <a:rPr lang="en-US" sz="2000" dirty="0" err="1">
                <a:solidFill>
                  <a:srgbClr val="0000FF"/>
                </a:solidFill>
                <a:latin typeface="Courier New" pitchFamily="49" charset="0"/>
                <a:cs typeface="Courier New" pitchFamily="49" charset="0"/>
              </a:rPr>
              <a:t>int</a:t>
            </a:r>
            <a:r>
              <a:rPr lang="en-US" sz="2000" dirty="0">
                <a:solidFill>
                  <a:prstClr val="black"/>
                </a:solidFill>
                <a:latin typeface="Courier New" pitchFamily="49" charset="0"/>
                <a:cs typeface="Courier New" pitchFamily="49" charset="0"/>
              </a:rPr>
              <a:t> i = 0; i &lt; </a:t>
            </a:r>
            <a:r>
              <a:rPr lang="en-US" sz="2000" dirty="0" err="1">
                <a:solidFill>
                  <a:prstClr val="black"/>
                </a:solidFill>
                <a:latin typeface="Courier New" pitchFamily="49" charset="0"/>
                <a:cs typeface="Courier New" pitchFamily="49" charset="0"/>
              </a:rPr>
              <a:t>num_producers</a:t>
            </a:r>
            <a:r>
              <a:rPr lang="en-US" sz="2000" dirty="0">
                <a:solidFill>
                  <a:prstClr val="black"/>
                </a:solidFill>
                <a:latin typeface="Courier New" pitchFamily="49" charset="0"/>
                <a:cs typeface="Courier New" pitchFamily="49" charset="0"/>
              </a:rPr>
              <a:t>; i++)</a:t>
            </a:r>
          </a:p>
          <a:p>
            <a:pPr marL="0" lvl="0" indent="0">
              <a:spcBef>
                <a:spcPts val="0"/>
              </a:spcBef>
              <a:buNone/>
            </a:pPr>
            <a:r>
              <a:rPr lang="en-US" sz="2000" dirty="0">
                <a:solidFill>
                  <a:prstClr val="black"/>
                </a:solidFill>
                <a:latin typeface="Courier New" pitchFamily="49" charset="0"/>
                <a:cs typeface="Courier New" pitchFamily="49" charset="0"/>
              </a:rPr>
              <a:t>        </a:t>
            </a:r>
            <a:r>
              <a:rPr lang="en-US" sz="2000" dirty="0" err="1" smtClean="0">
                <a:solidFill>
                  <a:srgbClr val="2B91AF"/>
                </a:solidFill>
                <a:latin typeface="Courier New" pitchFamily="49" charset="0"/>
                <a:cs typeface="Courier New" pitchFamily="49" charset="0"/>
              </a:rPr>
              <a:t>Task</a:t>
            </a:r>
            <a:r>
              <a:rPr lang="en-US" sz="2000" dirty="0" err="1" smtClean="0">
                <a:solidFill>
                  <a:prstClr val="black"/>
                </a:solidFill>
                <a:latin typeface="Courier New" pitchFamily="49" charset="0"/>
                <a:cs typeface="Courier New" pitchFamily="49" charset="0"/>
              </a:rPr>
              <a:t>.Factory.StartNew</a:t>
            </a:r>
            <a:r>
              <a:rPr lang="en-US" sz="2000" dirty="0">
                <a:solidFill>
                  <a:prstClr val="black"/>
                </a:solidFill>
                <a:latin typeface="Courier New" pitchFamily="49" charset="0"/>
                <a:cs typeface="Courier New" pitchFamily="49" charset="0"/>
              </a:rPr>
              <a:t>(() =&gt; </a:t>
            </a:r>
            <a:r>
              <a:rPr lang="en-US" sz="2000" dirty="0">
                <a:solidFill>
                  <a:srgbClr val="0000FF"/>
                </a:solidFill>
                <a:latin typeface="Courier New" pitchFamily="49" charset="0"/>
                <a:cs typeface="Courier New" pitchFamily="49" charset="0"/>
              </a:rPr>
              <a:t>new</a:t>
            </a:r>
            <a:r>
              <a:rPr lang="en-US" sz="2000" dirty="0">
                <a:solidFill>
                  <a:prstClr val="black"/>
                </a:solidFill>
                <a:latin typeface="Courier New" pitchFamily="49" charset="0"/>
                <a:cs typeface="Courier New" pitchFamily="49" charset="0"/>
              </a:rPr>
              <a:t> </a:t>
            </a:r>
            <a:r>
              <a:rPr lang="en-US" sz="2000" dirty="0">
                <a:solidFill>
                  <a:srgbClr val="2B91AF"/>
                </a:solidFill>
                <a:latin typeface="Courier New" pitchFamily="49" charset="0"/>
                <a:cs typeface="Courier New" pitchFamily="49" charset="0"/>
              </a:rPr>
              <a:t>Producer</a:t>
            </a:r>
            <a:r>
              <a:rPr lang="en-US" sz="2000" dirty="0">
                <a:solidFill>
                  <a:prstClr val="black"/>
                </a:solidFill>
                <a:latin typeface="Courier New" pitchFamily="49" charset="0"/>
                <a:cs typeface="Courier New" pitchFamily="49" charset="0"/>
              </a:rPr>
              <a:t>(buffer).Run());</a:t>
            </a:r>
          </a:p>
          <a:p>
            <a:pPr marL="0" lvl="0" indent="0">
              <a:spcBef>
                <a:spcPts val="0"/>
              </a:spcBef>
              <a:buNone/>
            </a:pPr>
            <a:r>
              <a:rPr lang="en-US" sz="2000" dirty="0">
                <a:solidFill>
                  <a:prstClr val="black"/>
                </a:solidFill>
                <a:latin typeface="Courier New" pitchFamily="49" charset="0"/>
                <a:cs typeface="Courier New" pitchFamily="49" charset="0"/>
              </a:rPr>
              <a:t>   </a:t>
            </a:r>
          </a:p>
          <a:p>
            <a:pPr marL="0" lvl="0" indent="0">
              <a:spcBef>
                <a:spcPts val="0"/>
              </a:spcBef>
              <a:buNone/>
            </a:pPr>
            <a:endParaRPr lang="en-US" sz="2000" dirty="0">
              <a:solidFill>
                <a:prstClr val="black"/>
              </a:solidFill>
              <a:latin typeface="Courier New" pitchFamily="49" charset="0"/>
              <a:cs typeface="Courier New" pitchFamily="49" charset="0"/>
            </a:endParaRPr>
          </a:p>
        </p:txBody>
      </p:sp>
      <p:sp>
        <p:nvSpPr>
          <p:cNvPr id="2" name="Date Placeholder 1"/>
          <p:cNvSpPr>
            <a:spLocks noGrp="1"/>
          </p:cNvSpPr>
          <p:nvPr>
            <p:ph type="dt" sz="half" idx="10"/>
          </p:nvPr>
        </p:nvSpPr>
        <p:spPr/>
        <p:txBody>
          <a:bodyPr/>
          <a:lstStyle/>
          <a:p>
            <a:r>
              <a:rPr lang="en-US" smtClean="0"/>
              <a:t>6/22/2010</a:t>
            </a:r>
            <a:endParaRPr lang="en-US"/>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F4FB5E65-51E1-460A-B5D3-B6231F8C0386}" type="slidenum">
              <a:rPr lang="en-US" smtClean="0"/>
              <a:pPr/>
              <a:t>11</a:t>
            </a:fld>
            <a:endParaRPr lang="en-US"/>
          </a:p>
        </p:txBody>
      </p:sp>
    </p:spTree>
    <p:extLst>
      <p:ext uri="{BB962C8B-B14F-4D97-AF65-F5344CB8AC3E}">
        <p14:creationId xmlns:p14="http://schemas.microsoft.com/office/powerpoint/2010/main" val="3673026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8229600" cy="1143000"/>
          </a:xfrm>
        </p:spPr>
        <p:txBody>
          <a:bodyPr/>
          <a:lstStyle/>
          <a:p>
            <a:r>
              <a:rPr lang="en-US" dirty="0" smtClean="0"/>
              <a:t>Producer Code</a:t>
            </a:r>
            <a:endParaRPr lang="en-US" dirty="0"/>
          </a:p>
        </p:txBody>
      </p:sp>
      <p:sp>
        <p:nvSpPr>
          <p:cNvPr id="7" name="Content Placeholder 6"/>
          <p:cNvSpPr>
            <a:spLocks noGrp="1"/>
          </p:cNvSpPr>
          <p:nvPr>
            <p:ph sz="half" idx="2"/>
          </p:nvPr>
        </p:nvSpPr>
        <p:spPr>
          <a:xfrm>
            <a:off x="762000" y="838200"/>
            <a:ext cx="7162800" cy="4876800"/>
          </a:xfrm>
        </p:spPr>
        <p:txBody>
          <a:bodyPr>
            <a:noAutofit/>
          </a:bodyPr>
          <a:lstStyle/>
          <a:p>
            <a:pPr marL="0" indent="0">
              <a:buNone/>
            </a:pPr>
            <a:r>
              <a:rPr lang="en-US" sz="1800" dirty="0" smtClean="0">
                <a:solidFill>
                  <a:srgbClr val="0000FF"/>
                </a:solidFill>
                <a:latin typeface="Courier New" pitchFamily="49" charset="0"/>
                <a:cs typeface="Courier New" pitchFamily="49" charset="0"/>
              </a:rPr>
              <a:t>class</a:t>
            </a:r>
            <a:r>
              <a:rPr lang="en-US" sz="1800" dirty="0" smtClean="0">
                <a:solidFill>
                  <a:prstClr val="black"/>
                </a:solidFill>
                <a:latin typeface="Courier New" pitchFamily="49" charset="0"/>
                <a:cs typeface="Courier New" pitchFamily="49" charset="0"/>
              </a:rPr>
              <a:t> </a:t>
            </a:r>
            <a:r>
              <a:rPr lang="en-US" sz="1800" dirty="0" smtClean="0">
                <a:solidFill>
                  <a:srgbClr val="2B91AF"/>
                </a:solidFill>
                <a:latin typeface="Courier New" pitchFamily="49" charset="0"/>
                <a:cs typeface="Courier New" pitchFamily="49" charset="0"/>
              </a:rPr>
              <a:t>Producer</a:t>
            </a:r>
            <a:r>
              <a:rPr lang="en-US" sz="1800" dirty="0">
                <a:solidFill>
                  <a:prstClr val="black"/>
                </a:solidFill>
                <a:latin typeface="Courier New" pitchFamily="49" charset="0"/>
                <a:cs typeface="Courier New" pitchFamily="49" charset="0"/>
              </a:rPr>
              <a:t> </a:t>
            </a:r>
            <a:endParaRPr lang="en-US" sz="1800" dirty="0" smtClean="0">
              <a:solidFill>
                <a:prstClr val="black"/>
              </a:solidFill>
              <a:latin typeface="Courier New" pitchFamily="49" charset="0"/>
              <a:cs typeface="Courier New" pitchFamily="49" charset="0"/>
            </a:endParaRPr>
          </a:p>
          <a:p>
            <a:pPr marL="0" indent="0">
              <a:buNone/>
            </a:pP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public</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Producer(</a:t>
            </a:r>
            <a:r>
              <a:rPr lang="en-US" sz="1800" dirty="0" err="1">
                <a:solidFill>
                  <a:srgbClr val="2B91AF"/>
                </a:solidFill>
                <a:latin typeface="Courier New" pitchFamily="49" charset="0"/>
                <a:cs typeface="Courier New" pitchFamily="49" charset="0"/>
              </a:rPr>
              <a:t>BlockingCollection</a:t>
            </a:r>
            <a:r>
              <a:rPr lang="en-US" sz="1800" dirty="0">
                <a:solidFill>
                  <a:prstClr val="black"/>
                </a:solidFill>
                <a:latin typeface="Courier New" pitchFamily="49" charset="0"/>
                <a:cs typeface="Courier New" pitchFamily="49" charset="0"/>
              </a:rPr>
              <a:t>&lt;</a:t>
            </a:r>
            <a:r>
              <a:rPr lang="en-US" sz="1800" dirty="0">
                <a:solidFill>
                  <a:srgbClr val="2B91AF"/>
                </a:solidFill>
                <a:latin typeface="Courier New" pitchFamily="49" charset="0"/>
                <a:cs typeface="Courier New" pitchFamily="49" charset="0"/>
              </a:rPr>
              <a:t>Item</a:t>
            </a:r>
            <a:r>
              <a:rPr lang="en-US" sz="1800" dirty="0">
                <a:solidFill>
                  <a:prstClr val="black"/>
                </a:solidFill>
                <a:latin typeface="Courier New" pitchFamily="49" charset="0"/>
                <a:cs typeface="Courier New" pitchFamily="49" charset="0"/>
              </a:rPr>
              <a:t>&gt; buffer)</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err="1">
                <a:solidFill>
                  <a:srgbClr val="0000FF"/>
                </a:solidFill>
                <a:latin typeface="Courier New" pitchFamily="49" charset="0"/>
                <a:cs typeface="Courier New" pitchFamily="49" charset="0"/>
              </a:rPr>
              <a:t>this</a:t>
            </a:r>
            <a:r>
              <a:rPr lang="en-US" sz="1800" dirty="0" err="1">
                <a:solidFill>
                  <a:prstClr val="black"/>
                </a:solidFill>
                <a:latin typeface="Courier New" pitchFamily="49" charset="0"/>
                <a:cs typeface="Courier New" pitchFamily="49" charset="0"/>
              </a:rPr>
              <a:t>.buffer</a:t>
            </a:r>
            <a:r>
              <a:rPr lang="en-US" sz="1800" dirty="0">
                <a:solidFill>
                  <a:prstClr val="black"/>
                </a:solidFill>
                <a:latin typeface="Courier New" pitchFamily="49" charset="0"/>
                <a:cs typeface="Courier New" pitchFamily="49" charset="0"/>
              </a:rPr>
              <a:t> = buffer;</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public</a:t>
            </a:r>
            <a:r>
              <a:rPr lang="en-US" sz="1800" dirty="0" smtClean="0">
                <a:solidFill>
                  <a:prstClr val="black"/>
                </a:solidFill>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void</a:t>
            </a:r>
            <a:r>
              <a:rPr lang="en-US" sz="1800" dirty="0">
                <a:solidFill>
                  <a:prstClr val="black"/>
                </a:solidFill>
                <a:latin typeface="Courier New" pitchFamily="49" charset="0"/>
                <a:cs typeface="Courier New" pitchFamily="49" charset="0"/>
              </a:rPr>
              <a:t> Run()</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while</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(!Done())</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smtClean="0">
                <a:solidFill>
                  <a:srgbClr val="2B91AF"/>
                </a:solidFill>
                <a:latin typeface="Courier New" pitchFamily="49" charset="0"/>
                <a:cs typeface="Courier New" pitchFamily="49" charset="0"/>
              </a:rPr>
              <a:t>Item</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i = Produce();</a:t>
            </a:r>
          </a:p>
          <a:p>
            <a:pPr marL="0" indent="0">
              <a:buNone/>
            </a:pPr>
            <a:r>
              <a:rPr lang="en-US" sz="1800" dirty="0">
                <a:solidFill>
                  <a:prstClr val="black"/>
                </a:solidFill>
                <a:latin typeface="Courier New" pitchFamily="49" charset="0"/>
                <a:cs typeface="Courier New" pitchFamily="49" charset="0"/>
              </a:rPr>
              <a:t>         </a:t>
            </a:r>
            <a:r>
              <a:rPr lang="en-US" sz="1800" dirty="0" err="1" smtClean="0">
                <a:solidFill>
                  <a:prstClr val="black"/>
                </a:solidFill>
                <a:latin typeface="Courier New" pitchFamily="49" charset="0"/>
                <a:cs typeface="Courier New" pitchFamily="49" charset="0"/>
              </a:rPr>
              <a:t>buffer.Add</a:t>
            </a:r>
            <a:r>
              <a:rPr lang="en-US" sz="1800" dirty="0" smtClean="0">
                <a:solidFill>
                  <a:prstClr val="black"/>
                </a:solidFill>
                <a:latin typeface="Courier New" pitchFamily="49" charset="0"/>
                <a:cs typeface="Courier New" pitchFamily="49" charset="0"/>
              </a:rPr>
              <a:t>(</a:t>
            </a:r>
            <a:r>
              <a:rPr lang="en-US" sz="1800" dirty="0" err="1" smtClean="0">
                <a:solidFill>
                  <a:prstClr val="black"/>
                </a:solidFill>
                <a:latin typeface="Courier New" pitchFamily="49" charset="0"/>
                <a:cs typeface="Courier New" pitchFamily="49" charset="0"/>
              </a:rPr>
              <a:t>i</a:t>
            </a:r>
            <a:r>
              <a:rPr lang="en-US" sz="1800" dirty="0">
                <a:solidFill>
                  <a:prstClr val="black"/>
                </a:solidFill>
                <a:latin typeface="Courier New" pitchFamily="49" charset="0"/>
                <a:cs typeface="Courier New" pitchFamily="49" charset="0"/>
              </a:rPr>
              <a:t>);</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p>
          <a:p>
            <a:pPr marL="0" indent="0">
              <a:buNone/>
            </a:pPr>
            <a:r>
              <a:rPr lang="en-US" sz="1800" dirty="0" smtClean="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private</a:t>
            </a:r>
            <a:r>
              <a:rPr lang="en-US" sz="1800" dirty="0" smtClean="0">
                <a:solidFill>
                  <a:prstClr val="black"/>
                </a:solidFill>
                <a:latin typeface="Courier New" pitchFamily="49" charset="0"/>
                <a:cs typeface="Courier New" pitchFamily="49" charset="0"/>
              </a:rPr>
              <a:t> </a:t>
            </a:r>
            <a:r>
              <a:rPr lang="en-US" sz="1800" dirty="0" err="1" smtClean="0">
                <a:solidFill>
                  <a:srgbClr val="2B91AF"/>
                </a:solidFill>
                <a:latin typeface="Courier New" pitchFamily="49" charset="0"/>
                <a:cs typeface="Courier New" pitchFamily="49" charset="0"/>
              </a:rPr>
              <a:t>BlockingCollection</a:t>
            </a:r>
            <a:r>
              <a:rPr lang="en-US" sz="1800" dirty="0" smtClean="0">
                <a:solidFill>
                  <a:prstClr val="black"/>
                </a:solidFill>
                <a:latin typeface="Courier New" pitchFamily="49" charset="0"/>
                <a:cs typeface="Courier New" pitchFamily="49" charset="0"/>
              </a:rPr>
              <a:t>&lt;</a:t>
            </a:r>
            <a:r>
              <a:rPr lang="en-US" sz="1800" dirty="0" smtClean="0">
                <a:solidFill>
                  <a:srgbClr val="2B91AF"/>
                </a:solidFill>
                <a:latin typeface="Courier New" pitchFamily="49" charset="0"/>
                <a:cs typeface="Courier New" pitchFamily="49" charset="0"/>
              </a:rPr>
              <a:t>Item</a:t>
            </a:r>
            <a:r>
              <a:rPr lang="en-US" sz="1800" dirty="0" smtClean="0">
                <a:solidFill>
                  <a:prstClr val="black"/>
                </a:solidFill>
                <a:latin typeface="Courier New" pitchFamily="49" charset="0"/>
                <a:cs typeface="Courier New" pitchFamily="49" charset="0"/>
              </a:rPr>
              <a:t>&gt; buffer;</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private</a:t>
            </a:r>
            <a:r>
              <a:rPr lang="en-US" sz="1800" dirty="0" smtClean="0">
                <a:solidFill>
                  <a:prstClr val="black"/>
                </a:solidFill>
                <a:latin typeface="Courier New" pitchFamily="49" charset="0"/>
                <a:cs typeface="Courier New" pitchFamily="49" charset="0"/>
              </a:rPr>
              <a:t> </a:t>
            </a:r>
            <a:r>
              <a:rPr lang="en-US" sz="1800" dirty="0">
                <a:solidFill>
                  <a:srgbClr val="2B91AF"/>
                </a:solidFill>
                <a:latin typeface="Courier New" pitchFamily="49" charset="0"/>
                <a:cs typeface="Courier New" pitchFamily="49" charset="0"/>
              </a:rPr>
              <a:t>Item</a:t>
            </a:r>
            <a:r>
              <a:rPr lang="en-US" sz="1800" dirty="0">
                <a:solidFill>
                  <a:prstClr val="black"/>
                </a:solidFill>
                <a:latin typeface="Courier New" pitchFamily="49" charset="0"/>
                <a:cs typeface="Courier New" pitchFamily="49" charset="0"/>
              </a:rPr>
              <a:t> Produce</a:t>
            </a:r>
            <a:r>
              <a:rPr lang="en-US" sz="1800" dirty="0" smtClean="0">
                <a:solidFill>
                  <a:prstClr val="black"/>
                </a:solidFill>
                <a:latin typeface="Courier New" pitchFamily="49" charset="0"/>
                <a:cs typeface="Courier New" pitchFamily="49" charset="0"/>
              </a:rPr>
              <a:t>() { … }</a:t>
            </a:r>
            <a:endParaRPr lang="en-US" sz="1800" dirty="0">
              <a:solidFill>
                <a:prstClr val="black"/>
              </a:solidFill>
              <a:latin typeface="Courier New" pitchFamily="49" charset="0"/>
              <a:cs typeface="Courier New" pitchFamily="49" charset="0"/>
            </a:endParaRPr>
          </a:p>
          <a:p>
            <a:pPr marL="0" indent="0">
              <a:buNone/>
            </a:pPr>
            <a:r>
              <a:rPr lang="en-US" sz="1800" dirty="0" smtClean="0">
                <a:solidFill>
                  <a:srgbClr val="0000FF"/>
                </a:solidFill>
                <a:latin typeface="Courier New" pitchFamily="49" charset="0"/>
                <a:cs typeface="Courier New" pitchFamily="49" charset="0"/>
              </a:rPr>
              <a:t>   private</a:t>
            </a:r>
            <a:r>
              <a:rPr lang="en-US" sz="1800" dirty="0" smtClean="0">
                <a:solidFill>
                  <a:prstClr val="black"/>
                </a:solidFill>
                <a:latin typeface="Courier New" pitchFamily="49" charset="0"/>
                <a:cs typeface="Courier New" pitchFamily="49" charset="0"/>
              </a:rPr>
              <a:t> </a:t>
            </a:r>
            <a:r>
              <a:rPr lang="en-US" sz="1800" dirty="0" err="1">
                <a:solidFill>
                  <a:srgbClr val="0000FF"/>
                </a:solidFill>
                <a:latin typeface="Courier New" pitchFamily="49" charset="0"/>
                <a:cs typeface="Courier New" pitchFamily="49" charset="0"/>
              </a:rPr>
              <a:t>bool</a:t>
            </a:r>
            <a:r>
              <a:rPr lang="en-US" sz="1800" dirty="0">
                <a:solidFill>
                  <a:prstClr val="black"/>
                </a:solidFill>
                <a:latin typeface="Courier New" pitchFamily="49" charset="0"/>
                <a:cs typeface="Courier New" pitchFamily="49" charset="0"/>
              </a:rPr>
              <a:t> Done</a:t>
            </a:r>
            <a:r>
              <a:rPr lang="en-US" sz="1800" dirty="0" smtClean="0">
                <a:solidFill>
                  <a:prstClr val="black"/>
                </a:solidFill>
                <a:latin typeface="Courier New" pitchFamily="49" charset="0"/>
                <a:cs typeface="Courier New" pitchFamily="49" charset="0"/>
              </a:rPr>
              <a:t>() { … }</a:t>
            </a:r>
          </a:p>
          <a:p>
            <a:pPr marL="0" indent="0">
              <a:buNone/>
            </a:pP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endParaRPr lang="en-US" sz="3200" dirty="0">
              <a:latin typeface="Courier New" pitchFamily="49" charset="0"/>
              <a:cs typeface="Courier New" pitchFamily="49" charset="0"/>
            </a:endParaRPr>
          </a:p>
        </p:txBody>
      </p:sp>
      <p:sp>
        <p:nvSpPr>
          <p:cNvPr id="2" name="Date Placeholder 1"/>
          <p:cNvSpPr>
            <a:spLocks noGrp="1"/>
          </p:cNvSpPr>
          <p:nvPr>
            <p:ph type="dt" sz="half" idx="10"/>
          </p:nvPr>
        </p:nvSpPr>
        <p:spPr/>
        <p:txBody>
          <a:bodyPr/>
          <a:lstStyle/>
          <a:p>
            <a:r>
              <a:rPr lang="en-US" smtClean="0"/>
              <a:t>6/22/2010</a:t>
            </a:r>
            <a:endParaRPr lang="en-US"/>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F4FB5E65-51E1-460A-B5D3-B6231F8C0386}" type="slidenum">
              <a:rPr lang="en-US" smtClean="0"/>
              <a:pPr/>
              <a:t>12</a:t>
            </a:fld>
            <a:endParaRPr lang="en-US"/>
          </a:p>
        </p:txBody>
      </p:sp>
    </p:spTree>
    <p:extLst>
      <p:ext uri="{BB962C8B-B14F-4D97-AF65-F5344CB8AC3E}">
        <p14:creationId xmlns:p14="http://schemas.microsoft.com/office/powerpoint/2010/main" val="4203919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8229600" cy="1143000"/>
          </a:xfrm>
        </p:spPr>
        <p:txBody>
          <a:bodyPr/>
          <a:lstStyle/>
          <a:p>
            <a:r>
              <a:rPr lang="en-US" dirty="0" smtClean="0"/>
              <a:t>Consumer Code</a:t>
            </a:r>
            <a:endParaRPr lang="en-US" dirty="0"/>
          </a:p>
        </p:txBody>
      </p:sp>
      <p:sp>
        <p:nvSpPr>
          <p:cNvPr id="7" name="Content Placeholder 6"/>
          <p:cNvSpPr>
            <a:spLocks noGrp="1"/>
          </p:cNvSpPr>
          <p:nvPr>
            <p:ph sz="half" idx="2"/>
          </p:nvPr>
        </p:nvSpPr>
        <p:spPr>
          <a:xfrm>
            <a:off x="533400" y="990600"/>
            <a:ext cx="8229600" cy="4876800"/>
          </a:xfrm>
        </p:spPr>
        <p:txBody>
          <a:bodyPr>
            <a:noAutofit/>
          </a:bodyPr>
          <a:lstStyle/>
          <a:p>
            <a:pPr marL="0" indent="0">
              <a:buNone/>
            </a:pPr>
            <a:r>
              <a:rPr lang="en-US" sz="1800" dirty="0" smtClean="0">
                <a:solidFill>
                  <a:srgbClr val="0000FF"/>
                </a:solidFill>
                <a:latin typeface="Courier New" pitchFamily="49" charset="0"/>
                <a:cs typeface="Courier New" pitchFamily="49" charset="0"/>
              </a:rPr>
              <a:t>class</a:t>
            </a:r>
            <a:r>
              <a:rPr lang="en-US" sz="1800" dirty="0" smtClean="0">
                <a:solidFill>
                  <a:prstClr val="black"/>
                </a:solidFill>
                <a:latin typeface="Courier New" pitchFamily="49" charset="0"/>
                <a:cs typeface="Courier New" pitchFamily="49" charset="0"/>
              </a:rPr>
              <a:t> </a:t>
            </a:r>
            <a:r>
              <a:rPr lang="en-US" sz="1800" dirty="0" smtClean="0">
                <a:solidFill>
                  <a:srgbClr val="2B91AF"/>
                </a:solidFill>
                <a:latin typeface="Courier New" pitchFamily="49" charset="0"/>
                <a:cs typeface="Courier New" pitchFamily="49" charset="0"/>
              </a:rPr>
              <a:t>Consumer</a:t>
            </a:r>
            <a:r>
              <a:rPr lang="en-US" sz="1800" dirty="0">
                <a:solidFill>
                  <a:prstClr val="black"/>
                </a:solidFill>
                <a:latin typeface="Courier New" pitchFamily="49" charset="0"/>
                <a:cs typeface="Courier New" pitchFamily="49" charset="0"/>
              </a:rPr>
              <a:t> </a:t>
            </a:r>
            <a:endParaRPr lang="en-US" sz="1800" dirty="0" smtClean="0">
              <a:solidFill>
                <a:prstClr val="black"/>
              </a:solidFill>
              <a:latin typeface="Courier New" pitchFamily="49" charset="0"/>
              <a:cs typeface="Courier New" pitchFamily="49" charset="0"/>
            </a:endParaRPr>
          </a:p>
          <a:p>
            <a:pPr marL="0" indent="0">
              <a:buNone/>
            </a:pP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public</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Consumer(</a:t>
            </a:r>
            <a:r>
              <a:rPr lang="en-US" sz="1800" dirty="0" err="1">
                <a:solidFill>
                  <a:srgbClr val="2B91AF"/>
                </a:solidFill>
                <a:latin typeface="Courier New" pitchFamily="49" charset="0"/>
                <a:cs typeface="Courier New" pitchFamily="49" charset="0"/>
              </a:rPr>
              <a:t>BlockingCollection</a:t>
            </a:r>
            <a:r>
              <a:rPr lang="en-US" sz="1800" dirty="0">
                <a:solidFill>
                  <a:prstClr val="black"/>
                </a:solidFill>
                <a:latin typeface="Courier New" pitchFamily="49" charset="0"/>
                <a:cs typeface="Courier New" pitchFamily="49" charset="0"/>
              </a:rPr>
              <a:t>&lt;</a:t>
            </a:r>
            <a:r>
              <a:rPr lang="en-US" sz="1800" dirty="0">
                <a:solidFill>
                  <a:srgbClr val="2B91AF"/>
                </a:solidFill>
                <a:latin typeface="Courier New" pitchFamily="49" charset="0"/>
                <a:cs typeface="Courier New" pitchFamily="49" charset="0"/>
              </a:rPr>
              <a:t>Item</a:t>
            </a:r>
            <a:r>
              <a:rPr lang="en-US" sz="1800" dirty="0">
                <a:solidFill>
                  <a:prstClr val="black"/>
                </a:solidFill>
                <a:latin typeface="Courier New" pitchFamily="49" charset="0"/>
                <a:cs typeface="Courier New" pitchFamily="49" charset="0"/>
              </a:rPr>
              <a:t>&gt; buffer)</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err="1" smtClean="0">
                <a:solidFill>
                  <a:srgbClr val="0000FF"/>
                </a:solidFill>
                <a:latin typeface="Courier New" pitchFamily="49" charset="0"/>
                <a:cs typeface="Courier New" pitchFamily="49" charset="0"/>
              </a:rPr>
              <a:t>this</a:t>
            </a:r>
            <a:r>
              <a:rPr lang="en-US" sz="1800" dirty="0" err="1" smtClean="0">
                <a:solidFill>
                  <a:prstClr val="black"/>
                </a:solidFill>
                <a:latin typeface="Courier New" pitchFamily="49" charset="0"/>
                <a:cs typeface="Courier New" pitchFamily="49" charset="0"/>
              </a:rPr>
              <a:t>.buffer</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 buffer;</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private</a:t>
            </a:r>
            <a:r>
              <a:rPr lang="en-US" sz="1800" dirty="0" smtClean="0">
                <a:solidFill>
                  <a:prstClr val="black"/>
                </a:solidFill>
                <a:latin typeface="Courier New" pitchFamily="49" charset="0"/>
                <a:cs typeface="Courier New" pitchFamily="49" charset="0"/>
              </a:rPr>
              <a:t> </a:t>
            </a:r>
            <a:r>
              <a:rPr lang="en-US" sz="1800" dirty="0" err="1">
                <a:solidFill>
                  <a:srgbClr val="2B91AF"/>
                </a:solidFill>
                <a:latin typeface="Courier New" pitchFamily="49" charset="0"/>
                <a:cs typeface="Courier New" pitchFamily="49" charset="0"/>
              </a:rPr>
              <a:t>BlockingCollection</a:t>
            </a:r>
            <a:r>
              <a:rPr lang="en-US" sz="1800" dirty="0">
                <a:solidFill>
                  <a:prstClr val="black"/>
                </a:solidFill>
                <a:latin typeface="Courier New" pitchFamily="49" charset="0"/>
                <a:cs typeface="Courier New" pitchFamily="49" charset="0"/>
              </a:rPr>
              <a:t>&lt;</a:t>
            </a:r>
            <a:r>
              <a:rPr lang="en-US" sz="1800" dirty="0">
                <a:solidFill>
                  <a:srgbClr val="2B91AF"/>
                </a:solidFill>
                <a:latin typeface="Courier New" pitchFamily="49" charset="0"/>
                <a:cs typeface="Courier New" pitchFamily="49" charset="0"/>
              </a:rPr>
              <a:t>Item</a:t>
            </a:r>
            <a:r>
              <a:rPr lang="en-US" sz="1800" dirty="0">
                <a:solidFill>
                  <a:prstClr val="black"/>
                </a:solidFill>
                <a:latin typeface="Courier New" pitchFamily="49" charset="0"/>
                <a:cs typeface="Courier New" pitchFamily="49" charset="0"/>
              </a:rPr>
              <a:t>&gt; buffer;</a:t>
            </a:r>
          </a:p>
          <a:p>
            <a:pPr marL="0" indent="0">
              <a:buNone/>
            </a:pP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public</a:t>
            </a:r>
            <a:r>
              <a:rPr lang="en-US" sz="1800" dirty="0" smtClean="0">
                <a:solidFill>
                  <a:prstClr val="black"/>
                </a:solidFill>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void</a:t>
            </a:r>
            <a:r>
              <a:rPr lang="en-US" sz="1800" dirty="0">
                <a:solidFill>
                  <a:prstClr val="black"/>
                </a:solidFill>
                <a:latin typeface="Courier New" pitchFamily="49" charset="0"/>
                <a:cs typeface="Courier New" pitchFamily="49" charset="0"/>
              </a:rPr>
              <a:t> Run()</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err="1" smtClean="0">
                <a:solidFill>
                  <a:srgbClr val="0000FF"/>
                </a:solidFill>
                <a:latin typeface="Courier New" pitchFamily="49" charset="0"/>
                <a:cs typeface="Courier New" pitchFamily="49" charset="0"/>
              </a:rPr>
              <a:t>foreach</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a:t>
            </a:r>
            <a:r>
              <a:rPr lang="en-US" sz="1800" dirty="0">
                <a:solidFill>
                  <a:srgbClr val="2B91AF"/>
                </a:solidFill>
                <a:latin typeface="Courier New" pitchFamily="49" charset="0"/>
                <a:cs typeface="Courier New" pitchFamily="49" charset="0"/>
              </a:rPr>
              <a:t>Item</a:t>
            </a:r>
            <a:r>
              <a:rPr lang="en-US" sz="1800" dirty="0">
                <a:solidFill>
                  <a:prstClr val="black"/>
                </a:solidFill>
                <a:latin typeface="Courier New" pitchFamily="49" charset="0"/>
                <a:cs typeface="Courier New" pitchFamily="49" charset="0"/>
              </a:rPr>
              <a:t> i </a:t>
            </a:r>
            <a:r>
              <a:rPr lang="en-US" sz="1800" dirty="0">
                <a:solidFill>
                  <a:srgbClr val="0000FF"/>
                </a:solidFill>
                <a:latin typeface="Courier New" pitchFamily="49" charset="0"/>
                <a:cs typeface="Courier New" pitchFamily="49" charset="0"/>
              </a:rPr>
              <a:t>in</a:t>
            </a:r>
            <a:r>
              <a:rPr lang="en-US" sz="1800" dirty="0">
                <a:solidFill>
                  <a:prstClr val="black"/>
                </a:solidFill>
                <a:latin typeface="Courier New" pitchFamily="49" charset="0"/>
                <a:cs typeface="Courier New" pitchFamily="49" charset="0"/>
              </a:rPr>
              <a:t> </a:t>
            </a:r>
            <a:r>
              <a:rPr lang="en-US" sz="1800" dirty="0" err="1">
                <a:solidFill>
                  <a:prstClr val="black"/>
                </a:solidFill>
                <a:latin typeface="Courier New" pitchFamily="49" charset="0"/>
                <a:cs typeface="Courier New" pitchFamily="49" charset="0"/>
              </a:rPr>
              <a:t>buffer.GetConsumingEnumerable</a:t>
            </a:r>
            <a:r>
              <a:rPr lang="en-US" sz="1800" dirty="0">
                <a:solidFill>
                  <a:prstClr val="black"/>
                </a:solidFill>
                <a:latin typeface="Courier New" pitchFamily="49" charset="0"/>
                <a:cs typeface="Courier New" pitchFamily="49" charset="0"/>
              </a:rPr>
              <a:t>())</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      </a:t>
            </a:r>
            <a:r>
              <a:rPr lang="en-US" sz="1800" dirty="0">
                <a:solidFill>
                  <a:prstClr val="black"/>
                </a:solidFill>
                <a:latin typeface="Courier New" pitchFamily="49" charset="0"/>
                <a:cs typeface="Courier New" pitchFamily="49" charset="0"/>
              </a:rPr>
              <a:t>Consume(i);</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private</a:t>
            </a:r>
            <a:r>
              <a:rPr lang="en-US" sz="1800" dirty="0" smtClean="0">
                <a:solidFill>
                  <a:prstClr val="black"/>
                </a:solidFill>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void</a:t>
            </a:r>
            <a:r>
              <a:rPr lang="en-US" sz="1800" dirty="0">
                <a:solidFill>
                  <a:prstClr val="black"/>
                </a:solidFill>
                <a:latin typeface="Courier New" pitchFamily="49" charset="0"/>
                <a:cs typeface="Courier New" pitchFamily="49" charset="0"/>
              </a:rPr>
              <a:t> Consume(</a:t>
            </a:r>
            <a:r>
              <a:rPr lang="en-US" sz="1800" dirty="0">
                <a:solidFill>
                  <a:srgbClr val="2B91AF"/>
                </a:solidFill>
                <a:latin typeface="Courier New" pitchFamily="49" charset="0"/>
                <a:cs typeface="Courier New" pitchFamily="49" charset="0"/>
              </a:rPr>
              <a:t>Item</a:t>
            </a:r>
            <a:r>
              <a:rPr lang="en-US" sz="1800" dirty="0">
                <a:solidFill>
                  <a:prstClr val="black"/>
                </a:solidFill>
                <a:latin typeface="Courier New" pitchFamily="49" charset="0"/>
                <a:cs typeface="Courier New" pitchFamily="49" charset="0"/>
              </a:rPr>
              <a:t> item)</a:t>
            </a: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a:p>
            <a:pPr marL="0" indent="0">
              <a:buNone/>
            </a:pPr>
            <a:r>
              <a:rPr lang="en-US" sz="1800" dirty="0" smtClean="0">
                <a:solidFill>
                  <a:prstClr val="black"/>
                </a:solidFill>
                <a:latin typeface="Courier New" pitchFamily="49" charset="0"/>
                <a:cs typeface="Courier New" pitchFamily="49" charset="0"/>
              </a:rPr>
              <a:t>}</a:t>
            </a:r>
            <a:endParaRPr lang="en-US" sz="1800" dirty="0">
              <a:solidFill>
                <a:prstClr val="black"/>
              </a:solidFill>
              <a:latin typeface="Courier New" pitchFamily="49" charset="0"/>
              <a:cs typeface="Courier New" pitchFamily="49" charset="0"/>
            </a:endParaRPr>
          </a:p>
        </p:txBody>
      </p:sp>
      <p:sp>
        <p:nvSpPr>
          <p:cNvPr id="2" name="Date Placeholder 1"/>
          <p:cNvSpPr>
            <a:spLocks noGrp="1"/>
          </p:cNvSpPr>
          <p:nvPr>
            <p:ph type="dt" sz="half" idx="10"/>
          </p:nvPr>
        </p:nvSpPr>
        <p:spPr/>
        <p:txBody>
          <a:bodyPr/>
          <a:lstStyle/>
          <a:p>
            <a:r>
              <a:rPr lang="en-US" smtClean="0"/>
              <a:t>6/22/2010</a:t>
            </a:r>
            <a:endParaRPr lang="en-US"/>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Slide Number Placeholder 3"/>
          <p:cNvSpPr>
            <a:spLocks noGrp="1"/>
          </p:cNvSpPr>
          <p:nvPr>
            <p:ph type="sldNum" sz="quarter" idx="12"/>
          </p:nvPr>
        </p:nvSpPr>
        <p:spPr/>
        <p:txBody>
          <a:bodyPr/>
          <a:lstStyle/>
          <a:p>
            <a:fld id="{F4FB5E65-51E1-460A-B5D3-B6231F8C0386}" type="slidenum">
              <a:rPr lang="en-US" smtClean="0"/>
              <a:pPr/>
              <a:t>13</a:t>
            </a:fld>
            <a:endParaRPr lang="en-US"/>
          </a:p>
        </p:txBody>
      </p:sp>
    </p:spTree>
    <p:extLst>
      <p:ext uri="{BB962C8B-B14F-4D97-AF65-F5344CB8AC3E}">
        <p14:creationId xmlns:p14="http://schemas.microsoft.com/office/powerpoint/2010/main" val="2559591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Arrow Connector 30"/>
          <p:cNvCxnSpPr/>
          <p:nvPr/>
        </p:nvCxnSpPr>
        <p:spPr>
          <a:xfrm>
            <a:off x="6281541" y="4210730"/>
            <a:ext cx="20955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 name="Title 1"/>
          <p:cNvSpPr>
            <a:spLocks noGrp="1"/>
          </p:cNvSpPr>
          <p:nvPr>
            <p:ph type="title"/>
          </p:nvPr>
        </p:nvSpPr>
        <p:spPr>
          <a:xfrm>
            <a:off x="533400" y="198438"/>
            <a:ext cx="8229600" cy="792162"/>
          </a:xfrm>
        </p:spPr>
        <p:txBody>
          <a:bodyPr/>
          <a:lstStyle/>
          <a:p>
            <a:r>
              <a:rPr lang="en-US" dirty="0" smtClean="0"/>
              <a:t>Pipeline Pattern</a:t>
            </a:r>
            <a:endParaRPr lang="en-US" dirty="0"/>
          </a:p>
        </p:txBody>
      </p:sp>
      <p:sp>
        <p:nvSpPr>
          <p:cNvPr id="4" name="Can 3"/>
          <p:cNvSpPr/>
          <p:nvPr/>
        </p:nvSpPr>
        <p:spPr>
          <a:xfrm>
            <a:off x="6276975" y="2522365"/>
            <a:ext cx="2057400" cy="609600"/>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Buffer</a:t>
            </a:r>
            <a:endParaRPr lang="en-US" sz="3200" dirty="0"/>
          </a:p>
        </p:txBody>
      </p:sp>
      <p:cxnSp>
        <p:nvCxnSpPr>
          <p:cNvPr id="11" name="Straight Arrow Connector 10"/>
          <p:cNvCxnSpPr/>
          <p:nvPr/>
        </p:nvCxnSpPr>
        <p:spPr>
          <a:xfrm>
            <a:off x="6181725" y="1988965"/>
            <a:ext cx="20955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a:xfrm>
            <a:off x="7924722" y="3337546"/>
            <a:ext cx="104775" cy="2286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3" name="Straight Arrow Connector 12"/>
          <p:cNvCxnSpPr/>
          <p:nvPr/>
        </p:nvCxnSpPr>
        <p:spPr>
          <a:xfrm flipH="1">
            <a:off x="8026663" y="2012896"/>
            <a:ext cx="30480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4" name="Straight Arrow Connector 13"/>
          <p:cNvCxnSpPr/>
          <p:nvPr/>
        </p:nvCxnSpPr>
        <p:spPr>
          <a:xfrm flipH="1">
            <a:off x="6299410" y="3223419"/>
            <a:ext cx="104775" cy="35798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5" name="Straight Arrow Connector 14"/>
          <p:cNvCxnSpPr>
            <a:stCxn id="6" idx="2"/>
          </p:cNvCxnSpPr>
          <p:nvPr/>
        </p:nvCxnSpPr>
        <p:spPr>
          <a:xfrm>
            <a:off x="7191375" y="2141365"/>
            <a:ext cx="0" cy="32873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a:xfrm>
            <a:off x="7301740" y="3221183"/>
            <a:ext cx="3935" cy="34496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7" name="Rectangle 16"/>
          <p:cNvSpPr/>
          <p:nvPr/>
        </p:nvSpPr>
        <p:spPr>
          <a:xfrm>
            <a:off x="7391400" y="1555696"/>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Stage 1 Worker</a:t>
            </a:r>
          </a:p>
        </p:txBody>
      </p:sp>
      <p:sp>
        <p:nvSpPr>
          <p:cNvPr id="18" name="Rectangle 17"/>
          <p:cNvSpPr/>
          <p:nvPr/>
        </p:nvSpPr>
        <p:spPr>
          <a:xfrm>
            <a:off x="5729406" y="1590332"/>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Stage 1 Worker</a:t>
            </a:r>
          </a:p>
        </p:txBody>
      </p:sp>
      <p:sp>
        <p:nvSpPr>
          <p:cNvPr id="6" name="Rectangle 5"/>
          <p:cNvSpPr/>
          <p:nvPr/>
        </p:nvSpPr>
        <p:spPr>
          <a:xfrm>
            <a:off x="6467475" y="1455565"/>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Stage 1 Worker</a:t>
            </a:r>
          </a:p>
        </p:txBody>
      </p:sp>
      <p:sp>
        <p:nvSpPr>
          <p:cNvPr id="19" name="Content Placeholder 2"/>
          <p:cNvSpPr txBox="1">
            <a:spLocks/>
          </p:cNvSpPr>
          <p:nvPr/>
        </p:nvSpPr>
        <p:spPr>
          <a:xfrm>
            <a:off x="304800" y="1219200"/>
            <a:ext cx="4724400" cy="518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Generalization of Producer-Consumer</a:t>
            </a:r>
          </a:p>
          <a:p>
            <a:pPr lvl="1"/>
            <a:r>
              <a:rPr lang="en-US" dirty="0" smtClean="0"/>
              <a:t>One or more workers per stage</a:t>
            </a:r>
          </a:p>
          <a:p>
            <a:pPr lvl="1"/>
            <a:r>
              <a:rPr lang="en-US" dirty="0" smtClean="0"/>
              <a:t>First stage = Producer</a:t>
            </a:r>
          </a:p>
          <a:p>
            <a:pPr lvl="1"/>
            <a:r>
              <a:rPr lang="en-US" dirty="0" smtClean="0"/>
              <a:t>Last stage = Consumer</a:t>
            </a:r>
          </a:p>
          <a:p>
            <a:pPr lvl="1"/>
            <a:r>
              <a:rPr lang="en-US" dirty="0" smtClean="0"/>
              <a:t>Middle stages consume and produce</a:t>
            </a:r>
          </a:p>
          <a:p>
            <a:pPr lvl="1"/>
            <a:r>
              <a:rPr lang="en-US" dirty="0" smtClean="0">
                <a:solidFill>
                  <a:srgbClr val="FF0000"/>
                </a:solidFill>
              </a:rPr>
              <a:t>No Data Races: </a:t>
            </a:r>
            <a:r>
              <a:rPr lang="en-US" dirty="0" smtClean="0"/>
              <a:t>Data is local to workers</a:t>
            </a:r>
          </a:p>
          <a:p>
            <a:pPr marL="0" indent="0">
              <a:buNone/>
            </a:pPr>
            <a:endParaRPr lang="en-US" dirty="0"/>
          </a:p>
        </p:txBody>
      </p:sp>
      <p:sp>
        <p:nvSpPr>
          <p:cNvPr id="23" name="Rectangle 22"/>
          <p:cNvSpPr/>
          <p:nvPr/>
        </p:nvSpPr>
        <p:spPr>
          <a:xfrm>
            <a:off x="7301740" y="3665365"/>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Stage 2 Worker</a:t>
            </a:r>
          </a:p>
        </p:txBody>
      </p:sp>
      <p:sp>
        <p:nvSpPr>
          <p:cNvPr id="24" name="Rectangle 23"/>
          <p:cNvSpPr/>
          <p:nvPr/>
        </p:nvSpPr>
        <p:spPr>
          <a:xfrm>
            <a:off x="5627897" y="3665365"/>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Stage 2 Worker</a:t>
            </a:r>
          </a:p>
        </p:txBody>
      </p:sp>
      <p:sp>
        <p:nvSpPr>
          <p:cNvPr id="8" name="Rectangle 7"/>
          <p:cNvSpPr/>
          <p:nvPr/>
        </p:nvSpPr>
        <p:spPr>
          <a:xfrm>
            <a:off x="6453306" y="3581400"/>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Stage 2 Worker</a:t>
            </a:r>
          </a:p>
        </p:txBody>
      </p:sp>
      <p:sp>
        <p:nvSpPr>
          <p:cNvPr id="25" name="Can 24"/>
          <p:cNvSpPr/>
          <p:nvPr/>
        </p:nvSpPr>
        <p:spPr>
          <a:xfrm>
            <a:off x="6276975" y="4655965"/>
            <a:ext cx="2057400" cy="609600"/>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Buffer</a:t>
            </a:r>
            <a:endParaRPr lang="en-US" sz="3200" dirty="0"/>
          </a:p>
        </p:txBody>
      </p:sp>
      <p:cxnSp>
        <p:nvCxnSpPr>
          <p:cNvPr id="26" name="Straight Arrow Connector 25"/>
          <p:cNvCxnSpPr/>
          <p:nvPr/>
        </p:nvCxnSpPr>
        <p:spPr>
          <a:xfrm>
            <a:off x="7924722" y="5471146"/>
            <a:ext cx="104775" cy="2286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flipH="1">
            <a:off x="8026663" y="4146496"/>
            <a:ext cx="30480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8" name="Straight Arrow Connector 27"/>
          <p:cNvCxnSpPr/>
          <p:nvPr/>
        </p:nvCxnSpPr>
        <p:spPr>
          <a:xfrm flipH="1">
            <a:off x="6299410" y="5357019"/>
            <a:ext cx="104775" cy="35798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9" name="Straight Arrow Connector 28"/>
          <p:cNvCxnSpPr/>
          <p:nvPr/>
        </p:nvCxnSpPr>
        <p:spPr>
          <a:xfrm>
            <a:off x="7191375" y="4274965"/>
            <a:ext cx="0" cy="32873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0" name="Straight Arrow Connector 29"/>
          <p:cNvCxnSpPr/>
          <p:nvPr/>
        </p:nvCxnSpPr>
        <p:spPr>
          <a:xfrm>
            <a:off x="7301740" y="5354783"/>
            <a:ext cx="3935" cy="34496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33" name="Rectangle 32"/>
          <p:cNvSpPr/>
          <p:nvPr/>
        </p:nvSpPr>
        <p:spPr>
          <a:xfrm>
            <a:off x="7391400" y="5867400"/>
            <a:ext cx="1447800"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Stage 3 Worker</a:t>
            </a:r>
          </a:p>
        </p:txBody>
      </p:sp>
      <p:sp>
        <p:nvSpPr>
          <p:cNvPr id="34" name="Rectangle 33"/>
          <p:cNvSpPr/>
          <p:nvPr/>
        </p:nvSpPr>
        <p:spPr>
          <a:xfrm>
            <a:off x="5717557" y="5867400"/>
            <a:ext cx="1447800"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Stage 3 Worker</a:t>
            </a:r>
          </a:p>
        </p:txBody>
      </p:sp>
      <p:sp>
        <p:nvSpPr>
          <p:cNvPr id="35" name="Rectangle 34"/>
          <p:cNvSpPr/>
          <p:nvPr/>
        </p:nvSpPr>
        <p:spPr>
          <a:xfrm>
            <a:off x="6542966" y="5783435"/>
            <a:ext cx="1447800" cy="6858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Stage 3 Worker</a:t>
            </a:r>
          </a:p>
        </p:txBody>
      </p:sp>
      <p:sp>
        <p:nvSpPr>
          <p:cNvPr id="3" name="Date Placeholder 2"/>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Slide Number Placeholder 6"/>
          <p:cNvSpPr>
            <a:spLocks noGrp="1"/>
          </p:cNvSpPr>
          <p:nvPr>
            <p:ph type="sldNum" sz="quarter" idx="12"/>
          </p:nvPr>
        </p:nvSpPr>
        <p:spPr/>
        <p:txBody>
          <a:bodyPr/>
          <a:lstStyle/>
          <a:p>
            <a:fld id="{F4FB5E65-51E1-460A-B5D3-B6231F8C0386}" type="slidenum">
              <a:rPr lang="en-US" smtClean="0"/>
              <a:pPr/>
              <a:t>14</a:t>
            </a:fld>
            <a:endParaRPr lang="en-US"/>
          </a:p>
        </p:txBody>
      </p:sp>
    </p:spTree>
    <p:extLst>
      <p:ext uri="{BB962C8B-B14F-4D97-AF65-F5344CB8AC3E}">
        <p14:creationId xmlns:p14="http://schemas.microsoft.com/office/powerpoint/2010/main" val="1657445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Pipeline Code</a:t>
            </a:r>
            <a:endParaRPr lang="en-US" dirty="0"/>
          </a:p>
        </p:txBody>
      </p:sp>
      <p:sp>
        <p:nvSpPr>
          <p:cNvPr id="3" name="Content Placeholder 2"/>
          <p:cNvSpPr>
            <a:spLocks noGrp="1"/>
          </p:cNvSpPr>
          <p:nvPr>
            <p:ph idx="1"/>
          </p:nvPr>
        </p:nvSpPr>
        <p:spPr>
          <a:xfrm>
            <a:off x="0" y="990600"/>
            <a:ext cx="13335000" cy="4525963"/>
          </a:xfrm>
        </p:spPr>
        <p:txBody>
          <a:bodyPr>
            <a:noAutofit/>
          </a:bodyPr>
          <a:lstStyle/>
          <a:p>
            <a:pPr marL="0" indent="0">
              <a:buNone/>
            </a:pPr>
            <a:r>
              <a:rPr lang="en-US" sz="1600" dirty="0" smtClean="0">
                <a:solidFill>
                  <a:srgbClr val="008000"/>
                </a:solidFill>
                <a:latin typeface="Courier New" pitchFamily="49" charset="0"/>
                <a:cs typeface="Courier New" pitchFamily="49" charset="0"/>
              </a:rPr>
              <a:t>      // </a:t>
            </a:r>
            <a:r>
              <a:rPr lang="en-US" sz="1600" dirty="0">
                <a:solidFill>
                  <a:srgbClr val="008000"/>
                </a:solidFill>
                <a:latin typeface="Courier New" pitchFamily="49" charset="0"/>
                <a:cs typeface="Courier New" pitchFamily="49" charset="0"/>
              </a:rPr>
              <a:t>create bounded buffers</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 </a:t>
            </a:r>
            <a:r>
              <a:rPr lang="en-US" sz="1600" dirty="0" err="1" smtClean="0">
                <a:solidFill>
                  <a:srgbClr val="0000FF"/>
                </a:solidFill>
                <a:latin typeface="Courier New" pitchFamily="49" charset="0"/>
                <a:cs typeface="Courier New" pitchFamily="49" charset="0"/>
              </a:rPr>
              <a:t>var</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buffer_1_2 = </a:t>
            </a:r>
            <a:r>
              <a:rPr lang="en-US" sz="1600" dirty="0">
                <a:solidFill>
                  <a:srgbClr val="0000FF"/>
                </a:solidFill>
                <a:latin typeface="Courier New" pitchFamily="49" charset="0"/>
                <a:cs typeface="Courier New" pitchFamily="49" charset="0"/>
              </a:rPr>
              <a:t>new</a:t>
            </a:r>
            <a:r>
              <a:rPr lang="en-US" sz="1600" dirty="0">
                <a:solidFill>
                  <a:prstClr val="black"/>
                </a:solidFill>
                <a:latin typeface="Courier New" pitchFamily="49" charset="0"/>
                <a:cs typeface="Courier New" pitchFamily="49" charset="0"/>
              </a:rPr>
              <a:t> </a:t>
            </a:r>
            <a:r>
              <a:rPr lang="en-US" sz="1600" dirty="0" err="1">
                <a:solidFill>
                  <a:srgbClr val="2B91AF"/>
                </a:solidFill>
                <a:latin typeface="Courier New" pitchFamily="49" charset="0"/>
                <a:cs typeface="Courier New" pitchFamily="49" charset="0"/>
              </a:rPr>
              <a:t>BlockingCollection</a:t>
            </a:r>
            <a:r>
              <a:rPr lang="en-US" sz="1600" dirty="0">
                <a:solidFill>
                  <a:prstClr val="black"/>
                </a:solidFill>
                <a:latin typeface="Courier New" pitchFamily="49" charset="0"/>
                <a:cs typeface="Courier New" pitchFamily="49" charset="0"/>
              </a:rPr>
              <a:t>&lt;</a:t>
            </a:r>
            <a:r>
              <a:rPr lang="en-US" sz="1600" dirty="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a:t>
            </a:r>
            <a:r>
              <a:rPr lang="en-US" sz="1600" dirty="0" err="1">
                <a:solidFill>
                  <a:prstClr val="black"/>
                </a:solidFill>
                <a:latin typeface="Courier New" pitchFamily="49" charset="0"/>
                <a:cs typeface="Courier New" pitchFamily="49" charset="0"/>
              </a:rPr>
              <a:t>buffersize</a:t>
            </a:r>
            <a:r>
              <a:rPr lang="en-US" sz="1600" dirty="0">
                <a:solidFill>
                  <a:prstClr val="black"/>
                </a:solidFill>
                <a:latin typeface="Courier New" pitchFamily="49" charset="0"/>
                <a:cs typeface="Courier New" pitchFamily="49" charset="0"/>
              </a:rPr>
              <a:t>);</a:t>
            </a:r>
          </a:p>
          <a:p>
            <a:pPr marL="0" indent="0">
              <a:buNone/>
            </a:pPr>
            <a:r>
              <a:rPr lang="en-US" sz="1600" dirty="0">
                <a:solidFill>
                  <a:prstClr val="black"/>
                </a:solidFill>
                <a:latin typeface="Courier New" pitchFamily="49" charset="0"/>
                <a:cs typeface="Courier New" pitchFamily="49" charset="0"/>
              </a:rPr>
              <a:t>      </a:t>
            </a:r>
            <a:r>
              <a:rPr lang="en-US" sz="1600" dirty="0" err="1" smtClean="0">
                <a:solidFill>
                  <a:srgbClr val="0000FF"/>
                </a:solidFill>
                <a:latin typeface="Courier New" pitchFamily="49" charset="0"/>
                <a:cs typeface="Courier New" pitchFamily="49" charset="0"/>
              </a:rPr>
              <a:t>var</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buffer_2_3 = </a:t>
            </a:r>
            <a:r>
              <a:rPr lang="en-US" sz="1600" dirty="0">
                <a:solidFill>
                  <a:srgbClr val="0000FF"/>
                </a:solidFill>
                <a:latin typeface="Courier New" pitchFamily="49" charset="0"/>
                <a:cs typeface="Courier New" pitchFamily="49" charset="0"/>
              </a:rPr>
              <a:t>new</a:t>
            </a:r>
            <a:r>
              <a:rPr lang="en-US" sz="1600" dirty="0">
                <a:solidFill>
                  <a:prstClr val="black"/>
                </a:solidFill>
                <a:latin typeface="Courier New" pitchFamily="49" charset="0"/>
                <a:cs typeface="Courier New" pitchFamily="49" charset="0"/>
              </a:rPr>
              <a:t> </a:t>
            </a:r>
            <a:r>
              <a:rPr lang="en-US" sz="1600" dirty="0" err="1">
                <a:solidFill>
                  <a:srgbClr val="2B91AF"/>
                </a:solidFill>
                <a:latin typeface="Courier New" pitchFamily="49" charset="0"/>
                <a:cs typeface="Courier New" pitchFamily="49" charset="0"/>
              </a:rPr>
              <a:t>BlockingCollection</a:t>
            </a:r>
            <a:r>
              <a:rPr lang="en-US" sz="1600" dirty="0">
                <a:solidFill>
                  <a:prstClr val="black"/>
                </a:solidFill>
                <a:latin typeface="Courier New" pitchFamily="49" charset="0"/>
                <a:cs typeface="Courier New" pitchFamily="49" charset="0"/>
              </a:rPr>
              <a:t>&lt;</a:t>
            </a:r>
            <a:r>
              <a:rPr lang="en-US" sz="1600" dirty="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a:t>
            </a:r>
            <a:r>
              <a:rPr lang="en-US" sz="1600" dirty="0" err="1">
                <a:solidFill>
                  <a:prstClr val="black"/>
                </a:solidFill>
                <a:latin typeface="Courier New" pitchFamily="49" charset="0"/>
                <a:cs typeface="Courier New" pitchFamily="49" charset="0"/>
              </a:rPr>
              <a:t>buffersize</a:t>
            </a:r>
            <a:r>
              <a:rPr lang="en-US" sz="1600" dirty="0" smtClean="0">
                <a:solidFill>
                  <a:prstClr val="black"/>
                </a:solidFill>
                <a:latin typeface="Courier New" pitchFamily="49" charset="0"/>
                <a:cs typeface="Courier New" pitchFamily="49" charset="0"/>
              </a:rPr>
              <a:t>);</a:t>
            </a:r>
          </a:p>
          <a:p>
            <a:pPr marL="0" indent="0">
              <a:buNone/>
            </a:pPr>
            <a:r>
              <a:rPr lang="en-US" sz="1600" dirty="0" smtClean="0">
                <a:solidFill>
                  <a:srgbClr val="008000"/>
                </a:solidFill>
                <a:latin typeface="Courier New" pitchFamily="49" charset="0"/>
                <a:cs typeface="Courier New" pitchFamily="49" charset="0"/>
              </a:rPr>
              <a:t>      </a:t>
            </a:r>
          </a:p>
          <a:p>
            <a:pPr marL="0" indent="0">
              <a:buNone/>
            </a:pPr>
            <a:r>
              <a:rPr lang="en-US" sz="1600" dirty="0" smtClean="0">
                <a:solidFill>
                  <a:srgbClr val="008000"/>
                </a:solidFill>
                <a:latin typeface="Courier New" pitchFamily="49" charset="0"/>
                <a:cs typeface="Courier New" pitchFamily="49" charset="0"/>
              </a:rPr>
              <a:t>      // </a:t>
            </a:r>
            <a:r>
              <a:rPr lang="en-US" sz="1600" dirty="0">
                <a:solidFill>
                  <a:srgbClr val="008000"/>
                </a:solidFill>
                <a:latin typeface="Courier New" pitchFamily="49" charset="0"/>
                <a:cs typeface="Courier New" pitchFamily="49" charset="0"/>
              </a:rPr>
              <a:t>start workers</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for</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a:t>
            </a:r>
            <a:r>
              <a:rPr lang="en-US" sz="1600" dirty="0" err="1">
                <a:solidFill>
                  <a:srgbClr val="0000FF"/>
                </a:solidFill>
                <a:latin typeface="Courier New" pitchFamily="49" charset="0"/>
                <a:cs typeface="Courier New" pitchFamily="49" charset="0"/>
              </a:rPr>
              <a:t>int</a:t>
            </a:r>
            <a:r>
              <a:rPr lang="en-US" sz="1600" dirty="0">
                <a:solidFill>
                  <a:prstClr val="black"/>
                </a:solidFill>
                <a:latin typeface="Courier New" pitchFamily="49" charset="0"/>
                <a:cs typeface="Courier New" pitchFamily="49" charset="0"/>
              </a:rPr>
              <a:t> i = 0; i &lt; num_workers_stage1; i++)</a:t>
            </a: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 </a:t>
            </a:r>
            <a:r>
              <a:rPr lang="en-US" sz="1600" dirty="0" err="1" smtClean="0">
                <a:solidFill>
                  <a:srgbClr val="2B91AF"/>
                </a:solidFill>
                <a:latin typeface="Courier New" pitchFamily="49" charset="0"/>
                <a:cs typeface="Courier New" pitchFamily="49" charset="0"/>
              </a:rPr>
              <a:t>Task</a:t>
            </a:r>
            <a:r>
              <a:rPr lang="en-US" sz="1600" dirty="0" err="1" smtClean="0">
                <a:solidFill>
                  <a:prstClr val="black"/>
                </a:solidFill>
                <a:latin typeface="Courier New" pitchFamily="49" charset="0"/>
                <a:cs typeface="Courier New" pitchFamily="49" charset="0"/>
              </a:rPr>
              <a:t>.Factory.StartNew</a:t>
            </a: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=&gt; </a:t>
            </a:r>
          </a:p>
          <a:p>
            <a:pPr marL="0" indent="0">
              <a:buNone/>
            </a:pPr>
            <a:r>
              <a:rPr lang="en-US" sz="1600" dirty="0" smtClean="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new</a:t>
            </a:r>
            <a:r>
              <a:rPr lang="en-US" sz="1600" dirty="0" smtClean="0">
                <a:solidFill>
                  <a:prstClr val="black"/>
                </a:solidFill>
                <a:latin typeface="Courier New" pitchFamily="49" charset="0"/>
                <a:cs typeface="Courier New" pitchFamily="49" charset="0"/>
              </a:rPr>
              <a:t> </a:t>
            </a:r>
            <a:r>
              <a:rPr lang="en-US" sz="1600" dirty="0">
                <a:solidFill>
                  <a:srgbClr val="2B91AF"/>
                </a:solidFill>
                <a:latin typeface="Courier New" pitchFamily="49" charset="0"/>
                <a:cs typeface="Courier New" pitchFamily="49" charset="0"/>
              </a:rPr>
              <a:t>Stage1Worker</a:t>
            </a:r>
            <a:r>
              <a:rPr lang="en-US" sz="1600" dirty="0">
                <a:solidFill>
                  <a:prstClr val="black"/>
                </a:solidFill>
                <a:latin typeface="Courier New" pitchFamily="49" charset="0"/>
                <a:cs typeface="Courier New" pitchFamily="49" charset="0"/>
              </a:rPr>
              <a:t>(buffer_1_2).Run());</a:t>
            </a: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for</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a:t>
            </a:r>
            <a:r>
              <a:rPr lang="en-US" sz="1600" dirty="0" err="1">
                <a:solidFill>
                  <a:srgbClr val="0000FF"/>
                </a:solidFill>
                <a:latin typeface="Courier New" pitchFamily="49" charset="0"/>
                <a:cs typeface="Courier New" pitchFamily="49" charset="0"/>
              </a:rPr>
              <a:t>int</a:t>
            </a:r>
            <a:r>
              <a:rPr lang="en-US" sz="1600" dirty="0">
                <a:solidFill>
                  <a:prstClr val="black"/>
                </a:solidFill>
                <a:latin typeface="Courier New" pitchFamily="49" charset="0"/>
                <a:cs typeface="Courier New" pitchFamily="49" charset="0"/>
              </a:rPr>
              <a:t> i = 0; i &lt; num_workers_stage2; i++)</a:t>
            </a:r>
          </a:p>
          <a:p>
            <a:pPr marL="0" indent="0">
              <a:buNone/>
            </a:pPr>
            <a:r>
              <a:rPr lang="en-US" sz="1600" dirty="0">
                <a:solidFill>
                  <a:prstClr val="black"/>
                </a:solidFill>
                <a:latin typeface="Courier New" pitchFamily="49" charset="0"/>
                <a:cs typeface="Courier New" pitchFamily="49" charset="0"/>
              </a:rPr>
              <a:t>         </a:t>
            </a:r>
            <a:r>
              <a:rPr lang="en-US" sz="1600" dirty="0" err="1" smtClean="0">
                <a:solidFill>
                  <a:srgbClr val="2B91AF"/>
                </a:solidFill>
                <a:latin typeface="Courier New" pitchFamily="49" charset="0"/>
                <a:cs typeface="Courier New" pitchFamily="49" charset="0"/>
              </a:rPr>
              <a:t>Task</a:t>
            </a:r>
            <a:r>
              <a:rPr lang="en-US" sz="1600" dirty="0" err="1" smtClean="0">
                <a:solidFill>
                  <a:prstClr val="black"/>
                </a:solidFill>
                <a:latin typeface="Courier New" pitchFamily="49" charset="0"/>
                <a:cs typeface="Courier New" pitchFamily="49" charset="0"/>
              </a:rPr>
              <a:t>.Factory.StartNew</a:t>
            </a: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=&gt; </a:t>
            </a:r>
          </a:p>
          <a:p>
            <a:pPr marL="0" indent="0">
              <a:buNone/>
            </a:pPr>
            <a:r>
              <a:rPr lang="en-US" sz="1600" dirty="0" smtClean="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new</a:t>
            </a:r>
            <a:r>
              <a:rPr lang="en-US" sz="1600" dirty="0" smtClean="0">
                <a:solidFill>
                  <a:prstClr val="black"/>
                </a:solidFill>
                <a:latin typeface="Courier New" pitchFamily="49" charset="0"/>
                <a:cs typeface="Courier New" pitchFamily="49" charset="0"/>
              </a:rPr>
              <a:t> </a:t>
            </a:r>
            <a:r>
              <a:rPr lang="en-US" sz="1600" dirty="0" smtClean="0">
                <a:solidFill>
                  <a:srgbClr val="2B91AF"/>
                </a:solidFill>
                <a:latin typeface="Courier New" pitchFamily="49" charset="0"/>
                <a:cs typeface="Courier New" pitchFamily="49" charset="0"/>
              </a:rPr>
              <a:t>Stage2Worker</a:t>
            </a:r>
            <a:r>
              <a:rPr lang="en-US" sz="1600" dirty="0" smtClean="0">
                <a:solidFill>
                  <a:prstClr val="black"/>
                </a:solidFill>
                <a:latin typeface="Courier New" pitchFamily="49" charset="0"/>
                <a:cs typeface="Courier New" pitchFamily="49" charset="0"/>
              </a:rPr>
              <a:t>(buffer_1_2, buffer_2_3</a:t>
            </a:r>
            <a:r>
              <a:rPr lang="en-US" sz="1600" dirty="0">
                <a:solidFill>
                  <a:prstClr val="black"/>
                </a:solidFill>
                <a:latin typeface="Courier New" pitchFamily="49" charset="0"/>
                <a:cs typeface="Courier New" pitchFamily="49" charset="0"/>
              </a:rPr>
              <a:t>).Run());</a:t>
            </a: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for</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a:t>
            </a:r>
            <a:r>
              <a:rPr lang="en-US" sz="1600" dirty="0" err="1">
                <a:solidFill>
                  <a:srgbClr val="0000FF"/>
                </a:solidFill>
                <a:latin typeface="Courier New" pitchFamily="49" charset="0"/>
                <a:cs typeface="Courier New" pitchFamily="49" charset="0"/>
              </a:rPr>
              <a:t>int</a:t>
            </a:r>
            <a:r>
              <a:rPr lang="en-US" sz="1600" dirty="0">
                <a:solidFill>
                  <a:prstClr val="black"/>
                </a:solidFill>
                <a:latin typeface="Courier New" pitchFamily="49" charset="0"/>
                <a:cs typeface="Courier New" pitchFamily="49" charset="0"/>
              </a:rPr>
              <a:t> i = 0; i &lt; num_workers_stage3; i++)</a:t>
            </a:r>
          </a:p>
          <a:p>
            <a:pPr marL="0" indent="0">
              <a:buNone/>
            </a:pPr>
            <a:r>
              <a:rPr lang="en-US" sz="1600" dirty="0">
                <a:solidFill>
                  <a:prstClr val="black"/>
                </a:solidFill>
                <a:latin typeface="Courier New" pitchFamily="49" charset="0"/>
                <a:cs typeface="Courier New" pitchFamily="49" charset="0"/>
              </a:rPr>
              <a:t>         </a:t>
            </a:r>
            <a:r>
              <a:rPr lang="en-US" sz="1600" dirty="0" err="1" smtClean="0">
                <a:solidFill>
                  <a:srgbClr val="2B91AF"/>
                </a:solidFill>
                <a:latin typeface="Courier New" pitchFamily="49" charset="0"/>
                <a:cs typeface="Courier New" pitchFamily="49" charset="0"/>
              </a:rPr>
              <a:t>Task</a:t>
            </a:r>
            <a:r>
              <a:rPr lang="en-US" sz="1600" dirty="0" err="1" smtClean="0">
                <a:solidFill>
                  <a:prstClr val="black"/>
                </a:solidFill>
                <a:latin typeface="Courier New" pitchFamily="49" charset="0"/>
                <a:cs typeface="Courier New" pitchFamily="49" charset="0"/>
              </a:rPr>
              <a:t>.Factory.StartNew</a:t>
            </a: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=&gt; </a:t>
            </a:r>
          </a:p>
          <a:p>
            <a:pPr marL="0" indent="0">
              <a:buNone/>
            </a:pPr>
            <a:r>
              <a:rPr lang="en-US" sz="1600" dirty="0" smtClean="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new</a:t>
            </a:r>
            <a:r>
              <a:rPr lang="en-US" sz="1600" dirty="0" smtClean="0">
                <a:solidFill>
                  <a:prstClr val="black"/>
                </a:solidFill>
                <a:latin typeface="Courier New" pitchFamily="49" charset="0"/>
                <a:cs typeface="Courier New" pitchFamily="49" charset="0"/>
              </a:rPr>
              <a:t> </a:t>
            </a:r>
            <a:r>
              <a:rPr lang="en-US" sz="1600" dirty="0">
                <a:solidFill>
                  <a:srgbClr val="2B91AF"/>
                </a:solidFill>
                <a:latin typeface="Courier New" pitchFamily="49" charset="0"/>
                <a:cs typeface="Courier New" pitchFamily="49" charset="0"/>
              </a:rPr>
              <a:t>Stage3Worker</a:t>
            </a:r>
            <a:r>
              <a:rPr lang="en-US" sz="1600" dirty="0">
                <a:solidFill>
                  <a:prstClr val="black"/>
                </a:solidFill>
                <a:latin typeface="Courier New" pitchFamily="49" charset="0"/>
                <a:cs typeface="Courier New" pitchFamily="49" charset="0"/>
              </a:rPr>
              <a:t>(buffer_2_3).Run</a:t>
            </a:r>
            <a:r>
              <a:rPr lang="en-US" sz="1600" dirty="0" smtClean="0">
                <a:solidFill>
                  <a:prstClr val="black"/>
                </a:solidFill>
                <a:latin typeface="Courier New" pitchFamily="49" charset="0"/>
                <a:cs typeface="Courier New" pitchFamily="49" charset="0"/>
              </a:rPr>
              <a:t>());</a:t>
            </a:r>
            <a:endParaRPr lang="en-US" sz="1600" dirty="0">
              <a:solidFill>
                <a:prstClr val="black"/>
              </a:solidFill>
              <a:latin typeface="Courier New" pitchFamily="49" charset="0"/>
              <a:cs typeface="Courier New" pitchFamily="49" charset="0"/>
            </a:endParaRPr>
          </a:p>
          <a:p>
            <a:pPr marL="0" indent="0">
              <a:buNone/>
            </a:pPr>
            <a:endParaRPr lang="en-US" sz="1600" dirty="0">
              <a:latin typeface="Courier New" pitchFamily="49" charset="0"/>
              <a:cs typeface="Courier New" pitchFamily="49" charset="0"/>
            </a:endParaRP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15</a:t>
            </a:fld>
            <a:endParaRPr lang="en-US"/>
          </a:p>
        </p:txBody>
      </p:sp>
    </p:spTree>
    <p:extLst>
      <p:ext uri="{BB962C8B-B14F-4D97-AF65-F5344CB8AC3E}">
        <p14:creationId xmlns:p14="http://schemas.microsoft.com/office/powerpoint/2010/main" val="495226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Stage Worker Code</a:t>
            </a:r>
            <a:endParaRPr lang="en-US" dirty="0"/>
          </a:p>
        </p:txBody>
      </p:sp>
      <p:sp>
        <p:nvSpPr>
          <p:cNvPr id="3" name="Content Placeholder 2"/>
          <p:cNvSpPr>
            <a:spLocks noGrp="1"/>
          </p:cNvSpPr>
          <p:nvPr>
            <p:ph idx="1"/>
          </p:nvPr>
        </p:nvSpPr>
        <p:spPr>
          <a:xfrm>
            <a:off x="152400" y="990600"/>
            <a:ext cx="10210800" cy="5105400"/>
          </a:xfrm>
        </p:spPr>
        <p:txBody>
          <a:bodyPr>
            <a:noAutofit/>
          </a:bodyPr>
          <a:lstStyle/>
          <a:p>
            <a:pPr marL="0" indent="0">
              <a:buNone/>
            </a:pPr>
            <a:r>
              <a:rPr lang="en-US" sz="1600" dirty="0">
                <a:latin typeface="Courier New" pitchFamily="49" charset="0"/>
                <a:cs typeface="Courier New" pitchFamily="49" charset="0"/>
              </a:rPr>
              <a:t> </a:t>
            </a:r>
            <a:r>
              <a:rPr lang="en-US" sz="1600" dirty="0">
                <a:solidFill>
                  <a:srgbClr val="0000FF"/>
                </a:solidFill>
                <a:latin typeface="Courier New" pitchFamily="49" charset="0"/>
                <a:cs typeface="Courier New" pitchFamily="49" charset="0"/>
              </a:rPr>
              <a:t>class</a:t>
            </a:r>
            <a:r>
              <a:rPr lang="en-US" sz="1600" dirty="0">
                <a:solidFill>
                  <a:prstClr val="black"/>
                </a:solidFill>
                <a:latin typeface="Courier New" pitchFamily="49" charset="0"/>
                <a:cs typeface="Courier New" pitchFamily="49" charset="0"/>
              </a:rPr>
              <a:t> </a:t>
            </a:r>
            <a:r>
              <a:rPr lang="en-US" sz="1600" dirty="0" smtClean="0">
                <a:solidFill>
                  <a:srgbClr val="2B91AF"/>
                </a:solidFill>
                <a:latin typeface="Courier New" pitchFamily="49" charset="0"/>
                <a:cs typeface="Courier New" pitchFamily="49" charset="0"/>
              </a:rPr>
              <a:t>Stage2Worker</a:t>
            </a:r>
            <a:r>
              <a:rPr lang="en-US" sz="1600" dirty="0" smtClean="0">
                <a:solidFill>
                  <a:prstClr val="black"/>
                </a:solidFill>
                <a:latin typeface="Courier New" pitchFamily="49" charset="0"/>
                <a:cs typeface="Courier New" pitchFamily="49" charset="0"/>
              </a:rPr>
              <a:t> {</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public</a:t>
            </a:r>
            <a:r>
              <a:rPr lang="en-US" sz="1600" dirty="0" smtClean="0">
                <a:solidFill>
                  <a:prstClr val="black"/>
                </a:solidFill>
                <a:latin typeface="Courier New" pitchFamily="49" charset="0"/>
                <a:cs typeface="Courier New" pitchFamily="49" charset="0"/>
              </a:rPr>
              <a:t> Stage2Worker(</a:t>
            </a:r>
            <a:r>
              <a:rPr lang="en-US" sz="1600" dirty="0" err="1" smtClean="0">
                <a:solidFill>
                  <a:srgbClr val="2B91AF"/>
                </a:solidFill>
                <a:latin typeface="Courier New" pitchFamily="49" charset="0"/>
                <a:cs typeface="Courier New" pitchFamily="49" charset="0"/>
              </a:rPr>
              <a:t>BlockingCollection</a:t>
            </a:r>
            <a:r>
              <a:rPr lang="en-US" sz="1600" dirty="0" smtClean="0">
                <a:solidFill>
                  <a:prstClr val="black"/>
                </a:solidFill>
                <a:latin typeface="Courier New" pitchFamily="49" charset="0"/>
                <a:cs typeface="Courier New" pitchFamily="49" charset="0"/>
              </a:rPr>
              <a:t>&lt;</a:t>
            </a:r>
            <a:r>
              <a:rPr lang="en-US" sz="1600" dirty="0" smtClean="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 </a:t>
            </a:r>
            <a:r>
              <a:rPr lang="en-US" sz="1600" dirty="0" err="1">
                <a:solidFill>
                  <a:prstClr val="black"/>
                </a:solidFill>
                <a:latin typeface="Courier New" pitchFamily="49" charset="0"/>
                <a:cs typeface="Courier New" pitchFamily="49" charset="0"/>
              </a:rPr>
              <a:t>buffer_in</a:t>
            </a:r>
            <a:r>
              <a:rPr lang="en-US" sz="1600" dirty="0">
                <a:solidFill>
                  <a:prstClr val="black"/>
                </a:solidFill>
                <a:latin typeface="Courier New" pitchFamily="49" charset="0"/>
                <a:cs typeface="Courier New" pitchFamily="49" charset="0"/>
              </a:rPr>
              <a:t>, </a:t>
            </a:r>
            <a:endParaRPr lang="en-US" sz="1600" dirty="0" smtClean="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                       </a:t>
            </a:r>
            <a:r>
              <a:rPr lang="en-US" sz="1600" dirty="0" err="1" smtClean="0">
                <a:solidFill>
                  <a:srgbClr val="2B91AF"/>
                </a:solidFill>
                <a:latin typeface="Courier New" pitchFamily="49" charset="0"/>
                <a:cs typeface="Courier New" pitchFamily="49" charset="0"/>
              </a:rPr>
              <a:t>BlockingCollection</a:t>
            </a:r>
            <a:r>
              <a:rPr lang="en-US" sz="1600" dirty="0" smtClean="0">
                <a:solidFill>
                  <a:prstClr val="black"/>
                </a:solidFill>
                <a:latin typeface="Courier New" pitchFamily="49" charset="0"/>
                <a:cs typeface="Courier New" pitchFamily="49" charset="0"/>
              </a:rPr>
              <a:t>&lt;</a:t>
            </a:r>
            <a:r>
              <a:rPr lang="en-US" sz="1600" dirty="0" smtClean="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 </a:t>
            </a:r>
            <a:r>
              <a:rPr lang="en-US" sz="1600" dirty="0" err="1">
                <a:solidFill>
                  <a:prstClr val="black"/>
                </a:solidFill>
                <a:latin typeface="Courier New" pitchFamily="49" charset="0"/>
                <a:cs typeface="Courier New" pitchFamily="49" charset="0"/>
              </a:rPr>
              <a:t>buffer_out</a:t>
            </a:r>
            <a:r>
              <a:rPr lang="en-US" sz="1600" dirty="0" smtClean="0">
                <a:solidFill>
                  <a:prstClr val="black"/>
                </a:solidFill>
                <a:latin typeface="Courier New" pitchFamily="49" charset="0"/>
                <a:cs typeface="Courier New" pitchFamily="49" charset="0"/>
              </a:rPr>
              <a:t>) {</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err="1" smtClean="0">
                <a:solidFill>
                  <a:srgbClr val="0000FF"/>
                </a:solidFill>
                <a:latin typeface="Courier New" pitchFamily="49" charset="0"/>
                <a:cs typeface="Courier New" pitchFamily="49" charset="0"/>
              </a:rPr>
              <a:t>this</a:t>
            </a:r>
            <a:r>
              <a:rPr lang="en-US" sz="1600" dirty="0" err="1" smtClean="0">
                <a:solidFill>
                  <a:prstClr val="black"/>
                </a:solidFill>
                <a:latin typeface="Courier New" pitchFamily="49" charset="0"/>
                <a:cs typeface="Courier New" pitchFamily="49" charset="0"/>
              </a:rPr>
              <a:t>.buffer_in</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buffer_in</a:t>
            </a:r>
            <a:r>
              <a:rPr lang="en-US" sz="1600" dirty="0">
                <a:solidFill>
                  <a:prstClr val="black"/>
                </a:solidFill>
                <a:latin typeface="Courier New" pitchFamily="49" charset="0"/>
                <a:cs typeface="Courier New" pitchFamily="49" charset="0"/>
              </a:rPr>
              <a:t>;</a:t>
            </a:r>
          </a:p>
          <a:p>
            <a:pPr marL="0" indent="0">
              <a:buNone/>
            </a:pPr>
            <a:r>
              <a:rPr lang="en-US" sz="1600" dirty="0">
                <a:solidFill>
                  <a:prstClr val="black"/>
                </a:solidFill>
                <a:latin typeface="Courier New" pitchFamily="49" charset="0"/>
                <a:cs typeface="Courier New" pitchFamily="49" charset="0"/>
              </a:rPr>
              <a:t>       </a:t>
            </a:r>
            <a:r>
              <a:rPr lang="en-US" sz="1600" dirty="0" err="1" smtClean="0">
                <a:solidFill>
                  <a:srgbClr val="0000FF"/>
                </a:solidFill>
                <a:latin typeface="Courier New" pitchFamily="49" charset="0"/>
                <a:cs typeface="Courier New" pitchFamily="49" charset="0"/>
              </a:rPr>
              <a:t>this</a:t>
            </a:r>
            <a:r>
              <a:rPr lang="en-US" sz="1600" dirty="0" err="1" smtClean="0">
                <a:solidFill>
                  <a:prstClr val="black"/>
                </a:solidFill>
                <a:latin typeface="Courier New" pitchFamily="49" charset="0"/>
                <a:cs typeface="Courier New" pitchFamily="49" charset="0"/>
              </a:rPr>
              <a:t>.buffer_out</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buffer_out</a:t>
            </a:r>
            <a:r>
              <a:rPr lang="en-US" sz="1600" dirty="0">
                <a:solidFill>
                  <a:prstClr val="black"/>
                </a:solidFill>
                <a:latin typeface="Courier New" pitchFamily="49" charset="0"/>
                <a:cs typeface="Courier New" pitchFamily="49" charset="0"/>
              </a:rPr>
              <a:t>;</a:t>
            </a: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endParaRPr lang="en-US" sz="1600" dirty="0" smtClean="0">
              <a:solidFill>
                <a:prstClr val="black"/>
              </a:solidFill>
              <a:latin typeface="Courier New" pitchFamily="49" charset="0"/>
              <a:cs typeface="Courier New" pitchFamily="49" charset="0"/>
            </a:endParaRPr>
          </a:p>
          <a:p>
            <a:pPr marL="0" indent="0">
              <a:buNone/>
            </a:pPr>
            <a:r>
              <a:rPr lang="en-US" sz="1600" dirty="0" smtClean="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public</a:t>
            </a:r>
            <a:r>
              <a:rPr lang="en-US" sz="1600" dirty="0" smtClean="0">
                <a:solidFill>
                  <a:prstClr val="black"/>
                </a:solidFill>
                <a:latin typeface="Courier New" pitchFamily="49" charset="0"/>
                <a:cs typeface="Courier New" pitchFamily="49" charset="0"/>
              </a:rPr>
              <a:t> </a:t>
            </a:r>
            <a:r>
              <a:rPr lang="en-US" sz="1600" dirty="0">
                <a:solidFill>
                  <a:srgbClr val="0000FF"/>
                </a:solidFill>
                <a:latin typeface="Courier New" pitchFamily="49" charset="0"/>
                <a:cs typeface="Courier New" pitchFamily="49" charset="0"/>
              </a:rPr>
              <a:t>void</a:t>
            </a:r>
            <a:r>
              <a:rPr lang="en-US" sz="1600" dirty="0">
                <a:solidFill>
                  <a:prstClr val="black"/>
                </a:solidFill>
                <a:latin typeface="Courier New" pitchFamily="49" charset="0"/>
                <a:cs typeface="Courier New" pitchFamily="49" charset="0"/>
              </a:rPr>
              <a:t> Run</a:t>
            </a:r>
            <a:r>
              <a:rPr lang="en-US" sz="1600" dirty="0" smtClean="0">
                <a:solidFill>
                  <a:prstClr val="black"/>
                </a:solidFill>
                <a:latin typeface="Courier New" pitchFamily="49" charset="0"/>
                <a:cs typeface="Courier New" pitchFamily="49" charset="0"/>
              </a:rPr>
              <a:t>() {</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try</a:t>
            </a: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err="1" smtClean="0">
                <a:solidFill>
                  <a:srgbClr val="0000FF"/>
                </a:solidFill>
                <a:latin typeface="Courier New" pitchFamily="49" charset="0"/>
                <a:cs typeface="Courier New" pitchFamily="49" charset="0"/>
              </a:rPr>
              <a:t>foreach</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a:t>
            </a:r>
            <a:r>
              <a:rPr lang="en-US" sz="1600" dirty="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 i </a:t>
            </a:r>
            <a:r>
              <a:rPr lang="en-US" sz="1600" dirty="0">
                <a:solidFill>
                  <a:srgbClr val="0000FF"/>
                </a:solidFill>
                <a:latin typeface="Courier New" pitchFamily="49" charset="0"/>
                <a:cs typeface="Courier New" pitchFamily="49" charset="0"/>
              </a:rPr>
              <a:t>in</a:t>
            </a: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buffer_in.GetConsumingEnumerable</a:t>
            </a:r>
            <a:r>
              <a:rPr lang="en-US" sz="1600" dirty="0" smtClean="0">
                <a:solidFill>
                  <a:prstClr val="black"/>
                </a:solidFill>
                <a:latin typeface="Courier New" pitchFamily="49" charset="0"/>
                <a:cs typeface="Courier New" pitchFamily="49" charset="0"/>
              </a:rPr>
              <a:t>()) {</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2B91AF"/>
                </a:solidFill>
                <a:latin typeface="Courier New" pitchFamily="49" charset="0"/>
                <a:cs typeface="Courier New" pitchFamily="49" charset="0"/>
              </a:rPr>
              <a:t>Item</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j = Process(i);</a:t>
            </a: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   </a:t>
            </a:r>
            <a:r>
              <a:rPr lang="en-US" sz="1600" dirty="0" err="1" smtClean="0">
                <a:solidFill>
                  <a:prstClr val="black"/>
                </a:solidFill>
                <a:latin typeface="Courier New" pitchFamily="49" charset="0"/>
                <a:cs typeface="Courier New" pitchFamily="49" charset="0"/>
              </a:rPr>
              <a:t>buffer_out.Add</a:t>
            </a:r>
            <a:r>
              <a:rPr lang="en-US" sz="1600" dirty="0" smtClean="0">
                <a:solidFill>
                  <a:prstClr val="black"/>
                </a:solidFill>
                <a:latin typeface="Courier New" pitchFamily="49" charset="0"/>
                <a:cs typeface="Courier New" pitchFamily="49" charset="0"/>
              </a:rPr>
              <a:t>(j</a:t>
            </a:r>
            <a:r>
              <a:rPr lang="en-US" sz="1600" dirty="0">
                <a:solidFill>
                  <a:prstClr val="black"/>
                </a:solidFill>
                <a:latin typeface="Courier New" pitchFamily="49" charset="0"/>
                <a:cs typeface="Courier New" pitchFamily="49" charset="0"/>
              </a:rPr>
              <a:t>);</a:t>
            </a: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smtClean="0">
                <a:solidFill>
                  <a:srgbClr val="0000FF"/>
                </a:solidFill>
                <a:latin typeface="Courier New" pitchFamily="49" charset="0"/>
                <a:cs typeface="Courier New" pitchFamily="49" charset="0"/>
              </a:rPr>
              <a:t>finally</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buffer_out.CompleteAdding</a:t>
            </a:r>
            <a:r>
              <a:rPr lang="en-US" sz="1600" dirty="0">
                <a:solidFill>
                  <a:prstClr val="black"/>
                </a:solidFill>
                <a:latin typeface="Courier New" pitchFamily="49" charset="0"/>
                <a:cs typeface="Courier New" pitchFamily="49" charset="0"/>
              </a:rPr>
              <a:t>(); }</a:t>
            </a:r>
          </a:p>
          <a:p>
            <a:pPr marL="0" indent="0">
              <a:buNone/>
            </a:pPr>
            <a:r>
              <a:rPr lang="en-US" sz="1600" dirty="0">
                <a:solidFill>
                  <a:prstClr val="black"/>
                </a:solidFill>
                <a:latin typeface="Courier New" pitchFamily="49" charset="0"/>
                <a:cs typeface="Courier New" pitchFamily="49" charset="0"/>
              </a:rPr>
              <a:t>    </a:t>
            </a:r>
            <a:r>
              <a:rPr lang="en-US" sz="1600" dirty="0" smtClean="0">
                <a:solidFill>
                  <a:prstClr val="black"/>
                </a:solidFill>
                <a:latin typeface="Courier New" pitchFamily="49" charset="0"/>
                <a:cs typeface="Courier New" pitchFamily="49" charset="0"/>
              </a:rPr>
              <a:t>}</a:t>
            </a:r>
          </a:p>
          <a:p>
            <a:pPr marL="0" indent="0">
              <a:buNone/>
            </a:pPr>
            <a:r>
              <a:rPr lang="en-US" sz="1600" dirty="0" smtClean="0">
                <a:solidFill>
                  <a:prstClr val="black"/>
                </a:solidFill>
                <a:latin typeface="Courier New" pitchFamily="49" charset="0"/>
                <a:cs typeface="Courier New" pitchFamily="49" charset="0"/>
              </a:rPr>
              <a:t>    . . .</a:t>
            </a:r>
            <a:endParaRPr lang="en-US" sz="1600" dirty="0">
              <a:solidFill>
                <a:prstClr val="black"/>
              </a:solidFill>
              <a:latin typeface="Courier New" pitchFamily="49" charset="0"/>
              <a:cs typeface="Courier New" pitchFamily="49" charset="0"/>
            </a:endParaRPr>
          </a:p>
          <a:p>
            <a:pPr marL="0" indent="0">
              <a:buNone/>
            </a:pPr>
            <a:endParaRPr lang="en-US" sz="1600" dirty="0">
              <a:solidFill>
                <a:prstClr val="black"/>
              </a:solidFill>
              <a:latin typeface="Courier New" pitchFamily="49" charset="0"/>
              <a:cs typeface="Courier New" pitchFamily="49" charset="0"/>
            </a:endParaRPr>
          </a:p>
          <a:p>
            <a:pPr marL="0" indent="0">
              <a:buNone/>
            </a:pPr>
            <a:endParaRPr lang="en-US" sz="1200" dirty="0">
              <a:latin typeface="Courier New" pitchFamily="49" charset="0"/>
              <a:cs typeface="Courier New" pitchFamily="49" charset="0"/>
            </a:endParaRP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16</a:t>
            </a:fld>
            <a:endParaRPr lang="en-US"/>
          </a:p>
        </p:txBody>
      </p:sp>
    </p:spTree>
    <p:extLst>
      <p:ext uri="{BB962C8B-B14F-4D97-AF65-F5344CB8AC3E}">
        <p14:creationId xmlns:p14="http://schemas.microsoft.com/office/powerpoint/2010/main" val="2861277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Worklist</a:t>
            </a:r>
            <a:r>
              <a:rPr lang="en-US" dirty="0"/>
              <a:t> </a:t>
            </a:r>
            <a:r>
              <a:rPr lang="en-US" dirty="0" smtClean="0"/>
              <a:t>Pattern</a:t>
            </a:r>
            <a:endParaRPr lang="en-US" dirty="0"/>
          </a:p>
        </p:txBody>
      </p:sp>
      <p:sp>
        <p:nvSpPr>
          <p:cNvPr id="3" name="Content Placeholder 2"/>
          <p:cNvSpPr>
            <a:spLocks noGrp="1"/>
          </p:cNvSpPr>
          <p:nvPr>
            <p:ph idx="1"/>
          </p:nvPr>
        </p:nvSpPr>
        <p:spPr>
          <a:xfrm>
            <a:off x="457200" y="1369711"/>
            <a:ext cx="8229600" cy="2438400"/>
          </a:xfrm>
        </p:spPr>
        <p:txBody>
          <a:bodyPr/>
          <a:lstStyle/>
          <a:p>
            <a:r>
              <a:rPr lang="en-US" dirty="0" err="1" smtClean="0"/>
              <a:t>Worklist</a:t>
            </a:r>
            <a:r>
              <a:rPr lang="en-US" dirty="0" smtClean="0"/>
              <a:t> contains items to process</a:t>
            </a:r>
          </a:p>
          <a:p>
            <a:pPr lvl="1"/>
            <a:r>
              <a:rPr lang="en-US" dirty="0" smtClean="0"/>
              <a:t>Workers grab one item at a time</a:t>
            </a:r>
          </a:p>
          <a:p>
            <a:pPr lvl="1"/>
            <a:r>
              <a:rPr lang="en-US" dirty="0" smtClean="0"/>
              <a:t>Workers may add items back to </a:t>
            </a:r>
            <a:r>
              <a:rPr lang="en-US" dirty="0" err="1" smtClean="0"/>
              <a:t>worklist</a:t>
            </a:r>
            <a:endParaRPr lang="en-US" dirty="0" smtClean="0"/>
          </a:p>
          <a:p>
            <a:pPr lvl="1"/>
            <a:r>
              <a:rPr lang="en-US" dirty="0" smtClean="0"/>
              <a:t>No data races: items are local to workers</a:t>
            </a:r>
          </a:p>
        </p:txBody>
      </p:sp>
      <p:sp>
        <p:nvSpPr>
          <p:cNvPr id="4" name="Can 3"/>
          <p:cNvSpPr/>
          <p:nvPr/>
        </p:nvSpPr>
        <p:spPr>
          <a:xfrm>
            <a:off x="2765635" y="4267200"/>
            <a:ext cx="2057400" cy="609600"/>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err="1" smtClean="0"/>
              <a:t>Worklist</a:t>
            </a:r>
            <a:endParaRPr lang="en-US" sz="3200" dirty="0"/>
          </a:p>
        </p:txBody>
      </p:sp>
      <p:cxnSp>
        <p:nvCxnSpPr>
          <p:cNvPr id="5" name="Straight Arrow Connector 4"/>
          <p:cNvCxnSpPr/>
          <p:nvPr/>
        </p:nvCxnSpPr>
        <p:spPr>
          <a:xfrm>
            <a:off x="4390947" y="5082381"/>
            <a:ext cx="104775" cy="2286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6" name="Straight Arrow Connector 5"/>
          <p:cNvCxnSpPr/>
          <p:nvPr/>
        </p:nvCxnSpPr>
        <p:spPr>
          <a:xfrm flipH="1">
            <a:off x="2765635" y="4968254"/>
            <a:ext cx="104775" cy="35798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7" name="Straight Arrow Connector 6"/>
          <p:cNvCxnSpPr/>
          <p:nvPr/>
        </p:nvCxnSpPr>
        <p:spPr>
          <a:xfrm>
            <a:off x="3767965" y="4966018"/>
            <a:ext cx="3935" cy="34496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8" name="Rectangle 7"/>
          <p:cNvSpPr/>
          <p:nvPr/>
        </p:nvSpPr>
        <p:spPr>
          <a:xfrm>
            <a:off x="3767965" y="5410200"/>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Worker</a:t>
            </a:r>
          </a:p>
        </p:txBody>
      </p:sp>
      <p:sp>
        <p:nvSpPr>
          <p:cNvPr id="9" name="Rectangle 8"/>
          <p:cNvSpPr/>
          <p:nvPr/>
        </p:nvSpPr>
        <p:spPr>
          <a:xfrm>
            <a:off x="2094122" y="5410200"/>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Worker</a:t>
            </a:r>
          </a:p>
        </p:txBody>
      </p:sp>
      <p:sp>
        <p:nvSpPr>
          <p:cNvPr id="10" name="Rectangle 9"/>
          <p:cNvSpPr/>
          <p:nvPr/>
        </p:nvSpPr>
        <p:spPr>
          <a:xfrm>
            <a:off x="2919531" y="5326235"/>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Worker</a:t>
            </a:r>
          </a:p>
        </p:txBody>
      </p:sp>
      <p:cxnSp>
        <p:nvCxnSpPr>
          <p:cNvPr id="11" name="Straight Arrow Connector 10"/>
          <p:cNvCxnSpPr/>
          <p:nvPr/>
        </p:nvCxnSpPr>
        <p:spPr>
          <a:xfrm flipV="1">
            <a:off x="5645098" y="3851845"/>
            <a:ext cx="0" cy="19431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2" name="Straight Arrow Connector 11"/>
          <p:cNvCxnSpPr/>
          <p:nvPr/>
        </p:nvCxnSpPr>
        <p:spPr>
          <a:xfrm flipH="1">
            <a:off x="1130209" y="5931635"/>
            <a:ext cx="1789322" cy="164365"/>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7" name="Straight Arrow Connector 16"/>
          <p:cNvCxnSpPr/>
          <p:nvPr/>
        </p:nvCxnSpPr>
        <p:spPr>
          <a:xfrm flipH="1">
            <a:off x="4495722" y="3868219"/>
            <a:ext cx="1149376" cy="24658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a:stCxn id="8" idx="3"/>
          </p:cNvCxnSpPr>
          <p:nvPr/>
        </p:nvCxnSpPr>
        <p:spPr>
          <a:xfrm>
            <a:off x="5215765" y="5753100"/>
            <a:ext cx="423035"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flipH="1">
            <a:off x="1828800" y="6001852"/>
            <a:ext cx="1363828" cy="47514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8" name="Straight Arrow Connector 27"/>
          <p:cNvCxnSpPr/>
          <p:nvPr/>
        </p:nvCxnSpPr>
        <p:spPr>
          <a:xfrm flipV="1">
            <a:off x="1130209" y="3810000"/>
            <a:ext cx="0" cy="2269875"/>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9" name="Straight Arrow Connector 28"/>
          <p:cNvCxnSpPr/>
          <p:nvPr/>
        </p:nvCxnSpPr>
        <p:spPr>
          <a:xfrm flipV="1">
            <a:off x="1828800" y="3991509"/>
            <a:ext cx="0" cy="2487032"/>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2" name="Straight Arrow Connector 31"/>
          <p:cNvCxnSpPr/>
          <p:nvPr/>
        </p:nvCxnSpPr>
        <p:spPr>
          <a:xfrm>
            <a:off x="1828800" y="4020619"/>
            <a:ext cx="989222" cy="24658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5" name="Straight Arrow Connector 34"/>
          <p:cNvCxnSpPr/>
          <p:nvPr/>
        </p:nvCxnSpPr>
        <p:spPr>
          <a:xfrm>
            <a:off x="1130209" y="3849326"/>
            <a:ext cx="2411713" cy="1889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7" name="Straight Arrow Connector 36"/>
          <p:cNvCxnSpPr/>
          <p:nvPr/>
        </p:nvCxnSpPr>
        <p:spPr>
          <a:xfrm>
            <a:off x="3541922" y="3868219"/>
            <a:ext cx="101509" cy="3048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3" name="Date Placeholder 12"/>
          <p:cNvSpPr>
            <a:spLocks noGrp="1"/>
          </p:cNvSpPr>
          <p:nvPr>
            <p:ph type="dt" sz="half" idx="10"/>
          </p:nvPr>
        </p:nvSpPr>
        <p:spPr/>
        <p:txBody>
          <a:bodyPr/>
          <a:lstStyle/>
          <a:p>
            <a:r>
              <a:rPr lang="en-US" smtClean="0"/>
              <a:t>6/22/2010</a:t>
            </a:r>
            <a:endParaRPr lang="en-US"/>
          </a:p>
        </p:txBody>
      </p:sp>
      <p:sp>
        <p:nvSpPr>
          <p:cNvPr id="14" name="Footer Placeholder 1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15" name="Slide Number Placeholder 14"/>
          <p:cNvSpPr>
            <a:spLocks noGrp="1"/>
          </p:cNvSpPr>
          <p:nvPr>
            <p:ph type="sldNum" sz="quarter" idx="12"/>
          </p:nvPr>
        </p:nvSpPr>
        <p:spPr/>
        <p:txBody>
          <a:bodyPr/>
          <a:lstStyle/>
          <a:p>
            <a:fld id="{F4FB5E65-51E1-460A-B5D3-B6231F8C0386}" type="slidenum">
              <a:rPr lang="en-US" smtClean="0"/>
              <a:pPr/>
              <a:t>17</a:t>
            </a:fld>
            <a:endParaRPr lang="en-US"/>
          </a:p>
        </p:txBody>
      </p:sp>
    </p:spTree>
    <p:extLst>
      <p:ext uri="{BB962C8B-B14F-4D97-AF65-F5344CB8AC3E}">
        <p14:creationId xmlns:p14="http://schemas.microsoft.com/office/powerpoint/2010/main" val="2364763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Worklist</a:t>
            </a:r>
            <a:r>
              <a:rPr lang="en-US" dirty="0" smtClean="0"/>
              <a:t> Code (1/2)</a:t>
            </a:r>
            <a:endParaRPr lang="en-US" dirty="0"/>
          </a:p>
        </p:txBody>
      </p:sp>
      <p:sp>
        <p:nvSpPr>
          <p:cNvPr id="4" name="Content Placeholder 3"/>
          <p:cNvSpPr>
            <a:spLocks noGrp="1"/>
          </p:cNvSpPr>
          <p:nvPr>
            <p:ph idx="1"/>
          </p:nvPr>
        </p:nvSpPr>
        <p:spPr>
          <a:xfrm>
            <a:off x="-533400" y="1066800"/>
            <a:ext cx="8686800" cy="5029200"/>
          </a:xfrm>
        </p:spPr>
        <p:txBody>
          <a:bodyPr>
            <a:noAutofit/>
          </a:bodyPr>
          <a:lstStyle/>
          <a:p>
            <a:pPr marL="0" indent="0">
              <a:buNone/>
            </a:pPr>
            <a:r>
              <a:rPr lang="en-US" sz="1600" dirty="0">
                <a:latin typeface="Courier New" pitchFamily="49" charset="0"/>
                <a:cs typeface="Courier New" pitchFamily="49" charset="0"/>
              </a:rPr>
              <a:t> </a:t>
            </a:r>
            <a:r>
              <a:rPr lang="en-US" sz="1600" dirty="0" smtClean="0">
                <a:latin typeface="Courier New" pitchFamily="49" charset="0"/>
                <a:cs typeface="Courier New" pitchFamily="49" charset="0"/>
              </a:rPr>
              <a:t>       </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a:solidFill>
                  <a:srgbClr val="0000FF"/>
                </a:solidFill>
                <a:latin typeface="Courier New" pitchFamily="49" charset="0"/>
                <a:cs typeface="Courier New" pitchFamily="49" charset="0"/>
              </a:rPr>
              <a:t>public</a:t>
            </a:r>
            <a:r>
              <a:rPr lang="en-US" sz="1600" dirty="0">
                <a:solidFill>
                  <a:prstClr val="black"/>
                </a:solidFill>
                <a:latin typeface="Courier New" pitchFamily="49" charset="0"/>
                <a:cs typeface="Courier New" pitchFamily="49" charset="0"/>
              </a:rPr>
              <a:t> </a:t>
            </a:r>
            <a:r>
              <a:rPr lang="en-US" sz="1600" dirty="0">
                <a:solidFill>
                  <a:srgbClr val="0000FF"/>
                </a:solidFill>
                <a:latin typeface="Courier New" pitchFamily="49" charset="0"/>
                <a:cs typeface="Courier New" pitchFamily="49" charset="0"/>
              </a:rPr>
              <a:t>void</a:t>
            </a:r>
            <a:r>
              <a:rPr lang="en-US" sz="1600" dirty="0">
                <a:solidFill>
                  <a:prstClr val="black"/>
                </a:solidFill>
                <a:latin typeface="Courier New" pitchFamily="49" charset="0"/>
                <a:cs typeface="Courier New" pitchFamily="49" charset="0"/>
              </a:rPr>
              <a:t> Run()</a:t>
            </a:r>
          </a:p>
          <a:p>
            <a:pPr marL="0" indent="0">
              <a:buNone/>
            </a:pPr>
            <a:r>
              <a:rPr lang="en-US" sz="1600" dirty="0">
                <a:solidFill>
                  <a:prstClr val="black"/>
                </a:solidFill>
                <a:latin typeface="Courier New" pitchFamily="49" charset="0"/>
                <a:cs typeface="Courier New" pitchFamily="49" charset="0"/>
              </a:rPr>
              <a:t>        {</a:t>
            </a:r>
          </a:p>
          <a:p>
            <a:pPr marL="0" indent="0">
              <a:buNone/>
            </a:pPr>
            <a:r>
              <a:rPr lang="en-US" sz="1600" dirty="0">
                <a:solidFill>
                  <a:prstClr val="black"/>
                </a:solidFill>
                <a:latin typeface="Courier New" pitchFamily="49" charset="0"/>
                <a:cs typeface="Courier New" pitchFamily="49" charset="0"/>
              </a:rPr>
              <a:t>            </a:t>
            </a:r>
            <a:r>
              <a:rPr lang="en-US" sz="1600" dirty="0" err="1">
                <a:solidFill>
                  <a:srgbClr val="0000FF"/>
                </a:solidFill>
                <a:latin typeface="Courier New" pitchFamily="49" charset="0"/>
                <a:cs typeface="Courier New" pitchFamily="49" charset="0"/>
              </a:rPr>
              <a:t>int</a:t>
            </a: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num_workers</a:t>
            </a:r>
            <a:r>
              <a:rPr lang="en-US" sz="1600" dirty="0">
                <a:solidFill>
                  <a:prstClr val="black"/>
                </a:solidFill>
                <a:latin typeface="Courier New" pitchFamily="49" charset="0"/>
                <a:cs typeface="Courier New" pitchFamily="49" charset="0"/>
              </a:rPr>
              <a:t> = 4;</a:t>
            </a:r>
          </a:p>
          <a:p>
            <a:pPr marL="0" indent="0">
              <a:buNone/>
            </a:pP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a:solidFill>
                  <a:srgbClr val="008000"/>
                </a:solidFill>
                <a:latin typeface="Courier New" pitchFamily="49" charset="0"/>
                <a:cs typeface="Courier New" pitchFamily="49" charset="0"/>
              </a:rPr>
              <a:t>// create </a:t>
            </a:r>
            <a:r>
              <a:rPr lang="en-US" sz="1600" dirty="0" err="1">
                <a:solidFill>
                  <a:srgbClr val="008000"/>
                </a:solidFill>
                <a:latin typeface="Courier New" pitchFamily="49" charset="0"/>
                <a:cs typeface="Courier New" pitchFamily="49" charset="0"/>
              </a:rPr>
              <a:t>worklist</a:t>
            </a:r>
            <a:r>
              <a:rPr lang="en-US" sz="1600" dirty="0">
                <a:solidFill>
                  <a:srgbClr val="008000"/>
                </a:solidFill>
                <a:latin typeface="Courier New" pitchFamily="49" charset="0"/>
                <a:cs typeface="Courier New" pitchFamily="49" charset="0"/>
              </a:rPr>
              <a:t>, filled with initial work</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worklist</a:t>
            </a:r>
            <a:r>
              <a:rPr lang="en-US" sz="1600" dirty="0">
                <a:solidFill>
                  <a:prstClr val="black"/>
                </a:solidFill>
                <a:latin typeface="Courier New" pitchFamily="49" charset="0"/>
                <a:cs typeface="Courier New" pitchFamily="49" charset="0"/>
              </a:rPr>
              <a:t> = </a:t>
            </a:r>
            <a:r>
              <a:rPr lang="en-US" sz="1600" dirty="0">
                <a:solidFill>
                  <a:srgbClr val="0000FF"/>
                </a:solidFill>
                <a:latin typeface="Courier New" pitchFamily="49" charset="0"/>
                <a:cs typeface="Courier New" pitchFamily="49" charset="0"/>
              </a:rPr>
              <a:t>new</a:t>
            </a:r>
            <a:r>
              <a:rPr lang="en-US" sz="1600" dirty="0">
                <a:solidFill>
                  <a:prstClr val="black"/>
                </a:solidFill>
                <a:latin typeface="Courier New" pitchFamily="49" charset="0"/>
                <a:cs typeface="Courier New" pitchFamily="49" charset="0"/>
              </a:rPr>
              <a:t> </a:t>
            </a:r>
            <a:r>
              <a:rPr lang="en-US" sz="1600" dirty="0" err="1">
                <a:solidFill>
                  <a:srgbClr val="2B91AF"/>
                </a:solidFill>
                <a:latin typeface="Courier New" pitchFamily="49" charset="0"/>
                <a:cs typeface="Courier New" pitchFamily="49" charset="0"/>
              </a:rPr>
              <a:t>BlockingCollection</a:t>
            </a:r>
            <a:r>
              <a:rPr lang="en-US" sz="1600" dirty="0">
                <a:solidFill>
                  <a:prstClr val="black"/>
                </a:solidFill>
                <a:latin typeface="Courier New" pitchFamily="49" charset="0"/>
                <a:cs typeface="Courier New" pitchFamily="49" charset="0"/>
              </a:rPr>
              <a:t>&lt;</a:t>
            </a:r>
            <a:r>
              <a:rPr lang="en-US" sz="1600" dirty="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a:t>
            </a:r>
          </a:p>
          <a:p>
            <a:pPr marL="0" indent="0">
              <a:buNone/>
            </a:pPr>
            <a:r>
              <a:rPr lang="en-US" sz="1600" dirty="0">
                <a:solidFill>
                  <a:prstClr val="black"/>
                </a:solidFill>
                <a:latin typeface="Courier New" pitchFamily="49" charset="0"/>
                <a:cs typeface="Courier New" pitchFamily="49" charset="0"/>
              </a:rPr>
              <a:t>                </a:t>
            </a:r>
            <a:r>
              <a:rPr lang="en-US" sz="1600" dirty="0">
                <a:solidFill>
                  <a:srgbClr val="0000FF"/>
                </a:solidFill>
                <a:latin typeface="Courier New" pitchFamily="49" charset="0"/>
                <a:cs typeface="Courier New" pitchFamily="49" charset="0"/>
              </a:rPr>
              <a:t>new</a:t>
            </a:r>
            <a:r>
              <a:rPr lang="en-US" sz="1600" dirty="0">
                <a:solidFill>
                  <a:prstClr val="black"/>
                </a:solidFill>
                <a:latin typeface="Courier New" pitchFamily="49" charset="0"/>
                <a:cs typeface="Courier New" pitchFamily="49" charset="0"/>
              </a:rPr>
              <a:t> </a:t>
            </a:r>
            <a:r>
              <a:rPr lang="en-US" sz="1600" dirty="0" err="1">
                <a:solidFill>
                  <a:srgbClr val="2B91AF"/>
                </a:solidFill>
                <a:latin typeface="Courier New" pitchFamily="49" charset="0"/>
                <a:cs typeface="Courier New" pitchFamily="49" charset="0"/>
              </a:rPr>
              <a:t>ConcurrentQueue</a:t>
            </a:r>
            <a:r>
              <a:rPr lang="en-US" sz="1600" dirty="0">
                <a:solidFill>
                  <a:prstClr val="black"/>
                </a:solidFill>
                <a:latin typeface="Courier New" pitchFamily="49" charset="0"/>
                <a:cs typeface="Courier New" pitchFamily="49" charset="0"/>
              </a:rPr>
              <a:t>&lt;</a:t>
            </a:r>
            <a:r>
              <a:rPr lang="en-US" sz="1600" dirty="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a:t>
            </a:r>
            <a:r>
              <a:rPr lang="en-US" sz="1600" dirty="0" err="1">
                <a:solidFill>
                  <a:prstClr val="black"/>
                </a:solidFill>
                <a:latin typeface="Courier New" pitchFamily="49" charset="0"/>
                <a:cs typeface="Courier New" pitchFamily="49" charset="0"/>
              </a:rPr>
              <a:t>GetInitialWork</a:t>
            </a:r>
            <a:r>
              <a:rPr lang="en-US" sz="1600" dirty="0">
                <a:solidFill>
                  <a:prstClr val="black"/>
                </a:solidFill>
                <a:latin typeface="Courier New" pitchFamily="49" charset="0"/>
                <a:cs typeface="Courier New" pitchFamily="49" charset="0"/>
              </a:rPr>
              <a:t>()));</a:t>
            </a:r>
          </a:p>
          <a:p>
            <a:pPr marL="0" indent="0">
              <a:buNone/>
            </a:pPr>
            <a:endParaRPr lang="en-US" sz="1600" dirty="0">
              <a:solidFill>
                <a:prstClr val="black"/>
              </a:solidFill>
              <a:latin typeface="Courier New" pitchFamily="49" charset="0"/>
              <a:cs typeface="Courier New" pitchFamily="49" charset="0"/>
            </a:endParaRPr>
          </a:p>
          <a:p>
            <a:pPr marL="0" indent="0">
              <a:buNone/>
            </a:pPr>
            <a:r>
              <a:rPr lang="en-US" sz="1600" dirty="0" smtClean="0">
                <a:solidFill>
                  <a:prstClr val="black"/>
                </a:solidFill>
                <a:latin typeface="Courier New" pitchFamily="49" charset="0"/>
                <a:cs typeface="Courier New" pitchFamily="49" charset="0"/>
              </a:rPr>
              <a:t>            </a:t>
            </a:r>
            <a:r>
              <a:rPr lang="en-US" sz="1600" dirty="0" err="1" smtClean="0">
                <a:solidFill>
                  <a:prstClr val="black"/>
                </a:solidFill>
                <a:latin typeface="Courier New" pitchFamily="49" charset="0"/>
                <a:cs typeface="Courier New" pitchFamily="49" charset="0"/>
              </a:rPr>
              <a:t>cts</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 </a:t>
            </a:r>
            <a:r>
              <a:rPr lang="en-US" sz="1600" dirty="0">
                <a:solidFill>
                  <a:srgbClr val="0000FF"/>
                </a:solidFill>
                <a:latin typeface="Courier New" pitchFamily="49" charset="0"/>
                <a:cs typeface="Courier New" pitchFamily="49" charset="0"/>
              </a:rPr>
              <a:t>new</a:t>
            </a:r>
            <a:r>
              <a:rPr lang="en-US" sz="1600" dirty="0">
                <a:solidFill>
                  <a:prstClr val="black"/>
                </a:solidFill>
                <a:latin typeface="Courier New" pitchFamily="49" charset="0"/>
                <a:cs typeface="Courier New" pitchFamily="49" charset="0"/>
              </a:rPr>
              <a:t> </a:t>
            </a:r>
            <a:r>
              <a:rPr lang="en-US" sz="1600" dirty="0" err="1">
                <a:solidFill>
                  <a:srgbClr val="2B91AF"/>
                </a:solidFill>
                <a:latin typeface="Courier New" pitchFamily="49" charset="0"/>
                <a:cs typeface="Courier New" pitchFamily="49" charset="0"/>
              </a:rPr>
              <a:t>CancellationTokenSource</a:t>
            </a:r>
            <a:r>
              <a:rPr lang="en-US" sz="1600" dirty="0">
                <a:solidFill>
                  <a:prstClr val="black"/>
                </a:solidFill>
                <a:latin typeface="Courier New" pitchFamily="49" charset="0"/>
                <a:cs typeface="Courier New" pitchFamily="49" charset="0"/>
              </a:rPr>
              <a:t>();</a:t>
            </a:r>
          </a:p>
          <a:p>
            <a:pPr marL="0" indent="0">
              <a:buNone/>
            </a:pPr>
            <a:r>
              <a:rPr lang="en-US" sz="1600" dirty="0">
                <a:solidFill>
                  <a:prstClr val="black"/>
                </a:solidFill>
                <a:latin typeface="Courier New" pitchFamily="49" charset="0"/>
                <a:cs typeface="Courier New" pitchFamily="49" charset="0"/>
              </a:rPr>
              <a:t>            </a:t>
            </a:r>
            <a:r>
              <a:rPr lang="en-US" sz="1600" dirty="0" err="1">
                <a:solidFill>
                  <a:prstClr val="black"/>
                </a:solidFill>
                <a:latin typeface="Courier New" pitchFamily="49" charset="0"/>
                <a:cs typeface="Courier New" pitchFamily="49" charset="0"/>
              </a:rPr>
              <a:t>itemcount</a:t>
            </a:r>
            <a:r>
              <a:rPr lang="en-US" sz="1600" dirty="0">
                <a:solidFill>
                  <a:prstClr val="black"/>
                </a:solidFill>
                <a:latin typeface="Courier New" pitchFamily="49" charset="0"/>
                <a:cs typeface="Courier New" pitchFamily="49" charset="0"/>
              </a:rPr>
              <a:t> = </a:t>
            </a:r>
            <a:r>
              <a:rPr lang="en-US" sz="1600" dirty="0" err="1">
                <a:solidFill>
                  <a:prstClr val="black"/>
                </a:solidFill>
                <a:latin typeface="Courier New" pitchFamily="49" charset="0"/>
                <a:cs typeface="Courier New" pitchFamily="49" charset="0"/>
              </a:rPr>
              <a:t>worklist.Count</a:t>
            </a:r>
            <a:r>
              <a:rPr lang="en-US" sz="1600" dirty="0">
                <a:solidFill>
                  <a:prstClr val="black"/>
                </a:solidFill>
                <a:latin typeface="Courier New" pitchFamily="49" charset="0"/>
                <a:cs typeface="Courier New" pitchFamily="49" charset="0"/>
              </a:rPr>
              <a:t>();</a:t>
            </a:r>
          </a:p>
          <a:p>
            <a:pPr marL="0" indent="0">
              <a:buNone/>
            </a:pPr>
            <a:endParaRPr lang="en-US" sz="1600" dirty="0">
              <a:solidFill>
                <a:prstClr val="black"/>
              </a:solidFill>
              <a:latin typeface="Courier New" pitchFamily="49" charset="0"/>
              <a:cs typeface="Courier New" pitchFamily="49" charset="0"/>
            </a:endParaRPr>
          </a:p>
          <a:p>
            <a:pPr marL="0" indent="0">
              <a:buNone/>
            </a:pPr>
            <a:r>
              <a:rPr lang="en-US" sz="1600" dirty="0" smtClean="0">
                <a:solidFill>
                  <a:srgbClr val="0000FF"/>
                </a:solidFill>
                <a:latin typeface="Courier New" pitchFamily="49" charset="0"/>
                <a:cs typeface="Courier New" pitchFamily="49" charset="0"/>
              </a:rPr>
              <a:t>            for</a:t>
            </a:r>
            <a:r>
              <a:rPr lang="en-US" sz="1600" dirty="0" smtClean="0">
                <a:solidFill>
                  <a:prstClr val="black"/>
                </a:solidFill>
                <a:latin typeface="Courier New" pitchFamily="49" charset="0"/>
                <a:cs typeface="Courier New" pitchFamily="49" charset="0"/>
              </a:rPr>
              <a:t> </a:t>
            </a:r>
            <a:r>
              <a:rPr lang="en-US" sz="1600" dirty="0">
                <a:solidFill>
                  <a:prstClr val="black"/>
                </a:solidFill>
                <a:latin typeface="Courier New" pitchFamily="49" charset="0"/>
                <a:cs typeface="Courier New" pitchFamily="49" charset="0"/>
              </a:rPr>
              <a:t>(</a:t>
            </a:r>
            <a:r>
              <a:rPr lang="en-US" sz="1600" dirty="0" err="1">
                <a:solidFill>
                  <a:srgbClr val="0000FF"/>
                </a:solidFill>
                <a:latin typeface="Courier New" pitchFamily="49" charset="0"/>
                <a:cs typeface="Courier New" pitchFamily="49" charset="0"/>
              </a:rPr>
              <a:t>int</a:t>
            </a:r>
            <a:r>
              <a:rPr lang="en-US" sz="1600" dirty="0">
                <a:solidFill>
                  <a:prstClr val="black"/>
                </a:solidFill>
                <a:latin typeface="Courier New" pitchFamily="49" charset="0"/>
                <a:cs typeface="Courier New" pitchFamily="49" charset="0"/>
              </a:rPr>
              <a:t> i = 0; i &lt; </a:t>
            </a:r>
            <a:r>
              <a:rPr lang="en-US" sz="1600" dirty="0" err="1">
                <a:solidFill>
                  <a:prstClr val="black"/>
                </a:solidFill>
                <a:latin typeface="Courier New" pitchFamily="49" charset="0"/>
                <a:cs typeface="Courier New" pitchFamily="49" charset="0"/>
              </a:rPr>
              <a:t>num_workers</a:t>
            </a:r>
            <a:r>
              <a:rPr lang="en-US" sz="1600" dirty="0">
                <a:solidFill>
                  <a:prstClr val="black"/>
                </a:solidFill>
                <a:latin typeface="Courier New" pitchFamily="49" charset="0"/>
                <a:cs typeface="Courier New" pitchFamily="49" charset="0"/>
              </a:rPr>
              <a:t>; i++)</a:t>
            </a:r>
          </a:p>
          <a:p>
            <a:pPr marL="0" indent="0">
              <a:buNone/>
            </a:pPr>
            <a:r>
              <a:rPr lang="en-US" sz="1600" dirty="0">
                <a:solidFill>
                  <a:prstClr val="black"/>
                </a:solidFill>
                <a:latin typeface="Courier New" pitchFamily="49" charset="0"/>
                <a:cs typeface="Courier New" pitchFamily="49" charset="0"/>
              </a:rPr>
              <a:t>                </a:t>
            </a:r>
            <a:r>
              <a:rPr lang="en-US" sz="1600" dirty="0" err="1">
                <a:solidFill>
                  <a:srgbClr val="2B91AF"/>
                </a:solidFill>
                <a:latin typeface="Courier New" pitchFamily="49" charset="0"/>
                <a:cs typeface="Courier New" pitchFamily="49" charset="0"/>
              </a:rPr>
              <a:t>Task</a:t>
            </a:r>
            <a:r>
              <a:rPr lang="en-US" sz="1600" dirty="0" err="1">
                <a:solidFill>
                  <a:prstClr val="black"/>
                </a:solidFill>
                <a:latin typeface="Courier New" pitchFamily="49" charset="0"/>
                <a:cs typeface="Courier New" pitchFamily="49" charset="0"/>
              </a:rPr>
              <a:t>.Factory.StartNew</a:t>
            </a:r>
            <a:r>
              <a:rPr lang="en-US" sz="1600" dirty="0">
                <a:solidFill>
                  <a:prstClr val="black"/>
                </a:solidFill>
                <a:latin typeface="Courier New" pitchFamily="49" charset="0"/>
                <a:cs typeface="Courier New" pitchFamily="49" charset="0"/>
              </a:rPr>
              <a:t>(</a:t>
            </a:r>
            <a:r>
              <a:rPr lang="en-US" sz="1600" dirty="0" err="1">
                <a:solidFill>
                  <a:prstClr val="black"/>
                </a:solidFill>
                <a:latin typeface="Courier New" pitchFamily="49" charset="0"/>
                <a:cs typeface="Courier New" pitchFamily="49" charset="0"/>
              </a:rPr>
              <a:t>RunWorker</a:t>
            </a:r>
            <a:r>
              <a:rPr lang="en-US" sz="1600" dirty="0">
                <a:solidFill>
                  <a:prstClr val="black"/>
                </a:solidFill>
                <a:latin typeface="Courier New" pitchFamily="49" charset="0"/>
                <a:cs typeface="Courier New" pitchFamily="49" charset="0"/>
              </a:rPr>
              <a:t>);</a:t>
            </a:r>
          </a:p>
          <a:p>
            <a:pPr marL="0" indent="0">
              <a:buNone/>
            </a:pPr>
            <a:r>
              <a:rPr lang="en-US" sz="1600" dirty="0">
                <a:solidFill>
                  <a:prstClr val="black"/>
                </a:solidFill>
                <a:latin typeface="Courier New" pitchFamily="49" charset="0"/>
                <a:cs typeface="Courier New" pitchFamily="49" charset="0"/>
              </a:rPr>
              <a:t>        }</a:t>
            </a:r>
          </a:p>
          <a:p>
            <a:pPr marL="0" indent="0">
              <a:buNone/>
            </a:pPr>
            <a:endParaRPr lang="en-US" sz="1600" dirty="0">
              <a:solidFill>
                <a:prstClr val="black"/>
              </a:solidFill>
              <a:latin typeface="Courier New" pitchFamily="49" charset="0"/>
              <a:cs typeface="Courier New" pitchFamily="49" charset="0"/>
            </a:endParaRPr>
          </a:p>
          <a:p>
            <a:pPr marL="0" indent="0">
              <a:buNone/>
            </a:pPr>
            <a:r>
              <a:rPr lang="en-US" sz="1600" dirty="0" smtClean="0">
                <a:solidFill>
                  <a:srgbClr val="2B91AF"/>
                </a:solidFill>
                <a:latin typeface="Courier New" pitchFamily="49" charset="0"/>
                <a:cs typeface="Courier New" pitchFamily="49" charset="0"/>
              </a:rPr>
              <a:t>	</a:t>
            </a:r>
            <a:r>
              <a:rPr lang="en-US" sz="1600" dirty="0" err="1" smtClean="0">
                <a:solidFill>
                  <a:srgbClr val="2B91AF"/>
                </a:solidFill>
                <a:latin typeface="Courier New" pitchFamily="49" charset="0"/>
                <a:cs typeface="Courier New" pitchFamily="49" charset="0"/>
              </a:rPr>
              <a:t>IEnumerable</a:t>
            </a:r>
            <a:r>
              <a:rPr lang="en-US" sz="1600" dirty="0" smtClean="0">
                <a:solidFill>
                  <a:prstClr val="black"/>
                </a:solidFill>
                <a:latin typeface="Courier New" pitchFamily="49" charset="0"/>
                <a:cs typeface="Courier New" pitchFamily="49" charset="0"/>
              </a:rPr>
              <a:t>&lt;</a:t>
            </a:r>
            <a:r>
              <a:rPr lang="en-US" sz="1600" dirty="0" smtClean="0">
                <a:solidFill>
                  <a:srgbClr val="2B91AF"/>
                </a:solidFill>
                <a:latin typeface="Courier New" pitchFamily="49" charset="0"/>
                <a:cs typeface="Courier New" pitchFamily="49" charset="0"/>
              </a:rPr>
              <a:t>Item</a:t>
            </a:r>
            <a:r>
              <a:rPr lang="en-US" sz="1600" dirty="0">
                <a:solidFill>
                  <a:prstClr val="black"/>
                </a:solidFill>
                <a:latin typeface="Courier New" pitchFamily="49" charset="0"/>
                <a:cs typeface="Courier New" pitchFamily="49" charset="0"/>
              </a:rPr>
              <a:t>&gt; </a:t>
            </a:r>
            <a:r>
              <a:rPr lang="en-US" sz="1600" dirty="0" err="1">
                <a:solidFill>
                  <a:prstClr val="black"/>
                </a:solidFill>
                <a:latin typeface="Courier New" pitchFamily="49" charset="0"/>
                <a:cs typeface="Courier New" pitchFamily="49" charset="0"/>
              </a:rPr>
              <a:t>GetInitialWork</a:t>
            </a:r>
            <a:r>
              <a:rPr lang="en-US" sz="1600" dirty="0" smtClean="0">
                <a:solidFill>
                  <a:prstClr val="black"/>
                </a:solidFill>
                <a:latin typeface="Courier New" pitchFamily="49" charset="0"/>
                <a:cs typeface="Courier New" pitchFamily="49" charset="0"/>
              </a:rPr>
              <a:t>() { … }</a:t>
            </a:r>
            <a:endParaRPr lang="en-US" sz="1600" dirty="0">
              <a:solidFill>
                <a:prstClr val="black"/>
              </a:solidFill>
              <a:latin typeface="Courier New" pitchFamily="49" charset="0"/>
              <a:cs typeface="Courier New" pitchFamily="49" charset="0"/>
            </a:endParaRPr>
          </a:p>
          <a:p>
            <a:pPr marL="0" indent="0">
              <a:buNone/>
            </a:pPr>
            <a:r>
              <a:rPr lang="en-US" sz="1600" dirty="0">
                <a:solidFill>
                  <a:prstClr val="black"/>
                </a:solidFill>
                <a:latin typeface="Courier New" pitchFamily="49" charset="0"/>
                <a:cs typeface="Courier New" pitchFamily="49" charset="0"/>
              </a:rPr>
              <a:t>        </a:t>
            </a:r>
            <a:endParaRPr lang="en-US" sz="1600" dirty="0">
              <a:latin typeface="Courier New" pitchFamily="49" charset="0"/>
              <a:cs typeface="Courier New" pitchFamily="49" charset="0"/>
            </a:endParaRPr>
          </a:p>
        </p:txBody>
      </p:sp>
      <p:sp>
        <p:nvSpPr>
          <p:cNvPr id="6" name="Rectangle 5"/>
          <p:cNvSpPr/>
          <p:nvPr/>
        </p:nvSpPr>
        <p:spPr>
          <a:xfrm>
            <a:off x="4267200" y="1367821"/>
            <a:ext cx="4572000" cy="929485"/>
          </a:xfrm>
          <a:prstGeom prst="rect">
            <a:avLst/>
          </a:prstGeom>
          <a:ln>
            <a:solidFill>
              <a:schemeClr val="tx1"/>
            </a:solidFill>
          </a:ln>
        </p:spPr>
        <p:txBody>
          <a:bodyPr wrap="square">
            <a:spAutoFit/>
          </a:bodyPr>
          <a:lstStyle/>
          <a:p>
            <a:pPr lvl="0">
              <a:spcBef>
                <a:spcPct val="20000"/>
              </a:spcBef>
            </a:pPr>
            <a:r>
              <a:rPr lang="en-US" sz="1600" dirty="0" smtClean="0">
                <a:solidFill>
                  <a:srgbClr val="2B91AF"/>
                </a:solidFill>
                <a:latin typeface="Consolas"/>
              </a:rPr>
              <a:t>   </a:t>
            </a:r>
            <a:r>
              <a:rPr lang="en-US" sz="1600" dirty="0" err="1" smtClean="0">
                <a:solidFill>
                  <a:srgbClr val="2B91AF"/>
                </a:solidFill>
                <a:latin typeface="Consolas"/>
              </a:rPr>
              <a:t>BlockingCollection</a:t>
            </a:r>
            <a:r>
              <a:rPr lang="en-US" sz="1600" dirty="0" smtClean="0">
                <a:solidFill>
                  <a:prstClr val="black"/>
                </a:solidFill>
                <a:latin typeface="Consolas"/>
              </a:rPr>
              <a:t>&lt;</a:t>
            </a:r>
            <a:r>
              <a:rPr lang="en-US" sz="1600" dirty="0" smtClean="0">
                <a:solidFill>
                  <a:srgbClr val="2B91AF"/>
                </a:solidFill>
                <a:latin typeface="Consolas"/>
              </a:rPr>
              <a:t>Item</a:t>
            </a:r>
            <a:r>
              <a:rPr lang="en-US" sz="1600" dirty="0">
                <a:solidFill>
                  <a:prstClr val="black"/>
                </a:solidFill>
                <a:latin typeface="Consolas"/>
              </a:rPr>
              <a:t>&gt; </a:t>
            </a:r>
            <a:r>
              <a:rPr lang="en-US" sz="1600" dirty="0" err="1">
                <a:solidFill>
                  <a:prstClr val="black"/>
                </a:solidFill>
                <a:latin typeface="Consolas"/>
              </a:rPr>
              <a:t>worklist</a:t>
            </a:r>
            <a:r>
              <a:rPr lang="en-US" sz="1600" dirty="0">
                <a:solidFill>
                  <a:prstClr val="black"/>
                </a:solidFill>
                <a:latin typeface="Consolas"/>
              </a:rPr>
              <a:t>;</a:t>
            </a:r>
          </a:p>
          <a:p>
            <a:pPr lvl="0">
              <a:spcBef>
                <a:spcPct val="20000"/>
              </a:spcBef>
            </a:pPr>
            <a:r>
              <a:rPr lang="en-US" sz="1600" dirty="0">
                <a:solidFill>
                  <a:prstClr val="black"/>
                </a:solidFill>
                <a:latin typeface="Consolas"/>
              </a:rPr>
              <a:t>   </a:t>
            </a:r>
            <a:r>
              <a:rPr lang="en-US" sz="1600" dirty="0" err="1" smtClean="0">
                <a:solidFill>
                  <a:srgbClr val="2B91AF"/>
                </a:solidFill>
                <a:latin typeface="Consolas"/>
              </a:rPr>
              <a:t>CancellationTokenSource</a:t>
            </a:r>
            <a:r>
              <a:rPr lang="en-US" sz="1600" dirty="0" smtClean="0">
                <a:solidFill>
                  <a:prstClr val="black"/>
                </a:solidFill>
                <a:latin typeface="Consolas"/>
              </a:rPr>
              <a:t> </a:t>
            </a:r>
            <a:r>
              <a:rPr lang="en-US" sz="1600" dirty="0" err="1">
                <a:solidFill>
                  <a:prstClr val="black"/>
                </a:solidFill>
                <a:latin typeface="Consolas"/>
              </a:rPr>
              <a:t>cts</a:t>
            </a:r>
            <a:r>
              <a:rPr lang="en-US" sz="1600" dirty="0">
                <a:solidFill>
                  <a:prstClr val="black"/>
                </a:solidFill>
                <a:latin typeface="Consolas"/>
              </a:rPr>
              <a:t>;</a:t>
            </a:r>
          </a:p>
          <a:p>
            <a:pPr lvl="0">
              <a:spcBef>
                <a:spcPct val="20000"/>
              </a:spcBef>
            </a:pPr>
            <a:r>
              <a:rPr lang="en-US" sz="1600" dirty="0">
                <a:solidFill>
                  <a:prstClr val="black"/>
                </a:solidFill>
                <a:latin typeface="Consolas"/>
              </a:rPr>
              <a:t>   </a:t>
            </a:r>
            <a:r>
              <a:rPr lang="en-US" sz="1600" dirty="0" err="1" smtClean="0">
                <a:solidFill>
                  <a:srgbClr val="0000FF"/>
                </a:solidFill>
                <a:latin typeface="Consolas"/>
              </a:rPr>
              <a:t>int</a:t>
            </a:r>
            <a:r>
              <a:rPr lang="en-US" sz="1600" dirty="0" smtClean="0">
                <a:solidFill>
                  <a:prstClr val="black"/>
                </a:solidFill>
                <a:latin typeface="Consolas"/>
              </a:rPr>
              <a:t> </a:t>
            </a:r>
            <a:r>
              <a:rPr lang="en-US" sz="1600" dirty="0" err="1">
                <a:solidFill>
                  <a:prstClr val="black"/>
                </a:solidFill>
                <a:latin typeface="Consolas"/>
              </a:rPr>
              <a:t>itemcount</a:t>
            </a:r>
            <a:r>
              <a:rPr lang="en-US" sz="1600" dirty="0">
                <a:solidFill>
                  <a:prstClr val="black"/>
                </a:solidFill>
                <a:latin typeface="Consolas"/>
              </a:rPr>
              <a:t>;</a:t>
            </a:r>
          </a:p>
        </p:txBody>
      </p:sp>
      <p:sp>
        <p:nvSpPr>
          <p:cNvPr id="3" name="Date Placeholder 2"/>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Slide Number Placeholder 6"/>
          <p:cNvSpPr>
            <a:spLocks noGrp="1"/>
          </p:cNvSpPr>
          <p:nvPr>
            <p:ph type="sldNum" sz="quarter" idx="12"/>
          </p:nvPr>
        </p:nvSpPr>
        <p:spPr/>
        <p:txBody>
          <a:bodyPr/>
          <a:lstStyle/>
          <a:p>
            <a:fld id="{F4FB5E65-51E1-460A-B5D3-B6231F8C0386}" type="slidenum">
              <a:rPr lang="en-US" smtClean="0"/>
              <a:pPr/>
              <a:t>18</a:t>
            </a:fld>
            <a:endParaRPr lang="en-US"/>
          </a:p>
        </p:txBody>
      </p:sp>
    </p:spTree>
    <p:extLst>
      <p:ext uri="{BB962C8B-B14F-4D97-AF65-F5344CB8AC3E}">
        <p14:creationId xmlns:p14="http://schemas.microsoft.com/office/powerpoint/2010/main" val="4186966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err="1" smtClean="0"/>
              <a:t>Worklist</a:t>
            </a:r>
            <a:r>
              <a:rPr lang="en-US" dirty="0" smtClean="0"/>
              <a:t> Code (2/2)</a:t>
            </a:r>
            <a:endParaRPr lang="en-US" dirty="0"/>
          </a:p>
        </p:txBody>
      </p:sp>
      <p:sp>
        <p:nvSpPr>
          <p:cNvPr id="3" name="Content Placeholder 2"/>
          <p:cNvSpPr>
            <a:spLocks noGrp="1"/>
          </p:cNvSpPr>
          <p:nvPr>
            <p:ph idx="1"/>
          </p:nvPr>
        </p:nvSpPr>
        <p:spPr>
          <a:xfrm>
            <a:off x="-228600" y="1219200"/>
            <a:ext cx="9448800" cy="4525963"/>
          </a:xfrm>
        </p:spPr>
        <p:txBody>
          <a:bodyPr>
            <a:noAutofit/>
          </a:bodyPr>
          <a:lstStyle/>
          <a:p>
            <a:pPr marL="0" indent="0">
              <a:buNone/>
            </a:pPr>
            <a:r>
              <a:rPr lang="en-US" sz="1400" dirty="0">
                <a:latin typeface="Courier New" pitchFamily="49" charset="0"/>
                <a:cs typeface="Courier New" pitchFamily="49" charset="0"/>
              </a:rPr>
              <a:t> </a:t>
            </a:r>
            <a:r>
              <a:rPr lang="en-US" sz="1400" dirty="0" smtClean="0">
                <a:latin typeface="Courier New" pitchFamily="49" charset="0"/>
                <a:cs typeface="Courier New" pitchFamily="49" charset="0"/>
              </a:rPr>
              <a:t>       </a:t>
            </a:r>
            <a:r>
              <a:rPr lang="en-US" sz="1400" dirty="0" smtClean="0">
                <a:solidFill>
                  <a:srgbClr val="0000FF"/>
                </a:solidFill>
                <a:latin typeface="Courier New" pitchFamily="49" charset="0"/>
                <a:cs typeface="Courier New" pitchFamily="49" charset="0"/>
              </a:rPr>
              <a:t>public</a:t>
            </a:r>
            <a:r>
              <a:rPr lang="en-US" sz="1400" dirty="0" smtClean="0">
                <a:solidFill>
                  <a:prstClr val="black"/>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void</a:t>
            </a: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RunWorker</a:t>
            </a:r>
            <a:r>
              <a:rPr lang="en-US" sz="1400" dirty="0" smtClean="0">
                <a:solidFill>
                  <a:prstClr val="black"/>
                </a:solidFill>
                <a:latin typeface="Courier New" pitchFamily="49" charset="0"/>
                <a:cs typeface="Courier New" pitchFamily="49" charset="0"/>
              </a:rPr>
              <a:t>() {</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srgbClr val="0000FF"/>
                </a:solidFill>
                <a:latin typeface="Courier New" pitchFamily="49" charset="0"/>
                <a:cs typeface="Courier New" pitchFamily="49" charset="0"/>
              </a:rPr>
              <a:t>try</a:t>
            </a: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srgbClr val="0000FF"/>
                </a:solidFill>
                <a:latin typeface="Courier New" pitchFamily="49" charset="0"/>
                <a:cs typeface="Courier New" pitchFamily="49" charset="0"/>
              </a:rPr>
              <a:t>do</a:t>
            </a:r>
            <a:r>
              <a:rPr lang="en-US" sz="1400" dirty="0" smtClean="0">
                <a:solidFill>
                  <a:prstClr val="black"/>
                </a:solidFill>
                <a:latin typeface="Courier New" pitchFamily="49" charset="0"/>
                <a:cs typeface="Courier New" pitchFamily="49" charset="0"/>
              </a:rPr>
              <a:t> {</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 </a:t>
            </a:r>
            <a:r>
              <a:rPr lang="en-US" sz="1400" dirty="0" smtClean="0">
                <a:solidFill>
                  <a:srgbClr val="2B91AF"/>
                </a:solidFill>
                <a:latin typeface="Courier New" pitchFamily="49" charset="0"/>
                <a:cs typeface="Courier New" pitchFamily="49" charset="0"/>
              </a:rPr>
              <a:t>Item</a:t>
            </a:r>
            <a:r>
              <a:rPr lang="en-US" sz="1400" dirty="0" smtClean="0">
                <a:solidFill>
                  <a:prstClr val="black"/>
                </a:solidFill>
                <a:latin typeface="Courier New" pitchFamily="49" charset="0"/>
                <a:cs typeface="Courier New" pitchFamily="49" charset="0"/>
              </a:rPr>
              <a:t> </a:t>
            </a:r>
            <a:r>
              <a:rPr lang="en-US" sz="1400" dirty="0">
                <a:solidFill>
                  <a:prstClr val="black"/>
                </a:solidFill>
                <a:latin typeface="Courier New" pitchFamily="49" charset="0"/>
                <a:cs typeface="Courier New" pitchFamily="49" charset="0"/>
              </a:rPr>
              <a:t>i = </a:t>
            </a:r>
            <a:r>
              <a:rPr lang="en-US" sz="1400" dirty="0" err="1">
                <a:solidFill>
                  <a:prstClr val="black"/>
                </a:solidFill>
                <a:latin typeface="Courier New" pitchFamily="49" charset="0"/>
                <a:cs typeface="Courier New" pitchFamily="49" charset="0"/>
              </a:rPr>
              <a:t>worklist.Take</a:t>
            </a:r>
            <a:r>
              <a:rPr lang="en-US" sz="1400" dirty="0">
                <a:solidFill>
                  <a:prstClr val="black"/>
                </a:solidFill>
                <a:latin typeface="Courier New" pitchFamily="49" charset="0"/>
                <a:cs typeface="Courier New" pitchFamily="49" charset="0"/>
              </a:rPr>
              <a:t>(</a:t>
            </a:r>
            <a:r>
              <a:rPr lang="en-US" sz="1400" dirty="0" err="1">
                <a:solidFill>
                  <a:prstClr val="black"/>
                </a:solidFill>
                <a:latin typeface="Courier New" pitchFamily="49" charset="0"/>
                <a:cs typeface="Courier New" pitchFamily="49" charset="0"/>
              </a:rPr>
              <a:t>cts.Token</a:t>
            </a:r>
            <a:r>
              <a:rPr lang="en-US" sz="1400" dirty="0">
                <a:solidFill>
                  <a:prstClr val="black"/>
                </a:solidFill>
                <a:latin typeface="Courier New" pitchFamily="49" charset="0"/>
                <a:cs typeface="Courier New" pitchFamily="49" charset="0"/>
              </a:rPr>
              <a:t>);  </a:t>
            </a:r>
            <a:endParaRPr lang="en-US" sz="1400" dirty="0" smtClean="0">
              <a:solidFill>
                <a:prstClr val="black"/>
              </a:solidFill>
              <a:latin typeface="Courier New" pitchFamily="49" charset="0"/>
              <a:cs typeface="Courier New" pitchFamily="49" charset="0"/>
            </a:endParaRPr>
          </a:p>
          <a:p>
            <a:pPr marL="0" indent="0">
              <a:buNone/>
            </a:pPr>
            <a:r>
              <a:rPr lang="en-US" sz="1400" dirty="0" smtClean="0">
                <a:solidFill>
                  <a:prstClr val="black"/>
                </a:solidFill>
                <a:latin typeface="Courier New" pitchFamily="49" charset="0"/>
                <a:cs typeface="Courier New" pitchFamily="49" charset="0"/>
              </a:rPr>
              <a:t>                  </a:t>
            </a:r>
            <a:r>
              <a:rPr lang="en-US" sz="1400" dirty="0" smtClean="0">
                <a:solidFill>
                  <a:srgbClr val="008000"/>
                </a:solidFill>
                <a:latin typeface="Courier New" pitchFamily="49" charset="0"/>
                <a:cs typeface="Courier New" pitchFamily="49" charset="0"/>
              </a:rPr>
              <a:t>// </a:t>
            </a:r>
            <a:r>
              <a:rPr lang="en-US" sz="1400" dirty="0">
                <a:solidFill>
                  <a:srgbClr val="008000"/>
                </a:solidFill>
                <a:latin typeface="Courier New" pitchFamily="49" charset="0"/>
                <a:cs typeface="Courier New" pitchFamily="49" charset="0"/>
              </a:rPr>
              <a:t>blocks until item available or </a:t>
            </a:r>
            <a:r>
              <a:rPr lang="en-US" sz="1400" dirty="0" smtClean="0">
                <a:solidFill>
                  <a:srgbClr val="008000"/>
                </a:solidFill>
                <a:latin typeface="Courier New" pitchFamily="49" charset="0"/>
                <a:cs typeface="Courier New" pitchFamily="49" charset="0"/>
              </a:rPr>
              <a:t>cancelled</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Process(</a:t>
            </a:r>
            <a:r>
              <a:rPr lang="en-US" sz="1400" dirty="0" err="1" smtClean="0">
                <a:solidFill>
                  <a:prstClr val="black"/>
                </a:solidFill>
                <a:latin typeface="Courier New" pitchFamily="49" charset="0"/>
                <a:cs typeface="Courier New" pitchFamily="49" charset="0"/>
              </a:rPr>
              <a:t>i</a:t>
            </a:r>
            <a:r>
              <a:rPr lang="en-US" sz="1400" dirty="0" smtClean="0">
                <a:solidFill>
                  <a:prstClr val="black"/>
                </a:solidFill>
                <a:latin typeface="Courier New" pitchFamily="49" charset="0"/>
                <a:cs typeface="Courier New" pitchFamily="49" charset="0"/>
              </a:rPr>
              <a:t>);</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  </a:t>
            </a:r>
            <a:r>
              <a:rPr lang="en-US" sz="1400" dirty="0" smtClean="0">
                <a:solidFill>
                  <a:srgbClr val="008000"/>
                </a:solidFill>
                <a:latin typeface="Courier New" pitchFamily="49" charset="0"/>
                <a:cs typeface="Courier New" pitchFamily="49" charset="0"/>
              </a:rPr>
              <a:t>// exit </a:t>
            </a:r>
            <a:r>
              <a:rPr lang="en-US" sz="1400" dirty="0">
                <a:solidFill>
                  <a:srgbClr val="008000"/>
                </a:solidFill>
                <a:latin typeface="Courier New" pitchFamily="49" charset="0"/>
                <a:cs typeface="Courier New" pitchFamily="49" charset="0"/>
              </a:rPr>
              <a:t>loop if no more items left</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 </a:t>
            </a:r>
            <a:r>
              <a:rPr lang="en-US" sz="1400" dirty="0">
                <a:solidFill>
                  <a:srgbClr val="0000FF"/>
                </a:solidFill>
                <a:latin typeface="Courier New" pitchFamily="49" charset="0"/>
                <a:cs typeface="Courier New" pitchFamily="49" charset="0"/>
              </a:rPr>
              <a:t>while</a:t>
            </a:r>
            <a:r>
              <a:rPr lang="en-US" sz="1400" dirty="0">
                <a:solidFill>
                  <a:prstClr val="black"/>
                </a:solidFill>
                <a:latin typeface="Courier New" pitchFamily="49" charset="0"/>
                <a:cs typeface="Courier New" pitchFamily="49" charset="0"/>
              </a:rPr>
              <a:t> (</a:t>
            </a:r>
            <a:r>
              <a:rPr lang="en-US" sz="1400" dirty="0" err="1">
                <a:solidFill>
                  <a:srgbClr val="2B91AF"/>
                </a:solidFill>
                <a:latin typeface="Courier New" pitchFamily="49" charset="0"/>
                <a:cs typeface="Courier New" pitchFamily="49" charset="0"/>
              </a:rPr>
              <a:t>Interlocked</a:t>
            </a:r>
            <a:r>
              <a:rPr lang="en-US" sz="1400" dirty="0" err="1">
                <a:solidFill>
                  <a:prstClr val="black"/>
                </a:solidFill>
                <a:latin typeface="Courier New" pitchFamily="49" charset="0"/>
                <a:cs typeface="Courier New" pitchFamily="49" charset="0"/>
              </a:rPr>
              <a:t>.Decrement</a:t>
            </a:r>
            <a:r>
              <a:rPr lang="en-US" sz="1400" dirty="0">
                <a:solidFill>
                  <a:prstClr val="black"/>
                </a:solidFill>
                <a:latin typeface="Courier New" pitchFamily="49" charset="0"/>
                <a:cs typeface="Courier New" pitchFamily="49" charset="0"/>
              </a:rPr>
              <a:t>(</a:t>
            </a:r>
            <a:r>
              <a:rPr lang="en-US" sz="1400" dirty="0">
                <a:solidFill>
                  <a:srgbClr val="0000FF"/>
                </a:solidFill>
                <a:latin typeface="Courier New" pitchFamily="49" charset="0"/>
                <a:cs typeface="Courier New" pitchFamily="49" charset="0"/>
              </a:rPr>
              <a:t>ref</a:t>
            </a: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itemcount</a:t>
            </a:r>
            <a:r>
              <a:rPr lang="en-US" sz="1400" dirty="0">
                <a:solidFill>
                  <a:prstClr val="black"/>
                </a:solidFill>
                <a:latin typeface="Courier New" pitchFamily="49" charset="0"/>
                <a:cs typeface="Courier New" pitchFamily="49" charset="0"/>
              </a:rPr>
              <a:t>) &gt; 0);</a:t>
            </a: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 </a:t>
            </a:r>
            <a:r>
              <a:rPr lang="en-US" sz="1400" dirty="0" smtClean="0">
                <a:solidFill>
                  <a:srgbClr val="0000FF"/>
                </a:solidFill>
                <a:latin typeface="Courier New" pitchFamily="49" charset="0"/>
                <a:cs typeface="Courier New" pitchFamily="49" charset="0"/>
              </a:rPr>
              <a:t>finally</a:t>
            </a: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if</a:t>
            </a:r>
            <a:r>
              <a:rPr lang="en-US" sz="1400" dirty="0">
                <a:solidFill>
                  <a:prstClr val="black"/>
                </a:solidFill>
                <a:latin typeface="Courier New" pitchFamily="49" charset="0"/>
                <a:cs typeface="Courier New" pitchFamily="49" charset="0"/>
              </a:rPr>
              <a:t> (! </a:t>
            </a:r>
            <a:r>
              <a:rPr lang="en-US" sz="1400" dirty="0" err="1">
                <a:solidFill>
                  <a:prstClr val="black"/>
                </a:solidFill>
                <a:latin typeface="Courier New" pitchFamily="49" charset="0"/>
                <a:cs typeface="Courier New" pitchFamily="49" charset="0"/>
              </a:rPr>
              <a:t>cts.IsCancellationRequested</a:t>
            </a:r>
            <a:r>
              <a:rPr lang="en-US" sz="1400" dirty="0">
                <a:solidFill>
                  <a:prstClr val="black"/>
                </a:solidFill>
                <a:latin typeface="Courier New" pitchFamily="49" charset="0"/>
                <a:cs typeface="Courier New" pitchFamily="49" charset="0"/>
              </a:rPr>
              <a:t>)</a:t>
            </a:r>
          </a:p>
          <a:p>
            <a:pPr marL="0" indent="0">
              <a:buNone/>
            </a:pP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cts.Cancel</a:t>
            </a:r>
            <a:r>
              <a:rPr lang="en-US" sz="1400" dirty="0">
                <a:solidFill>
                  <a:prstClr val="black"/>
                </a:solidFill>
                <a:latin typeface="Courier New" pitchFamily="49" charset="0"/>
                <a:cs typeface="Courier New" pitchFamily="49" charset="0"/>
              </a:rPr>
              <a:t>(); </a:t>
            </a:r>
          </a:p>
          <a:p>
            <a:pPr marL="0" indent="0">
              <a:buNone/>
            </a:pPr>
            <a:r>
              <a:rPr lang="en-US" sz="1400" dirty="0">
                <a:solidFill>
                  <a:prstClr val="black"/>
                </a:solidFill>
                <a:latin typeface="Courier New" pitchFamily="49" charset="0"/>
                <a:cs typeface="Courier New" pitchFamily="49" charset="0"/>
              </a:rPr>
              <a:t>            }</a:t>
            </a: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public</a:t>
            </a:r>
            <a:r>
              <a:rPr lang="en-US" sz="1400" dirty="0">
                <a:solidFill>
                  <a:prstClr val="black"/>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void</a:t>
            </a:r>
            <a:r>
              <a:rPr lang="en-US" sz="1400" dirty="0">
                <a:solidFill>
                  <a:prstClr val="black"/>
                </a:solidFill>
                <a:latin typeface="Courier New" pitchFamily="49" charset="0"/>
                <a:cs typeface="Courier New" pitchFamily="49" charset="0"/>
              </a:rPr>
              <a:t> Process(</a:t>
            </a:r>
            <a:r>
              <a:rPr lang="en-US" sz="1400" dirty="0">
                <a:solidFill>
                  <a:srgbClr val="2B91AF"/>
                </a:solidFill>
                <a:latin typeface="Courier New" pitchFamily="49" charset="0"/>
                <a:cs typeface="Courier New" pitchFamily="49" charset="0"/>
              </a:rPr>
              <a:t>Item</a:t>
            </a: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i</a:t>
            </a:r>
            <a:r>
              <a:rPr lang="en-US" sz="1400" dirty="0" smtClean="0">
                <a:solidFill>
                  <a:prstClr val="black"/>
                </a:solidFill>
                <a:latin typeface="Courier New" pitchFamily="49" charset="0"/>
                <a:cs typeface="Courier New" pitchFamily="49" charset="0"/>
              </a:rPr>
              <a:t>) { . . . }</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 </a:t>
            </a:r>
            <a:r>
              <a:rPr lang="en-US" sz="1400" dirty="0" smtClean="0">
                <a:solidFill>
                  <a:srgbClr val="008000"/>
                </a:solidFill>
                <a:latin typeface="Courier New" pitchFamily="49" charset="0"/>
                <a:cs typeface="Courier New" pitchFamily="49" charset="0"/>
              </a:rPr>
              <a:t>// </a:t>
            </a:r>
            <a:r>
              <a:rPr lang="en-US" sz="1400" dirty="0">
                <a:solidFill>
                  <a:srgbClr val="008000"/>
                </a:solidFill>
                <a:latin typeface="Courier New" pitchFamily="49" charset="0"/>
                <a:cs typeface="Courier New" pitchFamily="49" charset="0"/>
              </a:rPr>
              <a:t>may call </a:t>
            </a:r>
            <a:r>
              <a:rPr lang="en-US" sz="1400" dirty="0" err="1">
                <a:solidFill>
                  <a:srgbClr val="008000"/>
                </a:solidFill>
                <a:latin typeface="Courier New" pitchFamily="49" charset="0"/>
                <a:cs typeface="Courier New" pitchFamily="49" charset="0"/>
              </a:rPr>
              <a:t>AddWork</a:t>
            </a:r>
            <a:r>
              <a:rPr lang="en-US" sz="1400" dirty="0">
                <a:solidFill>
                  <a:srgbClr val="008000"/>
                </a:solidFill>
                <a:latin typeface="Courier New" pitchFamily="49" charset="0"/>
                <a:cs typeface="Courier New" pitchFamily="49" charset="0"/>
              </a:rPr>
              <a:t>() to add more work to </a:t>
            </a:r>
            <a:r>
              <a:rPr lang="en-US" sz="1400" dirty="0" err="1">
                <a:solidFill>
                  <a:srgbClr val="008000"/>
                </a:solidFill>
                <a:latin typeface="Courier New" pitchFamily="49" charset="0"/>
                <a:cs typeface="Courier New" pitchFamily="49" charset="0"/>
              </a:rPr>
              <a:t>worklist</a:t>
            </a:r>
            <a:r>
              <a:rPr lang="en-US" sz="1400" dirty="0">
                <a:solidFill>
                  <a:srgbClr val="008000"/>
                </a:solidFill>
                <a:latin typeface="Courier New" pitchFamily="49" charset="0"/>
                <a:cs typeface="Courier New" pitchFamily="49" charset="0"/>
              </a:rPr>
              <a:t> </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smtClean="0">
                <a:solidFill>
                  <a:prstClr val="black"/>
                </a:solidFill>
                <a:latin typeface="Courier New" pitchFamily="49" charset="0"/>
                <a:cs typeface="Courier New" pitchFamily="49" charset="0"/>
              </a:rPr>
              <a:t> </a:t>
            </a:r>
            <a:r>
              <a:rPr lang="en-US" sz="1400" dirty="0" smtClean="0">
                <a:solidFill>
                  <a:srgbClr val="0000FF"/>
                </a:solidFill>
                <a:latin typeface="Courier New" pitchFamily="49" charset="0"/>
                <a:cs typeface="Courier New" pitchFamily="49" charset="0"/>
              </a:rPr>
              <a:t>public</a:t>
            </a:r>
            <a:r>
              <a:rPr lang="en-US" sz="1400" dirty="0" smtClean="0">
                <a:solidFill>
                  <a:prstClr val="black"/>
                </a:solidFill>
                <a:latin typeface="Courier New" pitchFamily="49" charset="0"/>
                <a:cs typeface="Courier New" pitchFamily="49" charset="0"/>
              </a:rPr>
              <a:t> </a:t>
            </a:r>
            <a:r>
              <a:rPr lang="en-US" sz="1400" dirty="0">
                <a:solidFill>
                  <a:srgbClr val="0000FF"/>
                </a:solidFill>
                <a:latin typeface="Courier New" pitchFamily="49" charset="0"/>
                <a:cs typeface="Courier New" pitchFamily="49" charset="0"/>
              </a:rPr>
              <a:t>void</a:t>
            </a: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AddWork</a:t>
            </a:r>
            <a:r>
              <a:rPr lang="en-US" sz="1400" dirty="0">
                <a:solidFill>
                  <a:prstClr val="black"/>
                </a:solidFill>
                <a:latin typeface="Courier New" pitchFamily="49" charset="0"/>
                <a:cs typeface="Courier New" pitchFamily="49" charset="0"/>
              </a:rPr>
              <a:t>(</a:t>
            </a:r>
            <a:r>
              <a:rPr lang="en-US" sz="1400" dirty="0">
                <a:solidFill>
                  <a:srgbClr val="2B91AF"/>
                </a:solidFill>
                <a:latin typeface="Courier New" pitchFamily="49" charset="0"/>
                <a:cs typeface="Courier New" pitchFamily="49" charset="0"/>
              </a:rPr>
              <a:t>Item</a:t>
            </a: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item</a:t>
            </a:r>
            <a:r>
              <a:rPr lang="en-US" sz="1400" dirty="0" smtClean="0">
                <a:solidFill>
                  <a:prstClr val="black"/>
                </a:solidFill>
                <a:latin typeface="Courier New" pitchFamily="49" charset="0"/>
                <a:cs typeface="Courier New" pitchFamily="49" charset="0"/>
              </a:rPr>
              <a:t>) {</a:t>
            </a:r>
            <a:endParaRPr lang="en-US" sz="1400" dirty="0">
              <a:solidFill>
                <a:prstClr val="black"/>
              </a:solidFill>
              <a:latin typeface="Courier New" pitchFamily="49" charset="0"/>
              <a:cs typeface="Courier New" pitchFamily="49" charset="0"/>
            </a:endParaRPr>
          </a:p>
          <a:p>
            <a:pPr marL="0" indent="0">
              <a:buNone/>
            </a:pPr>
            <a:r>
              <a:rPr lang="en-US" sz="1400" dirty="0">
                <a:solidFill>
                  <a:prstClr val="black"/>
                </a:solidFill>
                <a:latin typeface="Courier New" pitchFamily="49" charset="0"/>
                <a:cs typeface="Courier New" pitchFamily="49" charset="0"/>
              </a:rPr>
              <a:t>            </a:t>
            </a:r>
            <a:r>
              <a:rPr lang="en-US" sz="1400" dirty="0" err="1">
                <a:solidFill>
                  <a:srgbClr val="2B91AF"/>
                </a:solidFill>
                <a:latin typeface="Courier New" pitchFamily="49" charset="0"/>
                <a:cs typeface="Courier New" pitchFamily="49" charset="0"/>
              </a:rPr>
              <a:t>Interlocked</a:t>
            </a:r>
            <a:r>
              <a:rPr lang="en-US" sz="1400" dirty="0" err="1">
                <a:solidFill>
                  <a:prstClr val="black"/>
                </a:solidFill>
                <a:latin typeface="Courier New" pitchFamily="49" charset="0"/>
                <a:cs typeface="Courier New" pitchFamily="49" charset="0"/>
              </a:rPr>
              <a:t>.Increment</a:t>
            </a:r>
            <a:r>
              <a:rPr lang="en-US" sz="1400" dirty="0">
                <a:solidFill>
                  <a:prstClr val="black"/>
                </a:solidFill>
                <a:latin typeface="Courier New" pitchFamily="49" charset="0"/>
                <a:cs typeface="Courier New" pitchFamily="49" charset="0"/>
              </a:rPr>
              <a:t>(</a:t>
            </a:r>
            <a:r>
              <a:rPr lang="en-US" sz="1400" dirty="0">
                <a:solidFill>
                  <a:srgbClr val="0000FF"/>
                </a:solidFill>
                <a:latin typeface="Courier New" pitchFamily="49" charset="0"/>
                <a:cs typeface="Courier New" pitchFamily="49" charset="0"/>
              </a:rPr>
              <a:t>ref</a:t>
            </a: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itemcount</a:t>
            </a:r>
            <a:r>
              <a:rPr lang="en-US" sz="1400" dirty="0">
                <a:solidFill>
                  <a:prstClr val="black"/>
                </a:solidFill>
                <a:latin typeface="Courier New" pitchFamily="49" charset="0"/>
                <a:cs typeface="Courier New" pitchFamily="49" charset="0"/>
              </a:rPr>
              <a:t>);</a:t>
            </a:r>
          </a:p>
          <a:p>
            <a:pPr marL="0" indent="0">
              <a:buNone/>
            </a:pPr>
            <a:r>
              <a:rPr lang="en-US" sz="1400" dirty="0">
                <a:solidFill>
                  <a:prstClr val="black"/>
                </a:solidFill>
                <a:latin typeface="Courier New" pitchFamily="49" charset="0"/>
                <a:cs typeface="Courier New" pitchFamily="49" charset="0"/>
              </a:rPr>
              <a:t>            </a:t>
            </a:r>
            <a:r>
              <a:rPr lang="en-US" sz="1400" dirty="0" err="1">
                <a:solidFill>
                  <a:prstClr val="black"/>
                </a:solidFill>
                <a:latin typeface="Courier New" pitchFamily="49" charset="0"/>
                <a:cs typeface="Courier New" pitchFamily="49" charset="0"/>
              </a:rPr>
              <a:t>worklist.Add</a:t>
            </a:r>
            <a:r>
              <a:rPr lang="en-US" sz="1400" dirty="0">
                <a:solidFill>
                  <a:prstClr val="black"/>
                </a:solidFill>
                <a:latin typeface="Courier New" pitchFamily="49" charset="0"/>
                <a:cs typeface="Courier New" pitchFamily="49" charset="0"/>
              </a:rPr>
              <a:t>(item);</a:t>
            </a:r>
          </a:p>
          <a:p>
            <a:pPr marL="0" indent="0">
              <a:buNone/>
            </a:pPr>
            <a:r>
              <a:rPr lang="en-US" sz="1400" dirty="0">
                <a:solidFill>
                  <a:prstClr val="black"/>
                </a:solidFill>
                <a:latin typeface="Courier New" pitchFamily="49" charset="0"/>
                <a:cs typeface="Courier New" pitchFamily="49" charset="0"/>
              </a:rPr>
              <a:t>        }</a:t>
            </a:r>
            <a:endParaRPr lang="en-US" sz="1400" dirty="0">
              <a:latin typeface="Courier New" pitchFamily="49" charset="0"/>
              <a:cs typeface="Courier New" pitchFamily="49" charset="0"/>
            </a:endParaRPr>
          </a:p>
        </p:txBody>
      </p:sp>
      <p:sp>
        <p:nvSpPr>
          <p:cNvPr id="4" name="Rectangle 3"/>
          <p:cNvSpPr/>
          <p:nvPr/>
        </p:nvSpPr>
        <p:spPr>
          <a:xfrm>
            <a:off x="4671848" y="1007722"/>
            <a:ext cx="4191000" cy="720197"/>
          </a:xfrm>
          <a:prstGeom prst="rect">
            <a:avLst/>
          </a:prstGeom>
          <a:ln>
            <a:solidFill>
              <a:schemeClr val="tx1"/>
            </a:solidFill>
          </a:ln>
        </p:spPr>
        <p:txBody>
          <a:bodyPr wrap="square">
            <a:spAutoFit/>
          </a:bodyPr>
          <a:lstStyle/>
          <a:p>
            <a:pPr lvl="0">
              <a:spcBef>
                <a:spcPct val="20000"/>
              </a:spcBef>
            </a:pPr>
            <a:r>
              <a:rPr lang="en-US" sz="1200" dirty="0" smtClean="0">
                <a:solidFill>
                  <a:srgbClr val="2B91AF"/>
                </a:solidFill>
                <a:latin typeface="Consolas"/>
              </a:rPr>
              <a:t>        </a:t>
            </a:r>
            <a:r>
              <a:rPr lang="en-US" sz="1200" dirty="0" err="1" smtClean="0">
                <a:solidFill>
                  <a:srgbClr val="2B91AF"/>
                </a:solidFill>
                <a:latin typeface="Consolas"/>
              </a:rPr>
              <a:t>BlockingCollection</a:t>
            </a:r>
            <a:r>
              <a:rPr lang="en-US" sz="1200" dirty="0" smtClean="0">
                <a:solidFill>
                  <a:prstClr val="black"/>
                </a:solidFill>
                <a:latin typeface="Consolas"/>
              </a:rPr>
              <a:t>&lt;</a:t>
            </a:r>
            <a:r>
              <a:rPr lang="en-US" sz="1200" dirty="0" smtClean="0">
                <a:solidFill>
                  <a:srgbClr val="2B91AF"/>
                </a:solidFill>
                <a:latin typeface="Consolas"/>
              </a:rPr>
              <a:t>Item</a:t>
            </a:r>
            <a:r>
              <a:rPr lang="en-US" sz="1200" dirty="0">
                <a:solidFill>
                  <a:prstClr val="black"/>
                </a:solidFill>
                <a:latin typeface="Consolas"/>
              </a:rPr>
              <a:t>&gt; </a:t>
            </a:r>
            <a:r>
              <a:rPr lang="en-US" sz="1200" dirty="0" err="1">
                <a:solidFill>
                  <a:prstClr val="black"/>
                </a:solidFill>
                <a:latin typeface="Consolas"/>
              </a:rPr>
              <a:t>worklist</a:t>
            </a:r>
            <a:r>
              <a:rPr lang="en-US" sz="1200" dirty="0">
                <a:solidFill>
                  <a:prstClr val="black"/>
                </a:solidFill>
                <a:latin typeface="Consolas"/>
              </a:rPr>
              <a:t>;</a:t>
            </a:r>
          </a:p>
          <a:p>
            <a:pPr lvl="0">
              <a:spcBef>
                <a:spcPct val="20000"/>
              </a:spcBef>
            </a:pPr>
            <a:r>
              <a:rPr lang="en-US" sz="1200" dirty="0">
                <a:solidFill>
                  <a:prstClr val="black"/>
                </a:solidFill>
                <a:latin typeface="Consolas"/>
              </a:rPr>
              <a:t>        </a:t>
            </a:r>
            <a:r>
              <a:rPr lang="en-US" sz="1200" dirty="0" err="1">
                <a:solidFill>
                  <a:srgbClr val="2B91AF"/>
                </a:solidFill>
                <a:latin typeface="Consolas"/>
              </a:rPr>
              <a:t>CancellationTokenSource</a:t>
            </a:r>
            <a:r>
              <a:rPr lang="en-US" sz="1200" dirty="0">
                <a:solidFill>
                  <a:prstClr val="black"/>
                </a:solidFill>
                <a:latin typeface="Consolas"/>
              </a:rPr>
              <a:t> </a:t>
            </a:r>
            <a:r>
              <a:rPr lang="en-US" sz="1200" dirty="0" err="1">
                <a:solidFill>
                  <a:prstClr val="black"/>
                </a:solidFill>
                <a:latin typeface="Consolas"/>
              </a:rPr>
              <a:t>cts</a:t>
            </a:r>
            <a:r>
              <a:rPr lang="en-US" sz="1200" dirty="0">
                <a:solidFill>
                  <a:prstClr val="black"/>
                </a:solidFill>
                <a:latin typeface="Consolas"/>
              </a:rPr>
              <a:t>;</a:t>
            </a:r>
          </a:p>
          <a:p>
            <a:pPr lvl="0">
              <a:spcBef>
                <a:spcPct val="20000"/>
              </a:spcBef>
            </a:pPr>
            <a:r>
              <a:rPr lang="en-US" sz="1200" dirty="0">
                <a:solidFill>
                  <a:prstClr val="black"/>
                </a:solidFill>
                <a:latin typeface="Consolas"/>
              </a:rPr>
              <a:t>        </a:t>
            </a:r>
            <a:r>
              <a:rPr lang="en-US" sz="1200" dirty="0" err="1">
                <a:solidFill>
                  <a:srgbClr val="0000FF"/>
                </a:solidFill>
                <a:latin typeface="Consolas"/>
              </a:rPr>
              <a:t>int</a:t>
            </a:r>
            <a:r>
              <a:rPr lang="en-US" sz="1200" dirty="0">
                <a:solidFill>
                  <a:prstClr val="black"/>
                </a:solidFill>
                <a:latin typeface="Consolas"/>
              </a:rPr>
              <a:t> </a:t>
            </a:r>
            <a:r>
              <a:rPr lang="en-US" sz="1200" dirty="0" err="1">
                <a:solidFill>
                  <a:prstClr val="black"/>
                </a:solidFill>
                <a:latin typeface="Consolas"/>
              </a:rPr>
              <a:t>itemcount</a:t>
            </a:r>
            <a:r>
              <a:rPr lang="en-US" sz="1200" dirty="0">
                <a:solidFill>
                  <a:prstClr val="black"/>
                </a:solidFill>
                <a:latin typeface="Consolas"/>
              </a:rPr>
              <a:t>;</a:t>
            </a:r>
          </a:p>
        </p:txBody>
      </p:sp>
      <p:sp>
        <p:nvSpPr>
          <p:cNvPr id="5" name="Date Placeholder 4"/>
          <p:cNvSpPr>
            <a:spLocks noGrp="1"/>
          </p:cNvSpPr>
          <p:nvPr>
            <p:ph type="dt" sz="half" idx="10"/>
          </p:nvPr>
        </p:nvSpPr>
        <p:spPr/>
        <p:txBody>
          <a:bodyPr/>
          <a:lstStyle/>
          <a:p>
            <a:r>
              <a:rPr lang="en-US" smtClean="0"/>
              <a:t>6/22/2010</a:t>
            </a:r>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Slide Number Placeholder 6"/>
          <p:cNvSpPr>
            <a:spLocks noGrp="1"/>
          </p:cNvSpPr>
          <p:nvPr>
            <p:ph type="sldNum" sz="quarter" idx="12"/>
          </p:nvPr>
        </p:nvSpPr>
        <p:spPr/>
        <p:txBody>
          <a:bodyPr/>
          <a:lstStyle/>
          <a:p>
            <a:fld id="{F4FB5E65-51E1-460A-B5D3-B6231F8C0386}" type="slidenum">
              <a:rPr lang="en-US" smtClean="0"/>
              <a:pPr/>
              <a:t>19</a:t>
            </a:fld>
            <a:endParaRPr lang="en-US"/>
          </a:p>
        </p:txBody>
      </p:sp>
    </p:spTree>
    <p:extLst>
      <p:ext uri="{BB962C8B-B14F-4D97-AF65-F5344CB8AC3E}">
        <p14:creationId xmlns:p14="http://schemas.microsoft.com/office/powerpoint/2010/main" val="2208130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a:bodyPr>
          <a:lstStyle/>
          <a:p>
            <a:r>
              <a:rPr lang="en-US" dirty="0" smtClean="0"/>
              <a:t>Authored by</a:t>
            </a:r>
            <a:endParaRPr lang="en-US" dirty="0"/>
          </a:p>
          <a:p>
            <a:pPr lvl="1"/>
            <a:r>
              <a:rPr lang="en-US" dirty="0" smtClean="0"/>
              <a:t> Sebastian Burckhardt, MSR Redmond</a:t>
            </a:r>
          </a:p>
        </p:txBody>
      </p:sp>
      <p:sp>
        <p:nvSpPr>
          <p:cNvPr id="4" name="Date Placeholder 3"/>
          <p:cNvSpPr>
            <a:spLocks noGrp="1"/>
          </p:cNvSpPr>
          <p:nvPr>
            <p:ph type="dt" sz="half" idx="10"/>
          </p:nvPr>
        </p:nvSpPr>
        <p:spPr/>
        <p:txBody>
          <a:bodyPr/>
          <a:lstStyle/>
          <a:p>
            <a:fld id="{D4B584B6-1638-46E2-A2BE-CECDC9A97AF8}" type="datetime1">
              <a:rPr lang="en-US" smtClean="0"/>
              <a:t>8/20/2010</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641873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Application Architecture </a:t>
            </a:r>
            <a:br>
              <a:rPr lang="en-US" dirty="0" smtClean="0"/>
            </a:br>
            <a:r>
              <a:rPr lang="en-US" dirty="0" smtClean="0"/>
              <a:t>May Combine Patterns</a:t>
            </a:r>
            <a:br>
              <a:rPr lang="en-US" dirty="0" smtClean="0"/>
            </a:br>
            <a:endParaRPr lang="en-US" dirty="0"/>
          </a:p>
        </p:txBody>
      </p:sp>
      <p:sp>
        <p:nvSpPr>
          <p:cNvPr id="3" name="Content Placeholder 2"/>
          <p:cNvSpPr>
            <a:spLocks noGrp="1"/>
          </p:cNvSpPr>
          <p:nvPr>
            <p:ph idx="1"/>
          </p:nvPr>
        </p:nvSpPr>
        <p:spPr>
          <a:xfrm>
            <a:off x="381000" y="1219200"/>
            <a:ext cx="5410200" cy="4525963"/>
          </a:xfrm>
        </p:spPr>
        <p:txBody>
          <a:bodyPr>
            <a:noAutofit/>
          </a:bodyPr>
          <a:lstStyle/>
          <a:p>
            <a:r>
              <a:rPr lang="en-US" sz="2800" dirty="0" smtClean="0"/>
              <a:t>“Stages” arranged in a graph and may have</a:t>
            </a:r>
            <a:endParaRPr lang="en-US" sz="2800" dirty="0"/>
          </a:p>
          <a:p>
            <a:pPr lvl="1"/>
            <a:r>
              <a:rPr lang="en-US" sz="2400" dirty="0" smtClean="0"/>
              <a:t>Single worker (</a:t>
            </a:r>
            <a:r>
              <a:rPr lang="en-US" sz="2400" dirty="0"/>
              <a:t>only inter-stage </a:t>
            </a:r>
            <a:r>
              <a:rPr lang="en-US" sz="2400" dirty="0" smtClean="0"/>
              <a:t>parallelism)</a:t>
            </a:r>
          </a:p>
          <a:p>
            <a:pPr lvl="1"/>
            <a:r>
              <a:rPr lang="en-US" sz="2400" dirty="0" smtClean="0"/>
              <a:t>Multiple workers</a:t>
            </a:r>
            <a:br>
              <a:rPr lang="en-US" sz="2400" dirty="0" smtClean="0"/>
            </a:br>
            <a:r>
              <a:rPr lang="en-US" sz="2400" dirty="0" smtClean="0"/>
              <a:t>(also intra-stage </a:t>
            </a:r>
            <a:r>
              <a:rPr lang="en-US" sz="2400" dirty="0"/>
              <a:t>parallelism</a:t>
            </a:r>
            <a:r>
              <a:rPr lang="en-US" sz="2400" dirty="0" smtClean="0"/>
              <a:t>)</a:t>
            </a:r>
          </a:p>
          <a:p>
            <a:r>
              <a:rPr lang="en-US" sz="2800" dirty="0" smtClean="0"/>
              <a:t>No data races: </a:t>
            </a:r>
            <a:r>
              <a:rPr lang="en-US" sz="2400" dirty="0" smtClean="0"/>
              <a:t>items local to worker</a:t>
            </a:r>
          </a:p>
          <a:p>
            <a:r>
              <a:rPr lang="en-US" sz="2800" dirty="0" smtClean="0"/>
              <a:t>Buffers may have various ordering characteristics</a:t>
            </a:r>
          </a:p>
          <a:p>
            <a:pPr lvl="1"/>
            <a:r>
              <a:rPr lang="en-US" sz="2400" dirty="0" err="1" smtClean="0"/>
              <a:t>ConcurrentQueue</a:t>
            </a:r>
            <a:r>
              <a:rPr lang="en-US" sz="2400" dirty="0" smtClean="0"/>
              <a:t> = FIFO</a:t>
            </a:r>
          </a:p>
          <a:p>
            <a:pPr lvl="1"/>
            <a:r>
              <a:rPr lang="en-US" sz="2400" dirty="0" err="1" smtClean="0"/>
              <a:t>ConcurrentStack</a:t>
            </a:r>
            <a:r>
              <a:rPr lang="en-US" sz="2400" dirty="0" smtClean="0"/>
              <a:t> = LIFO</a:t>
            </a:r>
          </a:p>
          <a:p>
            <a:pPr lvl="1"/>
            <a:r>
              <a:rPr lang="en-US" sz="2400" dirty="0" err="1" smtClean="0"/>
              <a:t>ConcurrentBag</a:t>
            </a:r>
            <a:r>
              <a:rPr lang="en-US" sz="2400" dirty="0" smtClean="0"/>
              <a:t> = unordered</a:t>
            </a:r>
          </a:p>
        </p:txBody>
      </p:sp>
      <p:cxnSp>
        <p:nvCxnSpPr>
          <p:cNvPr id="4" name="Straight Arrow Connector 3"/>
          <p:cNvCxnSpPr/>
          <p:nvPr/>
        </p:nvCxnSpPr>
        <p:spPr>
          <a:xfrm>
            <a:off x="6614901" y="5191805"/>
            <a:ext cx="330202" cy="26902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5" name="Can 4"/>
          <p:cNvSpPr/>
          <p:nvPr/>
        </p:nvSpPr>
        <p:spPr>
          <a:xfrm>
            <a:off x="6340263" y="3509848"/>
            <a:ext cx="808821" cy="300708"/>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Buffer</a:t>
            </a:r>
            <a:endParaRPr lang="en-US" dirty="0"/>
          </a:p>
        </p:txBody>
      </p:sp>
      <p:cxnSp>
        <p:nvCxnSpPr>
          <p:cNvPr id="6" name="Straight Arrow Connector 5"/>
          <p:cNvCxnSpPr/>
          <p:nvPr/>
        </p:nvCxnSpPr>
        <p:spPr>
          <a:xfrm flipH="1">
            <a:off x="6826317" y="1902954"/>
            <a:ext cx="643076" cy="673995"/>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7" name="Straight Arrow Connector 6"/>
          <p:cNvCxnSpPr/>
          <p:nvPr/>
        </p:nvCxnSpPr>
        <p:spPr>
          <a:xfrm>
            <a:off x="6945103" y="3884154"/>
            <a:ext cx="298135" cy="88872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8" name="Straight Arrow Connector 7"/>
          <p:cNvCxnSpPr/>
          <p:nvPr/>
        </p:nvCxnSpPr>
        <p:spPr>
          <a:xfrm flipH="1" flipV="1">
            <a:off x="7243238" y="2961018"/>
            <a:ext cx="600446" cy="46593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9" name="Straight Arrow Connector 8"/>
          <p:cNvCxnSpPr/>
          <p:nvPr/>
        </p:nvCxnSpPr>
        <p:spPr>
          <a:xfrm flipH="1">
            <a:off x="6252099" y="3884154"/>
            <a:ext cx="388204" cy="89624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0" name="Straight Arrow Connector 9"/>
          <p:cNvCxnSpPr>
            <a:stCxn id="14" idx="2"/>
          </p:cNvCxnSpPr>
          <p:nvPr/>
        </p:nvCxnSpPr>
        <p:spPr>
          <a:xfrm>
            <a:off x="6754839" y="3036195"/>
            <a:ext cx="8252" cy="466959"/>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1" name="Straight Arrow Connector 10"/>
          <p:cNvCxnSpPr/>
          <p:nvPr/>
        </p:nvCxnSpPr>
        <p:spPr>
          <a:xfrm>
            <a:off x="6828571" y="3884154"/>
            <a:ext cx="0" cy="88872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4" name="Rectangle 13"/>
          <p:cNvSpPr/>
          <p:nvPr/>
        </p:nvSpPr>
        <p:spPr>
          <a:xfrm>
            <a:off x="6340128" y="2697898"/>
            <a:ext cx="829421" cy="338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Stage X Worker</a:t>
            </a:r>
          </a:p>
        </p:txBody>
      </p:sp>
      <p:sp>
        <p:nvSpPr>
          <p:cNvPr id="15" name="Rectangle 14"/>
          <p:cNvSpPr/>
          <p:nvPr/>
        </p:nvSpPr>
        <p:spPr>
          <a:xfrm>
            <a:off x="6826317" y="4821821"/>
            <a:ext cx="829421" cy="3382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100" dirty="0" smtClean="0"/>
              <a:t>Stage Y Worker</a:t>
            </a:r>
          </a:p>
        </p:txBody>
      </p:sp>
      <p:sp>
        <p:nvSpPr>
          <p:cNvPr id="16" name="Rectangle 15"/>
          <p:cNvSpPr/>
          <p:nvPr/>
        </p:nvSpPr>
        <p:spPr>
          <a:xfrm>
            <a:off x="5867400" y="4821821"/>
            <a:ext cx="829421" cy="3382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100" dirty="0" smtClean="0"/>
              <a:t>Stage 2 Worker</a:t>
            </a:r>
          </a:p>
        </p:txBody>
      </p:sp>
      <p:sp>
        <p:nvSpPr>
          <p:cNvPr id="17" name="Rectangle 16"/>
          <p:cNvSpPr/>
          <p:nvPr/>
        </p:nvSpPr>
        <p:spPr>
          <a:xfrm>
            <a:off x="6340263" y="4780402"/>
            <a:ext cx="829421" cy="3382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100" dirty="0" smtClean="0"/>
              <a:t>Stage Y Worker</a:t>
            </a:r>
          </a:p>
        </p:txBody>
      </p:sp>
      <p:sp>
        <p:nvSpPr>
          <p:cNvPr id="18" name="Can 17"/>
          <p:cNvSpPr/>
          <p:nvPr/>
        </p:nvSpPr>
        <p:spPr>
          <a:xfrm>
            <a:off x="6939550" y="5460826"/>
            <a:ext cx="1178651" cy="300708"/>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Buffer</a:t>
            </a:r>
            <a:endParaRPr lang="en-US" dirty="0"/>
          </a:p>
        </p:txBody>
      </p:sp>
      <p:cxnSp>
        <p:nvCxnSpPr>
          <p:cNvPr id="19" name="Straight Arrow Connector 18"/>
          <p:cNvCxnSpPr>
            <a:endCxn id="24" idx="0"/>
          </p:cNvCxnSpPr>
          <p:nvPr/>
        </p:nvCxnSpPr>
        <p:spPr>
          <a:xfrm>
            <a:off x="7843684" y="5761534"/>
            <a:ext cx="177796" cy="31567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a:endCxn id="30" idx="3"/>
          </p:cNvCxnSpPr>
          <p:nvPr/>
        </p:nvCxnSpPr>
        <p:spPr>
          <a:xfrm flipV="1">
            <a:off x="7258919" y="3825356"/>
            <a:ext cx="396819" cy="69776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2" name="Straight Arrow Connector 21"/>
          <p:cNvCxnSpPr/>
          <p:nvPr/>
        </p:nvCxnSpPr>
        <p:spPr>
          <a:xfrm>
            <a:off x="6981186" y="5203608"/>
            <a:ext cx="259841" cy="25721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4" name="Rectangle 23"/>
          <p:cNvSpPr/>
          <p:nvPr/>
        </p:nvSpPr>
        <p:spPr>
          <a:xfrm>
            <a:off x="7606769" y="6077205"/>
            <a:ext cx="829421" cy="33829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100" dirty="0" smtClean="0"/>
              <a:t>Stage D Worker</a:t>
            </a:r>
          </a:p>
        </p:txBody>
      </p:sp>
      <p:sp>
        <p:nvSpPr>
          <p:cNvPr id="30" name="Can 29"/>
          <p:cNvSpPr/>
          <p:nvPr/>
        </p:nvSpPr>
        <p:spPr>
          <a:xfrm>
            <a:off x="7258919" y="3524648"/>
            <a:ext cx="793637" cy="300708"/>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Buffer</a:t>
            </a:r>
            <a:endParaRPr lang="en-US" dirty="0"/>
          </a:p>
        </p:txBody>
      </p:sp>
      <p:sp>
        <p:nvSpPr>
          <p:cNvPr id="40" name="Can 39"/>
          <p:cNvSpPr/>
          <p:nvPr/>
        </p:nvSpPr>
        <p:spPr>
          <a:xfrm>
            <a:off x="7562740" y="1752600"/>
            <a:ext cx="793637" cy="300708"/>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Buffer</a:t>
            </a:r>
            <a:endParaRPr lang="en-US" dirty="0"/>
          </a:p>
        </p:txBody>
      </p:sp>
      <p:cxnSp>
        <p:nvCxnSpPr>
          <p:cNvPr id="41" name="Straight Arrow Connector 40"/>
          <p:cNvCxnSpPr/>
          <p:nvPr/>
        </p:nvCxnSpPr>
        <p:spPr>
          <a:xfrm flipH="1" flipV="1">
            <a:off x="8240503" y="2053308"/>
            <a:ext cx="115874" cy="402389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44" name="Straight Arrow Connector 43"/>
          <p:cNvCxnSpPr/>
          <p:nvPr/>
        </p:nvCxnSpPr>
        <p:spPr>
          <a:xfrm flipV="1">
            <a:off x="7411319" y="3884154"/>
            <a:ext cx="295784" cy="79136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46" name="Straight Arrow Connector 45"/>
          <p:cNvCxnSpPr/>
          <p:nvPr/>
        </p:nvCxnSpPr>
        <p:spPr>
          <a:xfrm flipV="1">
            <a:off x="6446201" y="3825356"/>
            <a:ext cx="956348" cy="85016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50" name="Straight Arrow Connector 49"/>
          <p:cNvCxnSpPr/>
          <p:nvPr/>
        </p:nvCxnSpPr>
        <p:spPr>
          <a:xfrm>
            <a:off x="7425483" y="5160118"/>
            <a:ext cx="259841" cy="25721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54" name="Rectangle 53"/>
          <p:cNvSpPr/>
          <p:nvPr/>
        </p:nvSpPr>
        <p:spPr>
          <a:xfrm>
            <a:off x="7707103" y="609600"/>
            <a:ext cx="829421" cy="33829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100" dirty="0" smtClean="0"/>
              <a:t>Stage A Worker</a:t>
            </a:r>
          </a:p>
        </p:txBody>
      </p:sp>
      <p:cxnSp>
        <p:nvCxnSpPr>
          <p:cNvPr id="55" name="Straight Arrow Connector 54"/>
          <p:cNvCxnSpPr>
            <a:endCxn id="40" idx="1"/>
          </p:cNvCxnSpPr>
          <p:nvPr/>
        </p:nvCxnSpPr>
        <p:spPr>
          <a:xfrm flipH="1">
            <a:off x="7959559" y="990600"/>
            <a:ext cx="162255" cy="7620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2" name="Date Placeholder 11"/>
          <p:cNvSpPr>
            <a:spLocks noGrp="1"/>
          </p:cNvSpPr>
          <p:nvPr>
            <p:ph type="dt" sz="half" idx="10"/>
          </p:nvPr>
        </p:nvSpPr>
        <p:spPr/>
        <p:txBody>
          <a:bodyPr/>
          <a:lstStyle/>
          <a:p>
            <a:r>
              <a:rPr lang="en-US" smtClean="0"/>
              <a:t>6/22/2010</a:t>
            </a:r>
            <a:endParaRPr lang="en-US"/>
          </a:p>
        </p:txBody>
      </p:sp>
      <p:sp>
        <p:nvSpPr>
          <p:cNvPr id="13" name="Footer Placeholder 1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21" name="Slide Number Placeholder 20"/>
          <p:cNvSpPr>
            <a:spLocks noGrp="1"/>
          </p:cNvSpPr>
          <p:nvPr>
            <p:ph type="sldNum" sz="quarter" idx="12"/>
          </p:nvPr>
        </p:nvSpPr>
        <p:spPr/>
        <p:txBody>
          <a:bodyPr/>
          <a:lstStyle/>
          <a:p>
            <a:fld id="{F4FB5E65-51E1-460A-B5D3-B6231F8C0386}" type="slidenum">
              <a:rPr lang="en-US" smtClean="0"/>
              <a:pPr/>
              <a:t>20</a:t>
            </a:fld>
            <a:endParaRPr lang="en-US"/>
          </a:p>
        </p:txBody>
      </p:sp>
    </p:spTree>
    <p:extLst>
      <p:ext uri="{BB962C8B-B14F-4D97-AF65-F5344CB8AC3E}">
        <p14:creationId xmlns:p14="http://schemas.microsoft.com/office/powerpoint/2010/main" val="3062657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to choose number of workers?</a:t>
            </a:r>
          </a:p>
          <a:p>
            <a:pPr lvl="1"/>
            <a:r>
              <a:rPr lang="en-US" dirty="0" smtClean="0"/>
              <a:t>Single worker</a:t>
            </a:r>
          </a:p>
          <a:p>
            <a:pPr lvl="2"/>
            <a:r>
              <a:rPr lang="en-US" dirty="0" smtClean="0"/>
              <a:t>If ordering of items matter</a:t>
            </a:r>
            <a:endParaRPr lang="en-US" dirty="0" smtClean="0"/>
          </a:p>
          <a:p>
            <a:pPr lvl="1"/>
            <a:r>
              <a:rPr lang="en-US" dirty="0" smtClean="0"/>
              <a:t>Workers </a:t>
            </a:r>
            <a:r>
              <a:rPr lang="en-US" dirty="0" smtClean="0"/>
              <a:t>are CPU-bound</a:t>
            </a:r>
          </a:p>
          <a:p>
            <a:pPr lvl="2"/>
            <a:r>
              <a:rPr lang="en-US" dirty="0" smtClean="0"/>
              <a:t>Can not utilize more than one per processor</a:t>
            </a:r>
            <a:br>
              <a:rPr lang="en-US" dirty="0" smtClean="0"/>
            </a:br>
            <a:r>
              <a:rPr lang="en-US" sz="1800" dirty="0" err="1" smtClean="0">
                <a:latin typeface="Consolas" pitchFamily="49" charset="0"/>
                <a:cs typeface="Consolas" pitchFamily="49" charset="0"/>
              </a:rPr>
              <a:t>num_workers</a:t>
            </a:r>
            <a:r>
              <a:rPr lang="en-US" sz="1800" dirty="0" smtClean="0">
                <a:latin typeface="Consolas" pitchFamily="49" charset="0"/>
                <a:cs typeface="Consolas" pitchFamily="49" charset="0"/>
              </a:rPr>
              <a:t> = </a:t>
            </a:r>
            <a:r>
              <a:rPr lang="en-US" sz="1800" dirty="0" err="1" smtClean="0">
                <a:latin typeface="Consolas" pitchFamily="49" charset="0"/>
                <a:cs typeface="Consolas" pitchFamily="49" charset="0"/>
              </a:rPr>
              <a:t>Environment.ProcessorCount</a:t>
            </a:r>
            <a:endParaRPr lang="en-US" sz="1800" dirty="0">
              <a:latin typeface="Consolas" pitchFamily="49" charset="0"/>
              <a:cs typeface="Consolas" pitchFamily="49" charset="0"/>
            </a:endParaRPr>
          </a:p>
          <a:p>
            <a:pPr lvl="1"/>
            <a:r>
              <a:rPr lang="en-US" dirty="0" smtClean="0"/>
              <a:t>Workers block in synchronous IO</a:t>
            </a:r>
          </a:p>
          <a:p>
            <a:pPr lvl="2"/>
            <a:r>
              <a:rPr lang="en-US" dirty="0" smtClean="0"/>
              <a:t>Can potentially utilize many more </a:t>
            </a:r>
          </a:p>
          <a:p>
            <a:r>
              <a:rPr lang="en-US" dirty="0" smtClean="0"/>
              <a:t>How to choose buffer size?</a:t>
            </a:r>
          </a:p>
          <a:p>
            <a:pPr lvl="1"/>
            <a:r>
              <a:rPr lang="en-US" dirty="0" smtClean="0"/>
              <a:t>Too small -&gt; forces too much context switching</a:t>
            </a:r>
          </a:p>
          <a:p>
            <a:pPr lvl="1"/>
            <a:r>
              <a:rPr lang="en-US" dirty="0" smtClean="0"/>
              <a:t>Too big -&gt; uses inappropriate amount of memory</a:t>
            </a:r>
          </a:p>
          <a:p>
            <a:endParaRPr lang="en-US" dirty="0" smtClean="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21</a:t>
            </a:fld>
            <a:endParaRPr lang="en-US"/>
          </a:p>
        </p:txBody>
      </p:sp>
    </p:spTree>
    <p:extLst>
      <p:ext uri="{BB962C8B-B14F-4D97-AF65-F5344CB8AC3E}">
        <p14:creationId xmlns:p14="http://schemas.microsoft.com/office/powerpoint/2010/main" val="1172951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Manual Provisioning</a:t>
            </a:r>
            <a:endParaRPr lang="en-US" dirty="0"/>
          </a:p>
        </p:txBody>
      </p:sp>
      <p:sp>
        <p:nvSpPr>
          <p:cNvPr id="5" name="Rectangle 4"/>
          <p:cNvSpPr/>
          <p:nvPr/>
        </p:nvSpPr>
        <p:spPr>
          <a:xfrm>
            <a:off x="-838200" y="1603950"/>
            <a:ext cx="10972800" cy="3970318"/>
          </a:xfrm>
          <a:prstGeom prst="rect">
            <a:avLst/>
          </a:prstGeom>
        </p:spPr>
        <p:txBody>
          <a:bodyPr wrap="square">
            <a:spAutoFit/>
          </a:bodyPr>
          <a:lstStyle/>
          <a:p>
            <a:r>
              <a:rPr lang="en-US" sz="2000" dirty="0">
                <a:latin typeface="Consolas"/>
              </a:rPr>
              <a:t> </a:t>
            </a:r>
            <a:r>
              <a:rPr lang="en-US" sz="2000" dirty="0" smtClean="0">
                <a:latin typeface="Consolas"/>
              </a:rPr>
              <a:t>      </a:t>
            </a:r>
            <a:r>
              <a:rPr lang="en-US" sz="2000" dirty="0" err="1" smtClean="0">
                <a:solidFill>
                  <a:srgbClr val="2B91AF"/>
                </a:solidFill>
                <a:latin typeface="Consolas"/>
              </a:rPr>
              <a:t>BlockingCollection</a:t>
            </a:r>
            <a:r>
              <a:rPr lang="en-US" sz="2000" dirty="0" smtClean="0">
                <a:solidFill>
                  <a:prstClr val="black"/>
                </a:solidFill>
                <a:latin typeface="Consolas"/>
              </a:rPr>
              <a:t>&lt;</a:t>
            </a:r>
            <a:r>
              <a:rPr lang="en-US" sz="2000" dirty="0" smtClean="0">
                <a:solidFill>
                  <a:srgbClr val="2B91AF"/>
                </a:solidFill>
                <a:latin typeface="Consolas"/>
              </a:rPr>
              <a:t>Item</a:t>
            </a:r>
            <a:r>
              <a:rPr lang="en-US" sz="2000" dirty="0">
                <a:solidFill>
                  <a:prstClr val="black"/>
                </a:solidFill>
                <a:latin typeface="Consolas"/>
              </a:rPr>
              <a:t>&gt; buffer;</a:t>
            </a:r>
          </a:p>
          <a:p>
            <a:r>
              <a:rPr lang="en-US" sz="2000" dirty="0">
                <a:solidFill>
                  <a:prstClr val="black"/>
                </a:solidFill>
                <a:latin typeface="Consolas"/>
              </a:rPr>
              <a:t>       </a:t>
            </a:r>
            <a:r>
              <a:rPr lang="en-US" sz="2000" dirty="0">
                <a:solidFill>
                  <a:srgbClr val="0000FF"/>
                </a:solidFill>
                <a:latin typeface="Consolas"/>
              </a:rPr>
              <a:t>class</a:t>
            </a:r>
            <a:r>
              <a:rPr lang="en-US" sz="2000" dirty="0">
                <a:solidFill>
                  <a:prstClr val="black"/>
                </a:solidFill>
                <a:latin typeface="Consolas"/>
              </a:rPr>
              <a:t> </a:t>
            </a:r>
            <a:r>
              <a:rPr lang="en-US" sz="2000" dirty="0">
                <a:solidFill>
                  <a:srgbClr val="2B91AF"/>
                </a:solidFill>
                <a:latin typeface="Consolas"/>
              </a:rPr>
              <a:t>Item</a:t>
            </a:r>
            <a:r>
              <a:rPr lang="en-US" sz="2000" dirty="0">
                <a:solidFill>
                  <a:prstClr val="black"/>
                </a:solidFill>
                <a:latin typeface="Consolas"/>
              </a:rPr>
              <a:t> </a:t>
            </a:r>
            <a:r>
              <a:rPr lang="en-US" sz="2000" dirty="0" smtClean="0">
                <a:solidFill>
                  <a:prstClr val="black"/>
                </a:solidFill>
                <a:latin typeface="Consolas"/>
              </a:rPr>
              <a:t>{ … </a:t>
            </a:r>
            <a:r>
              <a:rPr lang="en-US" sz="2000" dirty="0">
                <a:solidFill>
                  <a:prstClr val="black"/>
                </a:solidFill>
                <a:latin typeface="Consolas"/>
              </a:rPr>
              <a:t>}</a:t>
            </a:r>
          </a:p>
          <a:p>
            <a:r>
              <a:rPr lang="en-US" sz="2000" dirty="0">
                <a:solidFill>
                  <a:prstClr val="black"/>
                </a:solidFill>
                <a:latin typeface="Consolas"/>
              </a:rPr>
              <a:t>       </a:t>
            </a:r>
            <a:r>
              <a:rPr lang="en-US" sz="2000" dirty="0">
                <a:solidFill>
                  <a:srgbClr val="0000FF"/>
                </a:solidFill>
                <a:latin typeface="Consolas"/>
              </a:rPr>
              <a:t>void</a:t>
            </a:r>
            <a:r>
              <a:rPr lang="en-US" sz="2000" dirty="0">
                <a:solidFill>
                  <a:prstClr val="black"/>
                </a:solidFill>
                <a:latin typeface="Consolas"/>
              </a:rPr>
              <a:t> Consume(</a:t>
            </a:r>
            <a:r>
              <a:rPr lang="en-US" sz="2000" dirty="0">
                <a:solidFill>
                  <a:srgbClr val="2B91AF"/>
                </a:solidFill>
                <a:latin typeface="Consolas"/>
              </a:rPr>
              <a:t>Item</a:t>
            </a:r>
            <a:r>
              <a:rPr lang="en-US" sz="2000" dirty="0">
                <a:solidFill>
                  <a:prstClr val="black"/>
                </a:solidFill>
                <a:latin typeface="Consolas"/>
              </a:rPr>
              <a:t> i) </a:t>
            </a:r>
            <a:r>
              <a:rPr lang="en-US" sz="2000" dirty="0" smtClean="0">
                <a:solidFill>
                  <a:prstClr val="black"/>
                </a:solidFill>
                <a:latin typeface="Consolas"/>
              </a:rPr>
              <a:t>{ … </a:t>
            </a:r>
            <a:r>
              <a:rPr lang="en-US" sz="2000" dirty="0">
                <a:solidFill>
                  <a:prstClr val="black"/>
                </a:solidFill>
                <a:latin typeface="Consolas"/>
              </a:rPr>
              <a:t>}</a:t>
            </a:r>
          </a:p>
          <a:p>
            <a:endParaRPr lang="en-US" sz="2000" dirty="0">
              <a:solidFill>
                <a:prstClr val="black"/>
              </a:solidFill>
              <a:latin typeface="Consolas"/>
            </a:endParaRPr>
          </a:p>
          <a:p>
            <a:r>
              <a:rPr lang="en-US" sz="2000" dirty="0">
                <a:solidFill>
                  <a:prstClr val="black"/>
                </a:solidFill>
                <a:latin typeface="Consolas"/>
              </a:rPr>
              <a:t>       </a:t>
            </a:r>
            <a:r>
              <a:rPr lang="en-US" sz="2000" dirty="0">
                <a:solidFill>
                  <a:srgbClr val="0000FF"/>
                </a:solidFill>
                <a:latin typeface="Consolas"/>
              </a:rPr>
              <a:t>public</a:t>
            </a:r>
            <a:r>
              <a:rPr lang="en-US" sz="2000" dirty="0">
                <a:solidFill>
                  <a:prstClr val="black"/>
                </a:solidFill>
                <a:latin typeface="Consolas"/>
              </a:rPr>
              <a:t> </a:t>
            </a:r>
            <a:r>
              <a:rPr lang="en-US" sz="2000" dirty="0">
                <a:solidFill>
                  <a:srgbClr val="0000FF"/>
                </a:solidFill>
                <a:latin typeface="Consolas"/>
              </a:rPr>
              <a:t>void</a:t>
            </a:r>
            <a:r>
              <a:rPr lang="en-US" sz="2000" dirty="0">
                <a:solidFill>
                  <a:prstClr val="black"/>
                </a:solidFill>
                <a:latin typeface="Consolas"/>
              </a:rPr>
              <a:t> </a:t>
            </a:r>
            <a:r>
              <a:rPr lang="en-US" sz="2000" dirty="0" err="1">
                <a:solidFill>
                  <a:prstClr val="black"/>
                </a:solidFill>
                <a:latin typeface="Consolas"/>
              </a:rPr>
              <a:t>FixedConsumers</a:t>
            </a:r>
            <a:r>
              <a:rPr lang="en-US" sz="2000" dirty="0" smtClean="0">
                <a:solidFill>
                  <a:prstClr val="black"/>
                </a:solidFill>
                <a:latin typeface="Consolas"/>
              </a:rPr>
              <a:t>() {</a:t>
            </a:r>
            <a:endParaRPr lang="en-US" sz="2000" dirty="0">
              <a:solidFill>
                <a:prstClr val="black"/>
              </a:solidFill>
              <a:latin typeface="Consolas"/>
            </a:endParaRPr>
          </a:p>
          <a:p>
            <a:r>
              <a:rPr lang="en-US" sz="2000" dirty="0">
                <a:solidFill>
                  <a:prstClr val="black"/>
                </a:solidFill>
                <a:latin typeface="Consolas"/>
              </a:rPr>
              <a:t>          </a:t>
            </a:r>
            <a:r>
              <a:rPr lang="en-US" sz="2000" dirty="0" err="1" smtClean="0">
                <a:solidFill>
                  <a:srgbClr val="0000FF"/>
                </a:solidFill>
                <a:latin typeface="Consolas"/>
              </a:rPr>
              <a:t>int</a:t>
            </a:r>
            <a:r>
              <a:rPr lang="en-US" sz="2000" dirty="0" smtClean="0">
                <a:solidFill>
                  <a:prstClr val="black"/>
                </a:solidFill>
                <a:latin typeface="Consolas"/>
              </a:rPr>
              <a:t> </a:t>
            </a:r>
            <a:r>
              <a:rPr lang="en-US" sz="2000" dirty="0" err="1">
                <a:solidFill>
                  <a:prstClr val="black"/>
                </a:solidFill>
                <a:latin typeface="Consolas"/>
              </a:rPr>
              <a:t>num_workers</a:t>
            </a:r>
            <a:r>
              <a:rPr lang="en-US" sz="2000" dirty="0">
                <a:solidFill>
                  <a:prstClr val="black"/>
                </a:solidFill>
                <a:latin typeface="Consolas"/>
              </a:rPr>
              <a:t> = </a:t>
            </a:r>
            <a:r>
              <a:rPr lang="en-US" sz="2000" dirty="0" err="1">
                <a:solidFill>
                  <a:srgbClr val="2B91AF"/>
                </a:solidFill>
                <a:latin typeface="Consolas"/>
              </a:rPr>
              <a:t>Environment</a:t>
            </a:r>
            <a:r>
              <a:rPr lang="en-US" sz="2000" dirty="0" err="1">
                <a:solidFill>
                  <a:prstClr val="black"/>
                </a:solidFill>
                <a:latin typeface="Consolas"/>
              </a:rPr>
              <a:t>.ProcessorCount</a:t>
            </a:r>
            <a:r>
              <a:rPr lang="en-US" sz="2000" dirty="0">
                <a:solidFill>
                  <a:prstClr val="black"/>
                </a:solidFill>
                <a:latin typeface="Consolas"/>
              </a:rPr>
              <a:t>;</a:t>
            </a:r>
          </a:p>
          <a:p>
            <a:r>
              <a:rPr lang="en-US" sz="2000" dirty="0">
                <a:solidFill>
                  <a:prstClr val="black"/>
                </a:solidFill>
                <a:latin typeface="Consolas"/>
              </a:rPr>
              <a:t>          </a:t>
            </a:r>
            <a:r>
              <a:rPr lang="en-US" sz="2000" dirty="0" smtClean="0">
                <a:solidFill>
                  <a:srgbClr val="0000FF"/>
                </a:solidFill>
                <a:latin typeface="Consolas"/>
              </a:rPr>
              <a:t>for</a:t>
            </a:r>
            <a:r>
              <a:rPr lang="en-US" sz="2000" dirty="0" smtClean="0">
                <a:solidFill>
                  <a:prstClr val="black"/>
                </a:solidFill>
                <a:latin typeface="Consolas"/>
              </a:rPr>
              <a:t> </a:t>
            </a:r>
            <a:r>
              <a:rPr lang="en-US" sz="2000" dirty="0">
                <a:solidFill>
                  <a:prstClr val="black"/>
                </a:solidFill>
                <a:latin typeface="Consolas"/>
              </a:rPr>
              <a:t>(</a:t>
            </a:r>
            <a:r>
              <a:rPr lang="en-US" sz="2000" dirty="0" err="1">
                <a:solidFill>
                  <a:srgbClr val="0000FF"/>
                </a:solidFill>
                <a:latin typeface="Consolas"/>
              </a:rPr>
              <a:t>int</a:t>
            </a:r>
            <a:r>
              <a:rPr lang="en-US" sz="2000" dirty="0">
                <a:solidFill>
                  <a:prstClr val="black"/>
                </a:solidFill>
                <a:latin typeface="Consolas"/>
              </a:rPr>
              <a:t> i = 0; i &lt; </a:t>
            </a:r>
            <a:r>
              <a:rPr lang="en-US" sz="2000" dirty="0" err="1">
                <a:solidFill>
                  <a:prstClr val="black"/>
                </a:solidFill>
                <a:latin typeface="Consolas"/>
              </a:rPr>
              <a:t>num_workers</a:t>
            </a:r>
            <a:r>
              <a:rPr lang="en-US" sz="2000" dirty="0">
                <a:solidFill>
                  <a:prstClr val="black"/>
                </a:solidFill>
                <a:latin typeface="Consolas"/>
              </a:rPr>
              <a:t>; i++)</a:t>
            </a:r>
          </a:p>
          <a:p>
            <a:r>
              <a:rPr lang="en-US" sz="2000" dirty="0">
                <a:solidFill>
                  <a:prstClr val="black"/>
                </a:solidFill>
                <a:latin typeface="Consolas"/>
              </a:rPr>
              <a:t>            </a:t>
            </a:r>
            <a:r>
              <a:rPr lang="en-US" sz="2000" dirty="0" smtClean="0">
                <a:solidFill>
                  <a:prstClr val="black"/>
                </a:solidFill>
                <a:latin typeface="Consolas"/>
              </a:rPr>
              <a:t> </a:t>
            </a:r>
            <a:r>
              <a:rPr lang="en-US" sz="2000" dirty="0" err="1" smtClean="0">
                <a:solidFill>
                  <a:srgbClr val="2B91AF"/>
                </a:solidFill>
                <a:latin typeface="Consolas"/>
              </a:rPr>
              <a:t>Task</a:t>
            </a:r>
            <a:r>
              <a:rPr lang="en-US" sz="2000" dirty="0" err="1" smtClean="0">
                <a:solidFill>
                  <a:prstClr val="black"/>
                </a:solidFill>
                <a:latin typeface="Consolas"/>
              </a:rPr>
              <a:t>.Factory.StartNew</a:t>
            </a:r>
            <a:r>
              <a:rPr lang="en-US" sz="2000" dirty="0">
                <a:solidFill>
                  <a:prstClr val="black"/>
                </a:solidFill>
                <a:latin typeface="Consolas"/>
              </a:rPr>
              <a:t>(() </a:t>
            </a:r>
            <a:r>
              <a:rPr lang="en-US" sz="2000" dirty="0" smtClean="0">
                <a:solidFill>
                  <a:prstClr val="black"/>
                </a:solidFill>
                <a:latin typeface="Consolas"/>
              </a:rPr>
              <a:t>=&gt; {</a:t>
            </a:r>
            <a:endParaRPr lang="en-US" sz="2000" dirty="0">
              <a:solidFill>
                <a:prstClr val="black"/>
              </a:solidFill>
              <a:latin typeface="Consolas"/>
            </a:endParaRPr>
          </a:p>
          <a:p>
            <a:r>
              <a:rPr lang="en-US" sz="2000" dirty="0">
                <a:solidFill>
                  <a:prstClr val="black"/>
                </a:solidFill>
                <a:latin typeface="Consolas"/>
              </a:rPr>
              <a:t>                </a:t>
            </a:r>
            <a:r>
              <a:rPr lang="en-US" sz="2000" dirty="0" err="1" smtClean="0">
                <a:solidFill>
                  <a:srgbClr val="0000FF"/>
                </a:solidFill>
                <a:latin typeface="Consolas"/>
              </a:rPr>
              <a:t>foreach</a:t>
            </a:r>
            <a:r>
              <a:rPr lang="en-US" sz="2000" dirty="0" smtClean="0">
                <a:solidFill>
                  <a:prstClr val="black"/>
                </a:solidFill>
                <a:latin typeface="Consolas"/>
              </a:rPr>
              <a:t> </a:t>
            </a:r>
            <a:r>
              <a:rPr lang="en-US" sz="2000" dirty="0">
                <a:solidFill>
                  <a:prstClr val="black"/>
                </a:solidFill>
                <a:latin typeface="Consolas"/>
              </a:rPr>
              <a:t>(</a:t>
            </a:r>
            <a:r>
              <a:rPr lang="en-US" sz="2000" dirty="0">
                <a:solidFill>
                  <a:srgbClr val="2B91AF"/>
                </a:solidFill>
                <a:latin typeface="Consolas"/>
              </a:rPr>
              <a:t>Item</a:t>
            </a:r>
            <a:r>
              <a:rPr lang="en-US" sz="2000" dirty="0">
                <a:solidFill>
                  <a:prstClr val="black"/>
                </a:solidFill>
                <a:latin typeface="Consolas"/>
              </a:rPr>
              <a:t> </a:t>
            </a:r>
            <a:r>
              <a:rPr lang="en-US" sz="2000" dirty="0" err="1">
                <a:solidFill>
                  <a:prstClr val="black"/>
                </a:solidFill>
                <a:latin typeface="Consolas"/>
              </a:rPr>
              <a:t>item</a:t>
            </a:r>
            <a:r>
              <a:rPr lang="en-US" sz="2000" dirty="0">
                <a:solidFill>
                  <a:prstClr val="black"/>
                </a:solidFill>
                <a:latin typeface="Consolas"/>
              </a:rPr>
              <a:t> </a:t>
            </a:r>
            <a:r>
              <a:rPr lang="en-US" sz="2000" dirty="0">
                <a:solidFill>
                  <a:srgbClr val="0000FF"/>
                </a:solidFill>
                <a:latin typeface="Consolas"/>
              </a:rPr>
              <a:t>in</a:t>
            </a:r>
            <a:r>
              <a:rPr lang="en-US" sz="2000" dirty="0">
                <a:solidFill>
                  <a:prstClr val="black"/>
                </a:solidFill>
                <a:latin typeface="Consolas"/>
              </a:rPr>
              <a:t> </a:t>
            </a:r>
            <a:r>
              <a:rPr lang="en-US" sz="2000" dirty="0" err="1">
                <a:solidFill>
                  <a:prstClr val="black"/>
                </a:solidFill>
                <a:latin typeface="Consolas"/>
              </a:rPr>
              <a:t>buffer.GetConsumingEnumerable</a:t>
            </a:r>
            <a:r>
              <a:rPr lang="en-US" sz="2000" dirty="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a:t>
            </a:r>
            <a:r>
              <a:rPr lang="en-US" sz="2000" dirty="0">
                <a:solidFill>
                  <a:prstClr val="black"/>
                </a:solidFill>
                <a:latin typeface="Consolas"/>
              </a:rPr>
              <a:t>Consume(item);</a:t>
            </a:r>
          </a:p>
          <a:p>
            <a:r>
              <a:rPr lang="en-US" sz="2000" dirty="0">
                <a:solidFill>
                  <a:prstClr val="black"/>
                </a:solidFill>
                <a:latin typeface="Consolas"/>
              </a:rPr>
              <a:t>           </a:t>
            </a:r>
            <a:r>
              <a:rPr lang="en-US" sz="2000" dirty="0" smtClean="0">
                <a:solidFill>
                  <a:prstClr val="black"/>
                </a:solidFill>
                <a:latin typeface="Consolas"/>
              </a:rPr>
              <a:t>  </a:t>
            </a:r>
            <a:r>
              <a:rPr lang="en-US" sz="2000" dirty="0">
                <a:solidFill>
                  <a:prstClr val="black"/>
                </a:solidFill>
                <a:latin typeface="Consolas"/>
              </a:rPr>
              <a:t>});</a:t>
            </a:r>
          </a:p>
          <a:p>
            <a:r>
              <a:rPr lang="en-US" sz="2000" dirty="0">
                <a:solidFill>
                  <a:prstClr val="black"/>
                </a:solidFill>
                <a:latin typeface="Consolas"/>
              </a:rPr>
              <a:t>        }</a:t>
            </a:r>
          </a:p>
          <a:p>
            <a:r>
              <a:rPr lang="en-US" sz="1400" dirty="0">
                <a:solidFill>
                  <a:prstClr val="black"/>
                </a:solidFill>
                <a:latin typeface="Consolas"/>
              </a:rPr>
              <a:t>     </a:t>
            </a:r>
          </a:p>
        </p:txBody>
      </p:sp>
      <p:sp>
        <p:nvSpPr>
          <p:cNvPr id="3" name="Date Placeholder 2"/>
          <p:cNvSpPr>
            <a:spLocks noGrp="1"/>
          </p:cNvSpPr>
          <p:nvPr>
            <p:ph type="dt" sz="half" idx="10"/>
          </p:nvPr>
        </p:nvSpPr>
        <p:spPr/>
        <p:txBody>
          <a:bodyPr/>
          <a:lstStyle/>
          <a:p>
            <a:r>
              <a:rPr lang="en-US" smtClean="0"/>
              <a:t>6/22/2010</a:t>
            </a:r>
            <a:endParaRPr lang="en-US"/>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22</a:t>
            </a:fld>
            <a:endParaRPr lang="en-US"/>
          </a:p>
        </p:txBody>
      </p:sp>
    </p:spTree>
    <p:extLst>
      <p:ext uri="{BB962C8B-B14F-4D97-AF65-F5344CB8AC3E}">
        <p14:creationId xmlns:p14="http://schemas.microsoft.com/office/powerpoint/2010/main" val="2685722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Automatic Provisioning</a:t>
            </a:r>
            <a:endParaRPr lang="en-US" dirty="0"/>
          </a:p>
        </p:txBody>
      </p:sp>
      <p:sp>
        <p:nvSpPr>
          <p:cNvPr id="5" name="Rectangle 4"/>
          <p:cNvSpPr/>
          <p:nvPr/>
        </p:nvSpPr>
        <p:spPr>
          <a:xfrm>
            <a:off x="-685800" y="1371600"/>
            <a:ext cx="10058400" cy="5078313"/>
          </a:xfrm>
          <a:prstGeom prst="rect">
            <a:avLst/>
          </a:prstGeom>
        </p:spPr>
        <p:txBody>
          <a:bodyPr wrap="square">
            <a:spAutoFit/>
          </a:bodyPr>
          <a:lstStyle/>
          <a:p>
            <a:r>
              <a:rPr lang="en-US" dirty="0">
                <a:latin typeface="Consolas"/>
              </a:rPr>
              <a:t> </a:t>
            </a:r>
            <a:r>
              <a:rPr lang="en-US" dirty="0" smtClean="0">
                <a:latin typeface="Consolas"/>
              </a:rPr>
              <a:t>      </a:t>
            </a:r>
            <a:r>
              <a:rPr lang="en-US" dirty="0" err="1" smtClean="0">
                <a:solidFill>
                  <a:srgbClr val="2B91AF"/>
                </a:solidFill>
                <a:latin typeface="Consolas"/>
              </a:rPr>
              <a:t>BlockingCollection</a:t>
            </a:r>
            <a:r>
              <a:rPr lang="en-US" dirty="0" smtClean="0">
                <a:solidFill>
                  <a:prstClr val="black"/>
                </a:solidFill>
                <a:latin typeface="Consolas"/>
              </a:rPr>
              <a:t>&lt;</a:t>
            </a:r>
            <a:r>
              <a:rPr lang="en-US" dirty="0" smtClean="0">
                <a:solidFill>
                  <a:srgbClr val="2B91AF"/>
                </a:solidFill>
                <a:latin typeface="Consolas"/>
              </a:rPr>
              <a:t>Item</a:t>
            </a:r>
            <a:r>
              <a:rPr lang="en-US" dirty="0">
                <a:solidFill>
                  <a:prstClr val="black"/>
                </a:solidFill>
                <a:latin typeface="Consolas"/>
              </a:rPr>
              <a:t>&gt; buffer;</a:t>
            </a:r>
          </a:p>
          <a:p>
            <a:r>
              <a:rPr lang="en-US" dirty="0">
                <a:solidFill>
                  <a:prstClr val="black"/>
                </a:solidFill>
                <a:latin typeface="Consolas"/>
              </a:rPr>
              <a:t>       </a:t>
            </a:r>
            <a:r>
              <a:rPr lang="en-US" dirty="0">
                <a:solidFill>
                  <a:srgbClr val="0000FF"/>
                </a:solidFill>
                <a:latin typeface="Consolas"/>
              </a:rPr>
              <a:t>class</a:t>
            </a:r>
            <a:r>
              <a:rPr lang="en-US" dirty="0">
                <a:solidFill>
                  <a:prstClr val="black"/>
                </a:solidFill>
                <a:latin typeface="Consolas"/>
              </a:rPr>
              <a:t> </a:t>
            </a:r>
            <a:r>
              <a:rPr lang="en-US" dirty="0">
                <a:solidFill>
                  <a:srgbClr val="2B91AF"/>
                </a:solidFill>
                <a:latin typeface="Consolas"/>
              </a:rPr>
              <a:t>Item</a:t>
            </a:r>
            <a:r>
              <a:rPr lang="en-US" dirty="0">
                <a:solidFill>
                  <a:prstClr val="black"/>
                </a:solidFill>
                <a:latin typeface="Consolas"/>
              </a:rPr>
              <a:t> </a:t>
            </a:r>
            <a:r>
              <a:rPr lang="en-US" dirty="0" smtClean="0">
                <a:solidFill>
                  <a:prstClr val="black"/>
                </a:solidFill>
                <a:latin typeface="Consolas"/>
              </a:rPr>
              <a:t>{ … </a:t>
            </a:r>
            <a:r>
              <a:rPr lang="en-US" dirty="0">
                <a:solidFill>
                  <a:prstClr val="black"/>
                </a:solidFill>
                <a:latin typeface="Consolas"/>
              </a:rPr>
              <a:t>}</a:t>
            </a:r>
          </a:p>
          <a:p>
            <a:r>
              <a:rPr lang="en-US" dirty="0">
                <a:solidFill>
                  <a:prstClr val="black"/>
                </a:solidFill>
                <a:latin typeface="Consolas"/>
              </a:rPr>
              <a:t>       </a:t>
            </a:r>
            <a:r>
              <a:rPr lang="en-US" dirty="0">
                <a:solidFill>
                  <a:srgbClr val="0000FF"/>
                </a:solidFill>
                <a:latin typeface="Consolas"/>
              </a:rPr>
              <a:t>void</a:t>
            </a:r>
            <a:r>
              <a:rPr lang="en-US" dirty="0">
                <a:solidFill>
                  <a:prstClr val="black"/>
                </a:solidFill>
                <a:latin typeface="Consolas"/>
              </a:rPr>
              <a:t> Consume(</a:t>
            </a:r>
            <a:r>
              <a:rPr lang="en-US" dirty="0">
                <a:solidFill>
                  <a:srgbClr val="2B91AF"/>
                </a:solidFill>
                <a:latin typeface="Consolas"/>
              </a:rPr>
              <a:t>Item</a:t>
            </a:r>
            <a:r>
              <a:rPr lang="en-US" dirty="0">
                <a:solidFill>
                  <a:prstClr val="black"/>
                </a:solidFill>
                <a:latin typeface="Consolas"/>
              </a:rPr>
              <a:t> i) </a:t>
            </a:r>
            <a:r>
              <a:rPr lang="en-US" dirty="0" smtClean="0">
                <a:solidFill>
                  <a:prstClr val="black"/>
                </a:solidFill>
                <a:latin typeface="Consolas"/>
              </a:rPr>
              <a:t>{ … </a:t>
            </a:r>
            <a:r>
              <a:rPr lang="en-US" dirty="0">
                <a:solidFill>
                  <a:prstClr val="black"/>
                </a:solidFill>
                <a:latin typeface="Consolas"/>
              </a:rPr>
              <a:t>}</a:t>
            </a:r>
          </a:p>
          <a:p>
            <a:endParaRPr lang="en-US" dirty="0">
              <a:solidFill>
                <a:prstClr val="black"/>
              </a:solidFill>
              <a:latin typeface="Consolas"/>
            </a:endParaRPr>
          </a:p>
          <a:p>
            <a:r>
              <a:rPr lang="en-US" dirty="0" smtClean="0">
                <a:solidFill>
                  <a:prstClr val="black"/>
                </a:solidFill>
                <a:latin typeface="Consolas"/>
              </a:rPr>
              <a:t>      </a:t>
            </a:r>
            <a:endParaRPr lang="en-US" dirty="0">
              <a:solidFill>
                <a:prstClr val="black"/>
              </a:solidFill>
              <a:latin typeface="Consolas"/>
            </a:endParaRPr>
          </a:p>
          <a:p>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public</a:t>
            </a:r>
            <a:r>
              <a:rPr lang="en-US" dirty="0">
                <a:solidFill>
                  <a:prstClr val="black"/>
                </a:solidFill>
                <a:latin typeface="Consolas"/>
              </a:rPr>
              <a:t> </a:t>
            </a:r>
            <a:r>
              <a:rPr lang="en-US" dirty="0">
                <a:solidFill>
                  <a:srgbClr val="0000FF"/>
                </a:solidFill>
                <a:latin typeface="Consolas"/>
              </a:rPr>
              <a:t>void</a:t>
            </a:r>
            <a:r>
              <a:rPr lang="en-US" dirty="0">
                <a:solidFill>
                  <a:prstClr val="black"/>
                </a:solidFill>
                <a:latin typeface="Consolas"/>
              </a:rPr>
              <a:t> </a:t>
            </a:r>
            <a:r>
              <a:rPr lang="en-US" dirty="0" err="1">
                <a:solidFill>
                  <a:prstClr val="black"/>
                </a:solidFill>
                <a:latin typeface="Consolas"/>
              </a:rPr>
              <a:t>FlexibleConsumers</a:t>
            </a:r>
            <a:r>
              <a:rPr lang="en-US" dirty="0">
                <a:solidFill>
                  <a:prstClr val="black"/>
                </a:solidFill>
                <a:latin typeface="Consolas"/>
              </a:rPr>
              <a:t>()</a:t>
            </a:r>
          </a:p>
          <a:p>
            <a:r>
              <a:rPr lang="en-US" dirty="0">
                <a:solidFill>
                  <a:prstClr val="black"/>
                </a:solidFill>
                <a:latin typeface="Consolas"/>
              </a:rPr>
              <a:t>       {</a:t>
            </a:r>
          </a:p>
          <a:p>
            <a:r>
              <a:rPr lang="en-US" dirty="0">
                <a:solidFill>
                  <a:prstClr val="black"/>
                </a:solidFill>
                <a:latin typeface="Consolas"/>
              </a:rPr>
              <a:t>           </a:t>
            </a:r>
            <a:r>
              <a:rPr lang="en-US" dirty="0" err="1">
                <a:solidFill>
                  <a:srgbClr val="2B91AF"/>
                </a:solidFill>
                <a:latin typeface="Consolas"/>
              </a:rPr>
              <a:t>Parallel</a:t>
            </a:r>
            <a:r>
              <a:rPr lang="en-US" dirty="0" err="1">
                <a:solidFill>
                  <a:prstClr val="black"/>
                </a:solidFill>
                <a:latin typeface="Consolas"/>
              </a:rPr>
              <a:t>.ForEach</a:t>
            </a:r>
            <a:r>
              <a:rPr lang="en-US" dirty="0" smtClean="0">
                <a:solidFill>
                  <a:prstClr val="black"/>
                </a:solidFill>
                <a:latin typeface="Consolas"/>
              </a:rPr>
              <a:t>(</a:t>
            </a:r>
          </a:p>
          <a:p>
            <a:r>
              <a:rPr lang="en-US" dirty="0" smtClean="0">
                <a:solidFill>
                  <a:prstClr val="black"/>
                </a:solidFill>
                <a:latin typeface="Consolas"/>
              </a:rPr>
              <a:t>		</a:t>
            </a:r>
            <a:r>
              <a:rPr lang="en-US" dirty="0" smtClean="0">
                <a:solidFill>
                  <a:srgbClr val="0000FF"/>
                </a:solidFill>
                <a:latin typeface="Consolas"/>
              </a:rPr>
              <a:t>new</a:t>
            </a:r>
            <a:r>
              <a:rPr lang="en-US" dirty="0" smtClean="0">
                <a:solidFill>
                  <a:prstClr val="black"/>
                </a:solidFill>
                <a:latin typeface="Consolas"/>
              </a:rPr>
              <a:t> </a:t>
            </a:r>
            <a:r>
              <a:rPr lang="en-US" dirty="0" err="1">
                <a:solidFill>
                  <a:srgbClr val="2B91AF"/>
                </a:solidFill>
                <a:latin typeface="Consolas"/>
              </a:rPr>
              <a:t>BlockingCollectionPartitioner</a:t>
            </a:r>
            <a:r>
              <a:rPr lang="en-US" dirty="0">
                <a:solidFill>
                  <a:prstClr val="black"/>
                </a:solidFill>
                <a:latin typeface="Consolas"/>
              </a:rPr>
              <a:t>&lt;</a:t>
            </a:r>
            <a:r>
              <a:rPr lang="en-US" dirty="0">
                <a:solidFill>
                  <a:srgbClr val="2B91AF"/>
                </a:solidFill>
                <a:latin typeface="Consolas"/>
              </a:rPr>
              <a:t>Item</a:t>
            </a:r>
            <a:r>
              <a:rPr lang="en-US" dirty="0">
                <a:solidFill>
                  <a:prstClr val="black"/>
                </a:solidFill>
                <a:latin typeface="Consolas"/>
              </a:rPr>
              <a:t>&gt;(buffer</a:t>
            </a:r>
            <a:r>
              <a:rPr lang="en-US" dirty="0" smtClean="0">
                <a:solidFill>
                  <a:prstClr val="black"/>
                </a:solidFill>
                <a:latin typeface="Consolas"/>
              </a:rPr>
              <a:t>),</a:t>
            </a:r>
          </a:p>
          <a:p>
            <a:r>
              <a:rPr lang="en-US" dirty="0" smtClean="0">
                <a:solidFill>
                  <a:prstClr val="black"/>
                </a:solidFill>
                <a:latin typeface="Consolas"/>
              </a:rPr>
              <a:t>		Consume</a:t>
            </a:r>
            <a:r>
              <a:rPr lang="en-US" dirty="0">
                <a:solidFill>
                  <a:prstClr val="black"/>
                </a:solidFill>
                <a:latin typeface="Consolas"/>
              </a:rPr>
              <a:t>);</a:t>
            </a:r>
          </a:p>
          <a:p>
            <a:r>
              <a:rPr lang="en-US" dirty="0">
                <a:solidFill>
                  <a:prstClr val="black"/>
                </a:solidFill>
                <a:latin typeface="Consolas"/>
              </a:rPr>
              <a:t>       }</a:t>
            </a:r>
          </a:p>
          <a:p>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private</a:t>
            </a:r>
            <a:r>
              <a:rPr lang="en-US" dirty="0">
                <a:solidFill>
                  <a:prstClr val="black"/>
                </a:solidFill>
                <a:latin typeface="Consolas"/>
              </a:rPr>
              <a:t> </a:t>
            </a:r>
            <a:r>
              <a:rPr lang="en-US" dirty="0">
                <a:solidFill>
                  <a:srgbClr val="0000FF"/>
                </a:solidFill>
                <a:latin typeface="Consolas"/>
              </a:rPr>
              <a:t>class</a:t>
            </a:r>
            <a:r>
              <a:rPr lang="en-US" dirty="0">
                <a:solidFill>
                  <a:prstClr val="black"/>
                </a:solidFill>
                <a:latin typeface="Consolas"/>
              </a:rPr>
              <a:t> </a:t>
            </a:r>
            <a:r>
              <a:rPr lang="en-US" dirty="0" err="1">
                <a:solidFill>
                  <a:srgbClr val="2B91AF"/>
                </a:solidFill>
                <a:latin typeface="Consolas"/>
              </a:rPr>
              <a:t>BlockingCollectionPartitioner</a:t>
            </a:r>
            <a:r>
              <a:rPr lang="en-US" dirty="0">
                <a:solidFill>
                  <a:prstClr val="black"/>
                </a:solidFill>
                <a:latin typeface="Consolas"/>
              </a:rPr>
              <a:t>&lt;T&gt; : </a:t>
            </a:r>
            <a:r>
              <a:rPr lang="en-US" dirty="0" err="1">
                <a:solidFill>
                  <a:srgbClr val="2B91AF"/>
                </a:solidFill>
                <a:latin typeface="Consolas"/>
              </a:rPr>
              <a:t>Partitioner</a:t>
            </a:r>
            <a:r>
              <a:rPr lang="en-US" dirty="0">
                <a:solidFill>
                  <a:prstClr val="black"/>
                </a:solidFill>
                <a:latin typeface="Consolas"/>
              </a:rPr>
              <a:t>&lt;T&gt;</a:t>
            </a:r>
          </a:p>
          <a:p>
            <a:r>
              <a:rPr lang="en-US" dirty="0">
                <a:solidFill>
                  <a:prstClr val="black"/>
                </a:solidFill>
                <a:latin typeface="Consolas"/>
              </a:rPr>
              <a:t>       {</a:t>
            </a:r>
          </a:p>
          <a:p>
            <a:r>
              <a:rPr lang="en-US" dirty="0" smtClean="0">
                <a:solidFill>
                  <a:srgbClr val="0000FF"/>
                </a:solidFill>
                <a:latin typeface="Consolas"/>
              </a:rPr>
              <a:t>           </a:t>
            </a:r>
            <a:r>
              <a:rPr lang="en-US" dirty="0" smtClean="0">
                <a:solidFill>
                  <a:srgbClr val="00B050"/>
                </a:solidFill>
                <a:latin typeface="Consolas"/>
              </a:rPr>
              <a:t>// see </a:t>
            </a:r>
            <a:r>
              <a:rPr lang="en-US" u="sng" dirty="0" smtClean="0">
                <a:hlinkClick r:id="rId2"/>
              </a:rPr>
              <a:t>http://blogs.msdn.com/b/pfxteam/archive/2010/04/06/9990420.aspx</a:t>
            </a:r>
            <a:endParaRPr lang="en-US" dirty="0">
              <a:solidFill>
                <a:srgbClr val="00B050"/>
              </a:solidFill>
              <a:latin typeface="Consolas"/>
            </a:endParaRPr>
          </a:p>
          <a:p>
            <a:r>
              <a:rPr lang="en-US" dirty="0">
                <a:solidFill>
                  <a:prstClr val="black"/>
                </a:solidFill>
                <a:latin typeface="Consolas"/>
              </a:rPr>
              <a:t>       }</a:t>
            </a:r>
          </a:p>
          <a:p>
            <a:endParaRPr lang="en-US" dirty="0">
              <a:solidFill>
                <a:prstClr val="black"/>
              </a:solidFill>
              <a:latin typeface="Consolas"/>
            </a:endParaRPr>
          </a:p>
        </p:txBody>
      </p:sp>
      <p:sp>
        <p:nvSpPr>
          <p:cNvPr id="3" name="Date Placeholder 2"/>
          <p:cNvSpPr>
            <a:spLocks noGrp="1"/>
          </p:cNvSpPr>
          <p:nvPr>
            <p:ph type="dt" sz="half" idx="10"/>
          </p:nvPr>
        </p:nvSpPr>
        <p:spPr/>
        <p:txBody>
          <a:bodyPr/>
          <a:lstStyle/>
          <a:p>
            <a:r>
              <a:rPr lang="en-US" smtClean="0"/>
              <a:t>6/22/2010</a:t>
            </a:r>
            <a:endParaRPr lang="en-US"/>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23</a:t>
            </a:fld>
            <a:endParaRPr lang="en-US"/>
          </a:p>
        </p:txBody>
      </p:sp>
    </p:spTree>
    <p:extLst>
      <p:ext uri="{BB962C8B-B14F-4D97-AF65-F5344CB8AC3E}">
        <p14:creationId xmlns:p14="http://schemas.microsoft.com/office/powerpoint/2010/main" val="26857225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Replication Patterns</a:t>
            </a:r>
            <a:endParaRPr lang="en-US" dirty="0"/>
          </a:p>
        </p:txBody>
      </p:sp>
      <p:sp>
        <p:nvSpPr>
          <p:cNvPr id="5" name="Text Placeholder 4"/>
          <p:cNvSpPr>
            <a:spLocks noGrp="1"/>
          </p:cNvSpPr>
          <p:nvPr>
            <p:ph type="body" idx="1"/>
          </p:nvPr>
        </p:nvSpPr>
        <p:spPr/>
        <p:txBody>
          <a:bodyPr/>
          <a:lstStyle/>
          <a:p>
            <a:r>
              <a:rPr lang="en-US" dirty="0" smtClean="0"/>
              <a:t>Part II</a:t>
            </a:r>
            <a:endParaRPr lang="en-US" dirty="0"/>
          </a:p>
        </p:txBody>
      </p:sp>
      <p:sp>
        <p:nvSpPr>
          <p:cNvPr id="2" name="Date Placeholder 1"/>
          <p:cNvSpPr>
            <a:spLocks noGrp="1"/>
          </p:cNvSpPr>
          <p:nvPr>
            <p:ph type="dt" sz="half" idx="10"/>
          </p:nvPr>
        </p:nvSpPr>
        <p:spPr/>
        <p:txBody>
          <a:bodyPr/>
          <a:lstStyle/>
          <a:p>
            <a:r>
              <a:rPr lang="en-US" smtClean="0"/>
              <a:t>6/22/2010</a:t>
            </a:r>
            <a:endParaRPr lang="en-US"/>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24</a:t>
            </a:fld>
            <a:endParaRPr lang="en-US"/>
          </a:p>
        </p:txBody>
      </p:sp>
    </p:spTree>
    <p:extLst>
      <p:ext uri="{BB962C8B-B14F-4D97-AF65-F5344CB8AC3E}">
        <p14:creationId xmlns:p14="http://schemas.microsoft.com/office/powerpoint/2010/main" val="1511675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598450" y="2666370"/>
            <a:ext cx="4343400" cy="39630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t>Replication Patterns</a:t>
            </a:r>
          </a:p>
          <a:p>
            <a:pPr algn="ctr"/>
            <a:r>
              <a:rPr lang="en-US" sz="2000" dirty="0" smtClean="0"/>
              <a:t>Make copies of shared state</a:t>
            </a:r>
          </a:p>
          <a:p>
            <a:pPr algn="ctr"/>
            <a:endParaRPr lang="en-US" sz="2800" dirty="0"/>
          </a:p>
        </p:txBody>
      </p:sp>
      <p:sp>
        <p:nvSpPr>
          <p:cNvPr id="2" name="Title 1"/>
          <p:cNvSpPr>
            <a:spLocks noGrp="1"/>
          </p:cNvSpPr>
          <p:nvPr>
            <p:ph type="title"/>
          </p:nvPr>
        </p:nvSpPr>
        <p:spPr/>
        <p:txBody>
          <a:bodyPr/>
          <a:lstStyle/>
          <a:p>
            <a:r>
              <a:rPr lang="en-US" dirty="0" smtClean="0"/>
              <a:t>Replication Patterns</a:t>
            </a:r>
            <a:endParaRPr lang="en-US" dirty="0"/>
          </a:p>
        </p:txBody>
      </p:sp>
      <p:sp>
        <p:nvSpPr>
          <p:cNvPr id="3" name="Content Placeholder 2"/>
          <p:cNvSpPr>
            <a:spLocks noGrp="1"/>
          </p:cNvSpPr>
          <p:nvPr>
            <p:ph idx="1"/>
          </p:nvPr>
        </p:nvSpPr>
        <p:spPr>
          <a:xfrm>
            <a:off x="457200" y="1600200"/>
            <a:ext cx="3505200" cy="4525963"/>
          </a:xfrm>
        </p:spPr>
        <p:txBody>
          <a:bodyPr/>
          <a:lstStyle/>
          <a:p>
            <a:r>
              <a:rPr lang="en-US" dirty="0" smtClean="0"/>
              <a:t>Idea: Many workers can work on the “same” item if we make copies</a:t>
            </a:r>
            <a:endParaRPr lang="en-US" dirty="0"/>
          </a:p>
        </p:txBody>
      </p:sp>
      <p:sp>
        <p:nvSpPr>
          <p:cNvPr id="5" name="Rounded Rectangle 4"/>
          <p:cNvSpPr/>
          <p:nvPr/>
        </p:nvSpPr>
        <p:spPr>
          <a:xfrm>
            <a:off x="4800600" y="4155104"/>
            <a:ext cx="2209800" cy="6096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Immutable Data</a:t>
            </a:r>
          </a:p>
        </p:txBody>
      </p:sp>
      <p:sp>
        <p:nvSpPr>
          <p:cNvPr id="6" name="Rounded Rectangle 5"/>
          <p:cNvSpPr/>
          <p:nvPr/>
        </p:nvSpPr>
        <p:spPr>
          <a:xfrm>
            <a:off x="5257800" y="4930330"/>
            <a:ext cx="2209800" cy="63227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Double Buffering</a:t>
            </a:r>
          </a:p>
        </p:txBody>
      </p:sp>
      <p:sp>
        <p:nvSpPr>
          <p:cNvPr id="4" name="Date Placeholder 3"/>
          <p:cNvSpPr>
            <a:spLocks noGrp="1"/>
          </p:cNvSpPr>
          <p:nvPr>
            <p:ph type="dt" sz="half" idx="10"/>
          </p:nvPr>
        </p:nvSpPr>
        <p:spPr/>
        <p:txBody>
          <a:bodyPr/>
          <a:lstStyle/>
          <a:p>
            <a:r>
              <a:rPr lang="en-US" smtClean="0"/>
              <a:t>6/22/2010</a:t>
            </a:r>
            <a:endParaRPr lang="en-US"/>
          </a:p>
        </p:txBody>
      </p:sp>
      <p:sp>
        <p:nvSpPr>
          <p:cNvPr id="7" name="Footer Placeholder 6"/>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9" name="Slide Number Placeholder 8"/>
          <p:cNvSpPr>
            <a:spLocks noGrp="1"/>
          </p:cNvSpPr>
          <p:nvPr>
            <p:ph type="sldNum" sz="quarter" idx="12"/>
          </p:nvPr>
        </p:nvSpPr>
        <p:spPr/>
        <p:txBody>
          <a:bodyPr/>
          <a:lstStyle/>
          <a:p>
            <a:fld id="{F4FB5E65-51E1-460A-B5D3-B6231F8C0386}" type="slidenum">
              <a:rPr lang="en-US" smtClean="0"/>
              <a:pPr/>
              <a:t>25</a:t>
            </a:fld>
            <a:endParaRPr lang="en-US"/>
          </a:p>
        </p:txBody>
      </p:sp>
    </p:spTree>
    <p:extLst>
      <p:ext uri="{BB962C8B-B14F-4D97-AF65-F5344CB8AC3E}">
        <p14:creationId xmlns:p14="http://schemas.microsoft.com/office/powerpoint/2010/main" val="3391060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Immutability</a:t>
            </a:r>
            <a:endParaRPr lang="en-US" dirty="0"/>
          </a:p>
        </p:txBody>
      </p:sp>
      <p:sp>
        <p:nvSpPr>
          <p:cNvPr id="3" name="Content Placeholder 2"/>
          <p:cNvSpPr>
            <a:spLocks noGrp="1"/>
          </p:cNvSpPr>
          <p:nvPr>
            <p:ph idx="1"/>
          </p:nvPr>
        </p:nvSpPr>
        <p:spPr/>
        <p:txBody>
          <a:bodyPr>
            <a:normAutofit/>
          </a:bodyPr>
          <a:lstStyle/>
          <a:p>
            <a:r>
              <a:rPr lang="en-US" dirty="0" smtClean="0"/>
              <a:t>Remember: concurrent reads do not conflict</a:t>
            </a:r>
          </a:p>
          <a:p>
            <a:r>
              <a:rPr lang="en-US" dirty="0" smtClean="0"/>
              <a:t>Idea: never write to shared data</a:t>
            </a:r>
          </a:p>
          <a:p>
            <a:pPr lvl="1"/>
            <a:r>
              <a:rPr lang="en-US" dirty="0" smtClean="0"/>
              <a:t>All shared data is immutable (read only)</a:t>
            </a:r>
          </a:p>
          <a:p>
            <a:pPr lvl="1"/>
            <a:r>
              <a:rPr lang="en-US" dirty="0" smtClean="0"/>
              <a:t>To modify data, must make a fresh copy first</a:t>
            </a:r>
          </a:p>
          <a:p>
            <a:r>
              <a:rPr lang="en-US" dirty="0" smtClean="0"/>
              <a:t>Example: strings</a:t>
            </a:r>
          </a:p>
          <a:p>
            <a:pPr lvl="1"/>
            <a:r>
              <a:rPr lang="en-US" dirty="0" smtClean="0"/>
              <a:t>Strings are immutable!</a:t>
            </a:r>
          </a:p>
          <a:p>
            <a:pPr lvl="1"/>
            <a:r>
              <a:rPr lang="en-US" dirty="0" smtClean="0"/>
              <a:t>Never need to worry about concurrent access of strings.</a:t>
            </a:r>
          </a:p>
          <a:p>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26</a:t>
            </a:fld>
            <a:endParaRPr lang="en-US"/>
          </a:p>
        </p:txBody>
      </p:sp>
    </p:spTree>
    <p:extLst>
      <p:ext uri="{BB962C8B-B14F-4D97-AF65-F5344CB8AC3E}">
        <p14:creationId xmlns:p14="http://schemas.microsoft.com/office/powerpoint/2010/main" val="4116311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t>
            </a:r>
            <a:r>
              <a:rPr lang="en-US" dirty="0" smtClean="0"/>
              <a:t>uild your own immutable objects</a:t>
            </a:r>
            <a:endParaRPr lang="en-US" dirty="0"/>
          </a:p>
        </p:txBody>
      </p:sp>
      <p:sp>
        <p:nvSpPr>
          <p:cNvPr id="3" name="Content Placeholder 2"/>
          <p:cNvSpPr>
            <a:spLocks noGrp="1"/>
          </p:cNvSpPr>
          <p:nvPr>
            <p:ph idx="1"/>
          </p:nvPr>
        </p:nvSpPr>
        <p:spPr>
          <a:xfrm>
            <a:off x="457200" y="1600200"/>
            <a:ext cx="8229600" cy="5257800"/>
          </a:xfrm>
        </p:spPr>
        <p:txBody>
          <a:bodyPr>
            <a:noAutofit/>
          </a:bodyPr>
          <a:lstStyle/>
          <a:p>
            <a:r>
              <a:rPr lang="en-US" sz="2400" dirty="0" smtClean="0"/>
              <a:t>Mutable list: changes original </a:t>
            </a:r>
          </a:p>
          <a:p>
            <a:pPr marL="0" indent="0">
              <a:buNone/>
            </a:pPr>
            <a:r>
              <a:rPr lang="en-US" sz="1800" dirty="0" smtClean="0">
                <a:solidFill>
                  <a:srgbClr val="0000FF"/>
                </a:solidFill>
                <a:latin typeface="Courier New" pitchFamily="49" charset="0"/>
                <a:cs typeface="Courier New" pitchFamily="49" charset="0"/>
              </a:rPr>
              <a:t>interface</a:t>
            </a:r>
            <a:r>
              <a:rPr lang="en-US" sz="1800" dirty="0" smtClean="0">
                <a:solidFill>
                  <a:prstClr val="black"/>
                </a:solidFill>
                <a:latin typeface="Courier New" pitchFamily="49" charset="0"/>
                <a:cs typeface="Courier New" pitchFamily="49" charset="0"/>
              </a:rPr>
              <a:t> </a:t>
            </a:r>
            <a:r>
              <a:rPr lang="en-US" sz="1800" dirty="0" err="1" smtClean="0">
                <a:solidFill>
                  <a:srgbClr val="2B91AF"/>
                </a:solidFill>
                <a:latin typeface="Courier New" pitchFamily="49" charset="0"/>
                <a:cs typeface="Courier New" pitchFamily="49" charset="0"/>
              </a:rPr>
              <a:t>IMutableSimpleList</a:t>
            </a:r>
            <a:r>
              <a:rPr lang="en-US" sz="1800" dirty="0" smtClean="0">
                <a:solidFill>
                  <a:prstClr val="black"/>
                </a:solidFill>
                <a:latin typeface="Courier New" pitchFamily="49" charset="0"/>
                <a:cs typeface="Courier New" pitchFamily="49" charset="0"/>
              </a:rPr>
              <a:t>&lt;T&gt;</a:t>
            </a:r>
          </a:p>
          <a:p>
            <a:pPr marL="0" indent="0">
              <a:buNone/>
            </a:pPr>
            <a:r>
              <a:rPr lang="en-US" sz="1800" dirty="0" smtClean="0">
                <a:solidFill>
                  <a:prstClr val="black"/>
                </a:solidFill>
                <a:latin typeface="Courier New" pitchFamily="49" charset="0"/>
                <a:cs typeface="Courier New" pitchFamily="49" charset="0"/>
              </a:rPr>
              <a:t>{</a:t>
            </a:r>
          </a:p>
          <a:p>
            <a:pPr marL="0" indent="0">
              <a:buNone/>
            </a:pPr>
            <a:r>
              <a:rPr lang="en-US" sz="1800" dirty="0">
                <a:latin typeface="Courier New" pitchFamily="49" charset="0"/>
                <a:cs typeface="Courier New" pitchFamily="49" charset="0"/>
              </a:rPr>
              <a:t>  </a:t>
            </a:r>
            <a:r>
              <a:rPr lang="en-US" sz="1800" dirty="0" err="1" smtClean="0">
                <a:solidFill>
                  <a:srgbClr val="0000FF"/>
                </a:solidFill>
                <a:latin typeface="Courier New" pitchFamily="49" charset="0"/>
                <a:cs typeface="Courier New" pitchFamily="49" charset="0"/>
              </a:rPr>
              <a:t>int</a:t>
            </a:r>
            <a:r>
              <a:rPr lang="en-US" sz="1800" dirty="0">
                <a:latin typeface="Courier New" pitchFamily="49" charset="0"/>
                <a:cs typeface="Courier New" pitchFamily="49" charset="0"/>
              </a:rPr>
              <a:t> Count { </a:t>
            </a:r>
            <a:r>
              <a:rPr lang="en-US" sz="1800" dirty="0">
                <a:solidFill>
                  <a:srgbClr val="0000FF"/>
                </a:solidFill>
                <a:latin typeface="Courier New" pitchFamily="49" charset="0"/>
                <a:cs typeface="Courier New" pitchFamily="49" charset="0"/>
              </a:rPr>
              <a:t>get</a:t>
            </a:r>
            <a:r>
              <a:rPr lang="en-US" sz="1800" dirty="0">
                <a:latin typeface="Courier New" pitchFamily="49" charset="0"/>
                <a:cs typeface="Courier New" pitchFamily="49" charset="0"/>
              </a:rPr>
              <a:t>; }  </a:t>
            </a:r>
            <a:r>
              <a:rPr lang="en-US" sz="1800" dirty="0">
                <a:solidFill>
                  <a:srgbClr val="008000"/>
                </a:solidFill>
                <a:latin typeface="Courier New" pitchFamily="49" charset="0"/>
                <a:cs typeface="Courier New" pitchFamily="49" charset="0"/>
              </a:rPr>
              <a:t>// read only property</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smtClean="0">
                <a:latin typeface="Courier New" pitchFamily="49" charset="0"/>
                <a:cs typeface="Courier New" pitchFamily="49" charset="0"/>
              </a:rPr>
              <a:t>T</a:t>
            </a: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this</a:t>
            </a:r>
            <a:r>
              <a:rPr lang="en-US" sz="1800" dirty="0">
                <a:latin typeface="Courier New" pitchFamily="49" charset="0"/>
                <a:cs typeface="Courier New" pitchFamily="49" charset="0"/>
              </a:rPr>
              <a:t>[</a:t>
            </a:r>
            <a:r>
              <a:rPr lang="en-US" sz="1800" dirty="0" err="1">
                <a:solidFill>
                  <a:srgbClr val="0000FF"/>
                </a:solidFill>
                <a:latin typeface="Courier New" pitchFamily="49" charset="0"/>
                <a:cs typeface="Courier New" pitchFamily="49" charset="0"/>
              </a:rPr>
              <a:t>int</a:t>
            </a:r>
            <a:r>
              <a:rPr lang="en-US" sz="1800" dirty="0">
                <a:latin typeface="Courier New" pitchFamily="49" charset="0"/>
                <a:cs typeface="Courier New" pitchFamily="49" charset="0"/>
              </a:rPr>
              <a:t> index] { </a:t>
            </a:r>
            <a:r>
              <a:rPr lang="en-US" sz="1800" dirty="0">
                <a:solidFill>
                  <a:srgbClr val="0000FF"/>
                </a:solidFill>
                <a:latin typeface="Courier New" pitchFamily="49" charset="0"/>
                <a:cs typeface="Courier New" pitchFamily="49" charset="0"/>
              </a:rPr>
              <a:t>get</a:t>
            </a:r>
            <a:r>
              <a:rPr lang="en-US" sz="1800" dirty="0">
                <a:latin typeface="Courier New" pitchFamily="49" charset="0"/>
                <a:cs typeface="Courier New" pitchFamily="49" charset="0"/>
              </a:rPr>
              <a:t>; } </a:t>
            </a:r>
            <a:r>
              <a:rPr lang="en-US" sz="1800" dirty="0">
                <a:solidFill>
                  <a:srgbClr val="008000"/>
                </a:solidFill>
                <a:latin typeface="Courier New" pitchFamily="49" charset="0"/>
                <a:cs typeface="Courier New" pitchFamily="49" charset="0"/>
              </a:rPr>
              <a:t>// read only indexer</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smtClean="0">
                <a:solidFill>
                  <a:srgbClr val="0000FF"/>
                </a:solidFill>
                <a:latin typeface="Courier New" pitchFamily="49" charset="0"/>
                <a:cs typeface="Courier New" pitchFamily="49" charset="0"/>
              </a:rPr>
              <a:t>void</a:t>
            </a:r>
            <a:r>
              <a:rPr lang="en-US" sz="1800" dirty="0">
                <a:latin typeface="Courier New" pitchFamily="49" charset="0"/>
                <a:cs typeface="Courier New" pitchFamily="49" charset="0"/>
              </a:rPr>
              <a:t> Add(T item);   </a:t>
            </a:r>
            <a:r>
              <a:rPr lang="en-US" sz="1800" dirty="0">
                <a:solidFill>
                  <a:srgbClr val="008000"/>
                </a:solidFill>
                <a:latin typeface="Courier New" pitchFamily="49" charset="0"/>
                <a:cs typeface="Courier New" pitchFamily="49" charset="0"/>
              </a:rPr>
              <a:t>// </a:t>
            </a:r>
            <a:r>
              <a:rPr lang="en-US" sz="1800" dirty="0" err="1">
                <a:solidFill>
                  <a:srgbClr val="008000"/>
                </a:solidFill>
                <a:latin typeface="Courier New" pitchFamily="49" charset="0"/>
                <a:cs typeface="Courier New" pitchFamily="49" charset="0"/>
              </a:rPr>
              <a:t>mutator</a:t>
            </a:r>
            <a:r>
              <a:rPr lang="en-US" sz="1800" dirty="0">
                <a:solidFill>
                  <a:srgbClr val="008000"/>
                </a:solidFill>
                <a:latin typeface="Courier New" pitchFamily="49" charset="0"/>
                <a:cs typeface="Courier New" pitchFamily="49" charset="0"/>
              </a:rPr>
              <a:t> method</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smtClean="0">
                <a:solidFill>
                  <a:prstClr val="black"/>
                </a:solidFill>
                <a:latin typeface="Courier New" pitchFamily="49" charset="0"/>
                <a:cs typeface="Courier New" pitchFamily="49" charset="0"/>
              </a:rPr>
              <a:t>}</a:t>
            </a:r>
          </a:p>
          <a:p>
            <a:pPr marL="0" indent="0">
              <a:buNone/>
            </a:pPr>
            <a:endParaRPr lang="en-US" sz="1800" dirty="0" smtClean="0">
              <a:solidFill>
                <a:prstClr val="black"/>
              </a:solidFill>
              <a:latin typeface="Courier New" pitchFamily="49" charset="0"/>
              <a:cs typeface="Courier New" pitchFamily="49" charset="0"/>
            </a:endParaRPr>
          </a:p>
          <a:p>
            <a:r>
              <a:rPr lang="en-US" sz="2400" dirty="0" smtClean="0"/>
              <a:t>Immutable list: never changes original, copies on mutation</a:t>
            </a:r>
            <a:endParaRPr lang="en-US" sz="2400" dirty="0"/>
          </a:p>
          <a:p>
            <a:pPr marL="0" indent="0">
              <a:buNone/>
            </a:pPr>
            <a:r>
              <a:rPr lang="en-US" sz="1800" dirty="0" smtClean="0">
                <a:solidFill>
                  <a:srgbClr val="0000FF"/>
                </a:solidFill>
                <a:latin typeface="Courier New" pitchFamily="49" charset="0"/>
                <a:cs typeface="Courier New" pitchFamily="49" charset="0"/>
              </a:rPr>
              <a:t>interface</a:t>
            </a:r>
            <a:r>
              <a:rPr lang="en-US" sz="1800" dirty="0" smtClean="0">
                <a:solidFill>
                  <a:prstClr val="black"/>
                </a:solidFill>
                <a:latin typeface="Courier New" pitchFamily="49" charset="0"/>
                <a:cs typeface="Courier New" pitchFamily="49" charset="0"/>
              </a:rPr>
              <a:t> </a:t>
            </a:r>
            <a:r>
              <a:rPr lang="en-US" sz="1800" dirty="0" err="1" smtClean="0">
                <a:solidFill>
                  <a:srgbClr val="2B91AF"/>
                </a:solidFill>
                <a:latin typeface="Courier New" pitchFamily="49" charset="0"/>
                <a:cs typeface="Courier New" pitchFamily="49" charset="0"/>
              </a:rPr>
              <a:t>IImmutableSimpleList</a:t>
            </a:r>
            <a:r>
              <a:rPr lang="en-US" sz="1800" dirty="0" smtClean="0">
                <a:solidFill>
                  <a:prstClr val="black"/>
                </a:solidFill>
                <a:latin typeface="Courier New" pitchFamily="49" charset="0"/>
                <a:cs typeface="Courier New" pitchFamily="49" charset="0"/>
              </a:rPr>
              <a:t>&lt;T&gt;</a:t>
            </a:r>
          </a:p>
          <a:p>
            <a:pPr marL="0" indent="0">
              <a:buNone/>
            </a:pPr>
            <a:r>
              <a:rPr lang="en-US" sz="1800" dirty="0" smtClean="0">
                <a:solidFill>
                  <a:prstClr val="black"/>
                </a:solidFill>
                <a:latin typeface="Courier New" pitchFamily="49" charset="0"/>
                <a:cs typeface="Courier New" pitchFamily="49" charset="0"/>
              </a:rPr>
              <a:t>{</a:t>
            </a:r>
          </a:p>
          <a:p>
            <a:pPr marL="0" indent="0">
              <a:buNone/>
            </a:pPr>
            <a:r>
              <a:rPr lang="en-US" sz="1800" dirty="0">
                <a:solidFill>
                  <a:prstClr val="black"/>
                </a:solidFill>
                <a:latin typeface="Courier New" pitchFamily="49" charset="0"/>
                <a:cs typeface="Courier New" pitchFamily="49" charset="0"/>
              </a:rPr>
              <a:t>  </a:t>
            </a:r>
            <a:r>
              <a:rPr lang="en-US" sz="1800" dirty="0" err="1" smtClean="0">
                <a:solidFill>
                  <a:srgbClr val="0000FF"/>
                </a:solidFill>
                <a:latin typeface="Courier New" pitchFamily="49" charset="0"/>
                <a:cs typeface="Courier New" pitchFamily="49" charset="0"/>
              </a:rPr>
              <a:t>int</a:t>
            </a:r>
            <a:r>
              <a:rPr lang="en-US" sz="1800" dirty="0">
                <a:solidFill>
                  <a:prstClr val="black"/>
                </a:solidFill>
                <a:latin typeface="Courier New" pitchFamily="49" charset="0"/>
                <a:cs typeface="Courier New" pitchFamily="49" charset="0"/>
              </a:rPr>
              <a:t> Count { </a:t>
            </a:r>
            <a:r>
              <a:rPr lang="en-US" sz="1800" dirty="0">
                <a:solidFill>
                  <a:srgbClr val="0000FF"/>
                </a:solidFill>
                <a:latin typeface="Courier New" pitchFamily="49" charset="0"/>
                <a:cs typeface="Courier New" pitchFamily="49" charset="0"/>
              </a:rPr>
              <a:t>get</a:t>
            </a:r>
            <a:r>
              <a:rPr lang="en-US" sz="1800" dirty="0">
                <a:solidFill>
                  <a:prstClr val="black"/>
                </a:solidFill>
                <a:latin typeface="Courier New" pitchFamily="49" charset="0"/>
                <a:cs typeface="Courier New" pitchFamily="49" charset="0"/>
              </a:rPr>
              <a:t>; }  </a:t>
            </a:r>
            <a:r>
              <a:rPr lang="en-US" sz="1800" dirty="0">
                <a:solidFill>
                  <a:srgbClr val="008000"/>
                </a:solidFill>
                <a:latin typeface="Courier New" pitchFamily="49" charset="0"/>
                <a:cs typeface="Courier New" pitchFamily="49" charset="0"/>
              </a:rPr>
              <a:t>// read only property</a:t>
            </a:r>
            <a:r>
              <a:rPr lang="en-US" sz="1800" dirty="0">
                <a:solidFill>
                  <a:prstClr val="black"/>
                </a:solidFill>
                <a:latin typeface="Courier New" pitchFamily="49" charset="0"/>
                <a:cs typeface="Courier New" pitchFamily="49" charset="0"/>
              </a:rPr>
              <a:t/>
            </a:r>
            <a:br>
              <a:rPr lang="en-US" sz="1800" dirty="0">
                <a:solidFill>
                  <a:prstClr val="black"/>
                </a:solidFill>
                <a:latin typeface="Courier New" pitchFamily="49" charset="0"/>
                <a:cs typeface="Courier New" pitchFamily="49" charset="0"/>
              </a:rPr>
            </a:br>
            <a:r>
              <a:rPr lang="en-US" sz="1800" dirty="0">
                <a:solidFill>
                  <a:prstClr val="black"/>
                </a:solidFill>
                <a:latin typeface="Courier New" pitchFamily="49" charset="0"/>
                <a:cs typeface="Courier New" pitchFamily="49" charset="0"/>
              </a:rPr>
              <a:t>  </a:t>
            </a:r>
            <a:r>
              <a:rPr lang="en-US" sz="1800" dirty="0" smtClean="0">
                <a:solidFill>
                  <a:prstClr val="black"/>
                </a:solidFill>
                <a:latin typeface="Courier New" pitchFamily="49" charset="0"/>
                <a:cs typeface="Courier New" pitchFamily="49" charset="0"/>
              </a:rPr>
              <a:t>T</a:t>
            </a:r>
            <a:r>
              <a:rPr lang="en-US" sz="1800" dirty="0">
                <a:solidFill>
                  <a:prstClr val="black"/>
                </a:solidFill>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this</a:t>
            </a:r>
            <a:r>
              <a:rPr lang="en-US" sz="1800" dirty="0">
                <a:solidFill>
                  <a:prstClr val="black"/>
                </a:solidFill>
                <a:latin typeface="Courier New" pitchFamily="49" charset="0"/>
                <a:cs typeface="Courier New" pitchFamily="49" charset="0"/>
              </a:rPr>
              <a:t>[</a:t>
            </a:r>
            <a:r>
              <a:rPr lang="en-US" sz="1800" dirty="0" err="1">
                <a:solidFill>
                  <a:srgbClr val="0000FF"/>
                </a:solidFill>
                <a:latin typeface="Courier New" pitchFamily="49" charset="0"/>
                <a:cs typeface="Courier New" pitchFamily="49" charset="0"/>
              </a:rPr>
              <a:t>int</a:t>
            </a:r>
            <a:r>
              <a:rPr lang="en-US" sz="1800" dirty="0">
                <a:solidFill>
                  <a:prstClr val="black"/>
                </a:solidFill>
                <a:latin typeface="Courier New" pitchFamily="49" charset="0"/>
                <a:cs typeface="Courier New" pitchFamily="49" charset="0"/>
              </a:rPr>
              <a:t> index] { </a:t>
            </a:r>
            <a:r>
              <a:rPr lang="en-US" sz="1800" dirty="0">
                <a:solidFill>
                  <a:srgbClr val="0000FF"/>
                </a:solidFill>
                <a:latin typeface="Courier New" pitchFamily="49" charset="0"/>
                <a:cs typeface="Courier New" pitchFamily="49" charset="0"/>
              </a:rPr>
              <a:t>get</a:t>
            </a:r>
            <a:r>
              <a:rPr lang="en-US" sz="1800" dirty="0">
                <a:solidFill>
                  <a:prstClr val="black"/>
                </a:solidFill>
                <a:latin typeface="Courier New" pitchFamily="49" charset="0"/>
                <a:cs typeface="Courier New" pitchFamily="49" charset="0"/>
              </a:rPr>
              <a:t>; } </a:t>
            </a:r>
            <a:r>
              <a:rPr lang="en-US" sz="1800" dirty="0">
                <a:solidFill>
                  <a:srgbClr val="008000"/>
                </a:solidFill>
                <a:latin typeface="Courier New" pitchFamily="49" charset="0"/>
                <a:cs typeface="Courier New" pitchFamily="49" charset="0"/>
              </a:rPr>
              <a:t>// read only indexer</a:t>
            </a:r>
            <a:r>
              <a:rPr lang="en-US" sz="1800" dirty="0">
                <a:solidFill>
                  <a:prstClr val="black"/>
                </a:solidFill>
                <a:latin typeface="Courier New" pitchFamily="49" charset="0"/>
                <a:cs typeface="Courier New" pitchFamily="49" charset="0"/>
              </a:rPr>
              <a:t/>
            </a:r>
            <a:br>
              <a:rPr lang="en-US" sz="1800" dirty="0">
                <a:solidFill>
                  <a:prstClr val="black"/>
                </a:solidFill>
                <a:latin typeface="Courier New" pitchFamily="49" charset="0"/>
                <a:cs typeface="Courier New" pitchFamily="49" charset="0"/>
              </a:rPr>
            </a:br>
            <a:r>
              <a:rPr lang="en-US" sz="1800" dirty="0" smtClean="0">
                <a:solidFill>
                  <a:prstClr val="black"/>
                </a:solidFill>
                <a:latin typeface="Courier New" pitchFamily="49" charset="0"/>
                <a:cs typeface="Courier New" pitchFamily="49" charset="0"/>
              </a:rPr>
              <a:t>  </a:t>
            </a:r>
            <a:r>
              <a:rPr lang="en-US" sz="1800" dirty="0" err="1" smtClean="0">
                <a:solidFill>
                  <a:srgbClr val="2B91AF"/>
                </a:solidFill>
                <a:latin typeface="Courier New" pitchFamily="49" charset="0"/>
                <a:cs typeface="Courier New" pitchFamily="49" charset="0"/>
              </a:rPr>
              <a:t>ImmutableSimplelist</a:t>
            </a:r>
            <a:r>
              <a:rPr lang="en-US" sz="1800" dirty="0" smtClean="0">
                <a:solidFill>
                  <a:prstClr val="black"/>
                </a:solidFill>
                <a:latin typeface="Courier New" pitchFamily="49" charset="0"/>
                <a:cs typeface="Courier New" pitchFamily="49" charset="0"/>
              </a:rPr>
              <a:t>&lt;T&gt; Add(T item); </a:t>
            </a:r>
            <a:r>
              <a:rPr lang="en-US" sz="1800" dirty="0" smtClean="0">
                <a:solidFill>
                  <a:srgbClr val="008000"/>
                </a:solidFill>
                <a:latin typeface="Courier New" pitchFamily="49" charset="0"/>
                <a:cs typeface="Courier New" pitchFamily="49" charset="0"/>
              </a:rPr>
              <a:t>// read only method</a:t>
            </a:r>
            <a:endParaRPr lang="en-US" sz="1800" dirty="0" smtClean="0">
              <a:solidFill>
                <a:prstClr val="black"/>
              </a:solidFill>
              <a:latin typeface="Courier New" pitchFamily="49" charset="0"/>
              <a:cs typeface="Courier New" pitchFamily="49" charset="0"/>
            </a:endParaRPr>
          </a:p>
          <a:p>
            <a:pPr marL="0" indent="0">
              <a:buNone/>
            </a:pPr>
            <a:r>
              <a:rPr lang="en-US" sz="1800" dirty="0" smtClean="0">
                <a:solidFill>
                  <a:prstClr val="black"/>
                </a:solidFill>
                <a:latin typeface="Courier New" pitchFamily="49" charset="0"/>
                <a:cs typeface="Courier New" pitchFamily="49" charset="0"/>
              </a:rPr>
              <a:t>}</a:t>
            </a:r>
            <a:endParaRPr lang="en-US" sz="1800" dirty="0">
              <a:latin typeface="Courier New" pitchFamily="49" charset="0"/>
              <a:cs typeface="Courier New" pitchFamily="49" charset="0"/>
            </a:endParaRP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27</a:t>
            </a:fld>
            <a:endParaRPr lang="en-US"/>
          </a:p>
        </p:txBody>
      </p:sp>
    </p:spTree>
    <p:extLst>
      <p:ext uri="{BB962C8B-B14F-4D97-AF65-F5344CB8AC3E}">
        <p14:creationId xmlns:p14="http://schemas.microsoft.com/office/powerpoint/2010/main" val="769677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 on Write</a:t>
            </a:r>
            <a:endParaRPr lang="en-US" dirty="0"/>
          </a:p>
        </p:txBody>
      </p:sp>
      <p:sp>
        <p:nvSpPr>
          <p:cNvPr id="3" name="Content Placeholder 2"/>
          <p:cNvSpPr>
            <a:spLocks noGrp="1"/>
          </p:cNvSpPr>
          <p:nvPr>
            <p:ph idx="1"/>
          </p:nvPr>
        </p:nvSpPr>
        <p:spPr>
          <a:xfrm>
            <a:off x="-228600" y="1600200"/>
            <a:ext cx="9220200" cy="4525963"/>
          </a:xfrm>
        </p:spPr>
        <p:txBody>
          <a:bodyPr>
            <a:noAutofit/>
          </a:bodyPr>
          <a:lstStyle/>
          <a:p>
            <a:pPr marL="0" indent="0">
              <a:buNone/>
            </a:pP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class</a:t>
            </a:r>
            <a:r>
              <a:rPr lang="en-US" sz="1800" dirty="0">
                <a:latin typeface="Courier New" pitchFamily="49" charset="0"/>
                <a:cs typeface="Courier New" pitchFamily="49" charset="0"/>
              </a:rPr>
              <a:t> </a:t>
            </a:r>
            <a:r>
              <a:rPr lang="en-US" sz="1800" dirty="0" err="1">
                <a:solidFill>
                  <a:srgbClr val="2B91AF"/>
                </a:solidFill>
                <a:latin typeface="Courier New" pitchFamily="49" charset="0"/>
                <a:cs typeface="Courier New" pitchFamily="49" charset="0"/>
              </a:rPr>
              <a:t>SimpleImmutableList</a:t>
            </a:r>
            <a:r>
              <a:rPr lang="en-US" sz="1800" dirty="0">
                <a:latin typeface="Courier New" pitchFamily="49" charset="0"/>
                <a:cs typeface="Courier New" pitchFamily="49" charset="0"/>
              </a:rPr>
              <a:t>&lt;T&gt; : </a:t>
            </a:r>
            <a:r>
              <a:rPr lang="en-US" sz="1800" dirty="0" err="1">
                <a:solidFill>
                  <a:srgbClr val="2B91AF"/>
                </a:solidFill>
                <a:latin typeface="Courier New" pitchFamily="49" charset="0"/>
                <a:cs typeface="Courier New" pitchFamily="49" charset="0"/>
              </a:rPr>
              <a:t>IImmutableSimpleList</a:t>
            </a:r>
            <a:r>
              <a:rPr lang="en-US" sz="1800" dirty="0">
                <a:latin typeface="Courier New" pitchFamily="49" charset="0"/>
                <a:cs typeface="Courier New" pitchFamily="49" charset="0"/>
              </a:rPr>
              <a:t>&lt;T</a:t>
            </a:r>
            <a:r>
              <a:rPr lang="en-US" sz="1800" dirty="0" smtClean="0">
                <a:latin typeface="Courier New" pitchFamily="49" charset="0"/>
                <a:cs typeface="Courier New" pitchFamily="49" charset="0"/>
              </a:rPr>
              <a:t>&gt;</a:t>
            </a: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private</a:t>
            </a:r>
            <a:r>
              <a:rPr lang="en-US" sz="1800" dirty="0">
                <a:latin typeface="Courier New" pitchFamily="49" charset="0"/>
                <a:cs typeface="Courier New" pitchFamily="49" charset="0"/>
              </a:rPr>
              <a:t> T[] _</a:t>
            </a:r>
            <a:r>
              <a:rPr lang="en-US" sz="1800" dirty="0" smtClean="0">
                <a:latin typeface="Courier New" pitchFamily="49" charset="0"/>
                <a:cs typeface="Courier New" pitchFamily="49" charset="0"/>
              </a:rPr>
              <a:t>items</a:t>
            </a:r>
            <a:r>
              <a:rPr lang="en-US" sz="1800" dirty="0">
                <a:latin typeface="Courier New" pitchFamily="49" charset="0"/>
                <a:cs typeface="Courier New" pitchFamily="49" charset="0"/>
              </a:rPr>
              <a:t> = </a:t>
            </a:r>
            <a:r>
              <a:rPr lang="en-US" sz="1800" dirty="0">
                <a:solidFill>
                  <a:srgbClr val="0000FF"/>
                </a:solidFill>
                <a:latin typeface="Courier New" pitchFamily="49" charset="0"/>
                <a:cs typeface="Courier New" pitchFamily="49" charset="0"/>
              </a:rPr>
              <a:t>new</a:t>
            </a:r>
            <a:r>
              <a:rPr lang="en-US" sz="1800" dirty="0">
                <a:latin typeface="Courier New" pitchFamily="49" charset="0"/>
                <a:cs typeface="Courier New" pitchFamily="49" charset="0"/>
              </a:rPr>
              <a:t> T[0]</a:t>
            </a:r>
            <a:r>
              <a:rPr lang="en-US" sz="1800" dirty="0" smtClean="0">
                <a:latin typeface="Courier New" pitchFamily="49" charset="0"/>
                <a:cs typeface="Courier New" pitchFamily="49" charset="0"/>
              </a:rPr>
              <a:t>;</a:t>
            </a: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public</a:t>
            </a:r>
            <a:r>
              <a:rPr lang="en-US" sz="1800" dirty="0">
                <a:latin typeface="Courier New" pitchFamily="49" charset="0"/>
                <a:cs typeface="Courier New" pitchFamily="49" charset="0"/>
              </a:rPr>
              <a:t> </a:t>
            </a:r>
            <a:r>
              <a:rPr lang="en-US" sz="1800" dirty="0" err="1">
                <a:solidFill>
                  <a:srgbClr val="0000FF"/>
                </a:solidFill>
                <a:latin typeface="Courier New" pitchFamily="49" charset="0"/>
                <a:cs typeface="Courier New" pitchFamily="49" charset="0"/>
              </a:rPr>
              <a:t>int</a:t>
            </a:r>
            <a:r>
              <a:rPr lang="en-US" sz="1800" dirty="0">
                <a:latin typeface="Courier New" pitchFamily="49" charset="0"/>
                <a:cs typeface="Courier New" pitchFamily="49" charset="0"/>
              </a:rPr>
              <a:t> Count { </a:t>
            </a:r>
            <a:r>
              <a:rPr lang="en-US" sz="1800" dirty="0">
                <a:solidFill>
                  <a:srgbClr val="0000FF"/>
                </a:solidFill>
                <a:latin typeface="Courier New" pitchFamily="49" charset="0"/>
                <a:cs typeface="Courier New" pitchFamily="49" charset="0"/>
              </a:rPr>
              <a:t>get</a:t>
            </a:r>
            <a:r>
              <a:rPr lang="en-US" sz="1800" dirty="0">
                <a:latin typeface="Courier New" pitchFamily="49" charset="0"/>
                <a:cs typeface="Courier New" pitchFamily="49" charset="0"/>
              </a:rPr>
              <a:t> { </a:t>
            </a:r>
            <a:r>
              <a:rPr lang="en-US" sz="1800" dirty="0">
                <a:solidFill>
                  <a:srgbClr val="0000FF"/>
                </a:solidFill>
                <a:latin typeface="Courier New" pitchFamily="49" charset="0"/>
                <a:cs typeface="Courier New" pitchFamily="49" charset="0"/>
              </a:rPr>
              <a:t>return</a:t>
            </a:r>
            <a:r>
              <a:rPr lang="en-US" sz="1800" dirty="0">
                <a:latin typeface="Courier New" pitchFamily="49" charset="0"/>
                <a:cs typeface="Courier New" pitchFamily="49" charset="0"/>
              </a:rPr>
              <a:t> _</a:t>
            </a:r>
            <a:r>
              <a:rPr lang="en-US" sz="1800" dirty="0" err="1">
                <a:latin typeface="Courier New" pitchFamily="49" charset="0"/>
                <a:cs typeface="Courier New" pitchFamily="49" charset="0"/>
              </a:rPr>
              <a:t>items.Length</a:t>
            </a:r>
            <a:r>
              <a:rPr lang="en-US" sz="1800" dirty="0">
                <a:latin typeface="Courier New" pitchFamily="49" charset="0"/>
                <a:cs typeface="Courier New" pitchFamily="49" charset="0"/>
              </a:rPr>
              <a:t>; }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public</a:t>
            </a:r>
            <a:r>
              <a:rPr lang="en-US" sz="1800" dirty="0">
                <a:latin typeface="Courier New" pitchFamily="49" charset="0"/>
                <a:cs typeface="Courier New" pitchFamily="49" charset="0"/>
              </a:rPr>
              <a:t> T </a:t>
            </a:r>
            <a:r>
              <a:rPr lang="en-US" sz="1800" dirty="0">
                <a:solidFill>
                  <a:srgbClr val="0000FF"/>
                </a:solidFill>
                <a:latin typeface="Courier New" pitchFamily="49" charset="0"/>
                <a:cs typeface="Courier New" pitchFamily="49" charset="0"/>
              </a:rPr>
              <a:t>this</a:t>
            </a:r>
            <a:r>
              <a:rPr lang="en-US" sz="1800" dirty="0">
                <a:latin typeface="Courier New" pitchFamily="49" charset="0"/>
                <a:cs typeface="Courier New" pitchFamily="49" charset="0"/>
              </a:rPr>
              <a:t>[</a:t>
            </a:r>
            <a:r>
              <a:rPr lang="en-US" sz="1800" dirty="0" err="1">
                <a:solidFill>
                  <a:srgbClr val="0000FF"/>
                </a:solidFill>
                <a:latin typeface="Courier New" pitchFamily="49" charset="0"/>
                <a:cs typeface="Courier New" pitchFamily="49" charset="0"/>
              </a:rPr>
              <a:t>int</a:t>
            </a:r>
            <a:r>
              <a:rPr lang="en-US" sz="1800" dirty="0">
                <a:latin typeface="Courier New" pitchFamily="49" charset="0"/>
                <a:cs typeface="Courier New" pitchFamily="49" charset="0"/>
              </a:rPr>
              <a:t> index] { </a:t>
            </a:r>
            <a:r>
              <a:rPr lang="en-US" sz="1800" dirty="0">
                <a:solidFill>
                  <a:srgbClr val="0000FF"/>
                </a:solidFill>
                <a:latin typeface="Courier New" pitchFamily="49" charset="0"/>
                <a:cs typeface="Courier New" pitchFamily="49" charset="0"/>
              </a:rPr>
              <a:t>get</a:t>
            </a:r>
            <a:r>
              <a:rPr lang="en-US" sz="1800" dirty="0">
                <a:latin typeface="Courier New" pitchFamily="49" charset="0"/>
                <a:cs typeface="Courier New" pitchFamily="49" charset="0"/>
              </a:rPr>
              <a:t> { </a:t>
            </a:r>
            <a:r>
              <a:rPr lang="en-US" sz="1800" dirty="0">
                <a:solidFill>
                  <a:srgbClr val="0000FF"/>
                </a:solidFill>
                <a:latin typeface="Courier New" pitchFamily="49" charset="0"/>
                <a:cs typeface="Courier New" pitchFamily="49" charset="0"/>
              </a:rPr>
              <a:t>return</a:t>
            </a:r>
            <a:r>
              <a:rPr lang="en-US" sz="1800" dirty="0">
                <a:latin typeface="Courier New" pitchFamily="49" charset="0"/>
                <a:cs typeface="Courier New" pitchFamily="49" charset="0"/>
              </a:rPr>
              <a:t> _items[index]; }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public</a:t>
            </a:r>
            <a:r>
              <a:rPr lang="en-US" sz="1800" dirty="0">
                <a:latin typeface="Courier New" pitchFamily="49" charset="0"/>
                <a:cs typeface="Courier New" pitchFamily="49" charset="0"/>
              </a:rPr>
              <a:t> </a:t>
            </a:r>
            <a:r>
              <a:rPr lang="en-US" sz="1800" dirty="0" err="1">
                <a:solidFill>
                  <a:srgbClr val="2B91AF"/>
                </a:solidFill>
                <a:latin typeface="Courier New" pitchFamily="49" charset="0"/>
                <a:cs typeface="Courier New" pitchFamily="49" charset="0"/>
              </a:rPr>
              <a:t>IImmutableSimpleList</a:t>
            </a:r>
            <a:r>
              <a:rPr lang="en-US" sz="1800" dirty="0" smtClean="0">
                <a:latin typeface="Courier New" pitchFamily="49" charset="0"/>
                <a:cs typeface="Courier New" pitchFamily="49" charset="0"/>
              </a:rPr>
              <a:t>&lt;T</a:t>
            </a:r>
            <a:r>
              <a:rPr lang="en-US" sz="1800" dirty="0">
                <a:latin typeface="Courier New" pitchFamily="49" charset="0"/>
                <a:cs typeface="Courier New" pitchFamily="49" charset="0"/>
              </a:rPr>
              <a:t>&gt; Add(T item)</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T[] items = </a:t>
            </a:r>
            <a:r>
              <a:rPr lang="en-US" sz="1800" dirty="0">
                <a:solidFill>
                  <a:srgbClr val="0000FF"/>
                </a:solidFill>
                <a:latin typeface="Courier New" pitchFamily="49" charset="0"/>
                <a:cs typeface="Courier New" pitchFamily="49" charset="0"/>
              </a:rPr>
              <a:t>new</a:t>
            </a:r>
            <a:r>
              <a:rPr lang="en-US" sz="1800" dirty="0">
                <a:latin typeface="Courier New" pitchFamily="49" charset="0"/>
                <a:cs typeface="Courier New" pitchFamily="49" charset="0"/>
              </a:rPr>
              <a:t> T[_</a:t>
            </a:r>
            <a:r>
              <a:rPr lang="en-US" sz="1800" dirty="0" err="1">
                <a:latin typeface="Courier New" pitchFamily="49" charset="0"/>
                <a:cs typeface="Courier New" pitchFamily="49" charset="0"/>
              </a:rPr>
              <a:t>items.Length</a:t>
            </a:r>
            <a:r>
              <a:rPr lang="en-US" sz="1800" dirty="0">
                <a:latin typeface="Courier New" pitchFamily="49" charset="0"/>
                <a:cs typeface="Courier New" pitchFamily="49" charset="0"/>
              </a:rPr>
              <a:t> + 1];</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err="1">
                <a:solidFill>
                  <a:srgbClr val="2B91AF"/>
                </a:solidFill>
                <a:latin typeface="Courier New" pitchFamily="49" charset="0"/>
                <a:cs typeface="Courier New" pitchFamily="49" charset="0"/>
              </a:rPr>
              <a:t>Array</a:t>
            </a:r>
            <a:r>
              <a:rPr lang="en-US" sz="1800" dirty="0" err="1">
                <a:latin typeface="Courier New" pitchFamily="49" charset="0"/>
                <a:cs typeface="Courier New" pitchFamily="49" charset="0"/>
              </a:rPr>
              <a:t>.Copy</a:t>
            </a:r>
            <a:r>
              <a:rPr lang="en-US" sz="1800" dirty="0">
                <a:latin typeface="Courier New" pitchFamily="49" charset="0"/>
                <a:cs typeface="Courier New" pitchFamily="49" charset="0"/>
              </a:rPr>
              <a:t>(_items, items, _</a:t>
            </a:r>
            <a:r>
              <a:rPr lang="en-US" sz="1800" dirty="0" err="1">
                <a:latin typeface="Courier New" pitchFamily="49" charset="0"/>
                <a:cs typeface="Courier New" pitchFamily="49" charset="0"/>
              </a:rPr>
              <a:t>items.Length</a:t>
            </a:r>
            <a:r>
              <a:rPr lang="en-US" sz="1800" dirty="0">
                <a:latin typeface="Courier New" pitchFamily="49" charset="0"/>
                <a:cs typeface="Courier New" pitchFamily="49" charset="0"/>
              </a:rPr>
              <a:t>);</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items[</a:t>
            </a:r>
            <a:r>
              <a:rPr lang="en-US" sz="1800" dirty="0" err="1">
                <a:latin typeface="Courier New" pitchFamily="49" charset="0"/>
                <a:cs typeface="Courier New" pitchFamily="49" charset="0"/>
              </a:rPr>
              <a:t>items.Length</a:t>
            </a:r>
            <a:r>
              <a:rPr lang="en-US" sz="1800" dirty="0">
                <a:latin typeface="Courier New" pitchFamily="49" charset="0"/>
                <a:cs typeface="Courier New" pitchFamily="49" charset="0"/>
              </a:rPr>
              <a:t> - 1] = item;</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return</a:t>
            </a:r>
            <a:r>
              <a:rPr lang="en-US" sz="1800" dirty="0">
                <a:latin typeface="Courier New" pitchFamily="49" charset="0"/>
                <a:cs typeface="Courier New" pitchFamily="49" charset="0"/>
              </a:rPr>
              <a:t> </a:t>
            </a:r>
            <a:r>
              <a:rPr lang="en-US" sz="1800" dirty="0">
                <a:solidFill>
                  <a:srgbClr val="0000FF"/>
                </a:solidFill>
                <a:latin typeface="Courier New" pitchFamily="49" charset="0"/>
                <a:cs typeface="Courier New" pitchFamily="49" charset="0"/>
              </a:rPr>
              <a:t>new</a:t>
            </a:r>
            <a:r>
              <a:rPr lang="en-US" sz="1800" dirty="0">
                <a:latin typeface="Courier New" pitchFamily="49" charset="0"/>
                <a:cs typeface="Courier New" pitchFamily="49" charset="0"/>
              </a:rPr>
              <a:t> </a:t>
            </a:r>
            <a:r>
              <a:rPr lang="en-US" sz="1800" dirty="0" err="1">
                <a:solidFill>
                  <a:srgbClr val="2B91AF"/>
                </a:solidFill>
                <a:latin typeface="Courier New" pitchFamily="49" charset="0"/>
                <a:cs typeface="Courier New" pitchFamily="49" charset="0"/>
              </a:rPr>
              <a:t>SimpleImmutableList</a:t>
            </a:r>
            <a:r>
              <a:rPr lang="en-US" sz="1800" dirty="0">
                <a:latin typeface="Courier New" pitchFamily="49" charset="0"/>
                <a:cs typeface="Courier New" pitchFamily="49" charset="0"/>
              </a:rPr>
              <a:t>&lt;T&gt;(items);</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br>
              <a:rPr lang="en-US" sz="1800" dirty="0">
                <a:latin typeface="Courier New" pitchFamily="49" charset="0"/>
                <a:cs typeface="Courier New" pitchFamily="49" charset="0"/>
              </a:rPr>
            </a:br>
            <a:r>
              <a:rPr lang="en-US" sz="1800" dirty="0">
                <a:latin typeface="Courier New" pitchFamily="49" charset="0"/>
                <a:cs typeface="Courier New" pitchFamily="49" charset="0"/>
              </a:rPr>
              <a:t>    }</a:t>
            </a:r>
            <a:r>
              <a:rPr lang="en-US" sz="1800" dirty="0"/>
              <a:t/>
            </a:r>
            <a:br>
              <a:rPr lang="en-US" sz="1800" dirty="0"/>
            </a:br>
            <a:endParaRPr lang="en-US" sz="1800" dirty="0"/>
          </a:p>
        </p:txBody>
      </p:sp>
      <p:sp>
        <p:nvSpPr>
          <p:cNvPr id="4" name="Date Placeholder 3"/>
          <p:cNvSpPr>
            <a:spLocks noGrp="1"/>
          </p:cNvSpPr>
          <p:nvPr>
            <p:ph type="dt" sz="half" idx="10"/>
          </p:nvPr>
        </p:nvSpPr>
        <p:spPr/>
        <p:txBody>
          <a:bodyPr/>
          <a:lstStyle/>
          <a:p>
            <a:r>
              <a:rPr lang="en-US" dirty="0" smtClean="0"/>
              <a:t>6/22/2010</a:t>
            </a:r>
            <a:endParaRPr lang="en-US" dirty="0"/>
          </a:p>
        </p:txBody>
      </p:sp>
      <p:sp>
        <p:nvSpPr>
          <p:cNvPr id="5" name="Footer Placeholder 4"/>
          <p:cNvSpPr>
            <a:spLocks noGrp="1"/>
          </p:cNvSpPr>
          <p:nvPr>
            <p:ph type="ftr" sz="quarter" idx="11"/>
          </p:nvPr>
        </p:nvSpPr>
        <p:spPr/>
        <p:txBody>
          <a:bodyPr/>
          <a:lstStyle/>
          <a:p>
            <a:r>
              <a:rPr lang="en-US" dirty="0" smtClean="0"/>
              <a:t>Practical Parallel and Concurrent Programming DRAFT: comments to msrpcpcp@microsoft.com </a:t>
            </a:r>
            <a:endParaRPr lang="en-US" dirty="0"/>
          </a:p>
        </p:txBody>
      </p:sp>
      <p:sp>
        <p:nvSpPr>
          <p:cNvPr id="6" name="Slide Number Placeholder 5"/>
          <p:cNvSpPr>
            <a:spLocks noGrp="1"/>
          </p:cNvSpPr>
          <p:nvPr>
            <p:ph type="sldNum" sz="quarter" idx="12"/>
          </p:nvPr>
        </p:nvSpPr>
        <p:spPr/>
        <p:txBody>
          <a:bodyPr/>
          <a:lstStyle/>
          <a:p>
            <a:fld id="{F4FB5E65-51E1-460A-B5D3-B6231F8C0386}" type="slidenum">
              <a:rPr lang="en-US" smtClean="0"/>
              <a:pPr/>
              <a:t>28</a:t>
            </a:fld>
            <a:endParaRPr lang="en-US"/>
          </a:p>
        </p:txBody>
      </p:sp>
    </p:spTree>
    <p:extLst>
      <p:ext uri="{BB962C8B-B14F-4D97-AF65-F5344CB8AC3E}">
        <p14:creationId xmlns:p14="http://schemas.microsoft.com/office/powerpoint/2010/main" val="7348672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267200" y="1371600"/>
            <a:ext cx="4648200" cy="2133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638"/>
            <a:ext cx="8229600" cy="868362"/>
          </a:xfrm>
        </p:spPr>
        <p:txBody>
          <a:bodyPr/>
          <a:lstStyle/>
          <a:p>
            <a:r>
              <a:rPr lang="en-US" dirty="0" smtClean="0"/>
              <a:t>Example: Game</a:t>
            </a:r>
            <a:endParaRPr lang="en-US" dirty="0"/>
          </a:p>
        </p:txBody>
      </p:sp>
      <p:sp>
        <p:nvSpPr>
          <p:cNvPr id="8" name="Rectangle 7"/>
          <p:cNvSpPr/>
          <p:nvPr/>
        </p:nvSpPr>
        <p:spPr>
          <a:xfrm>
            <a:off x="-328492" y="1600200"/>
            <a:ext cx="4748092" cy="5047536"/>
          </a:xfrm>
          <a:prstGeom prst="rect">
            <a:avLst/>
          </a:prstGeom>
        </p:spPr>
        <p:txBody>
          <a:bodyPr wrap="square">
            <a:spAutoFit/>
          </a:bodyPr>
          <a:lstStyle/>
          <a:p>
            <a:r>
              <a:rPr lang="en-US" sz="1400" dirty="0">
                <a:latin typeface="Consolas"/>
              </a:rPr>
              <a:t> </a:t>
            </a:r>
            <a:r>
              <a:rPr lang="en-US" sz="1400" dirty="0" smtClean="0">
                <a:latin typeface="Consolas"/>
              </a:rPr>
              <a:t>       </a:t>
            </a:r>
            <a:r>
              <a:rPr lang="en-US" sz="1400" dirty="0" smtClean="0">
                <a:solidFill>
                  <a:srgbClr val="0000FF"/>
                </a:solidFill>
                <a:latin typeface="Consolas"/>
              </a:rPr>
              <a:t>class</a:t>
            </a:r>
            <a:r>
              <a:rPr lang="en-US" sz="1400" dirty="0" smtClean="0">
                <a:solidFill>
                  <a:prstClr val="black"/>
                </a:solidFill>
                <a:latin typeface="Consolas"/>
              </a:rPr>
              <a:t> </a:t>
            </a:r>
            <a:r>
              <a:rPr lang="en-US" sz="1400" dirty="0" err="1">
                <a:solidFill>
                  <a:srgbClr val="2B91AF"/>
                </a:solidFill>
                <a:latin typeface="Consolas"/>
              </a:rPr>
              <a:t>GameObject</a:t>
            </a:r>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public</a:t>
            </a:r>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Draw()</a:t>
            </a:r>
          </a:p>
          <a:p>
            <a:r>
              <a:rPr lang="en-US" sz="1400" dirty="0">
                <a:solidFill>
                  <a:prstClr val="black"/>
                </a:solidFill>
                <a:latin typeface="Consolas"/>
              </a:rPr>
              <a:t>            { </a:t>
            </a:r>
            <a:r>
              <a:rPr lang="en-US" sz="1400" dirty="0">
                <a:solidFill>
                  <a:srgbClr val="008000"/>
                </a:solidFill>
                <a:latin typeface="Consolas"/>
              </a:rPr>
              <a:t>// ... reads state</a:t>
            </a:r>
            <a:endParaRPr lang="en-US" sz="1400" dirty="0">
              <a:solidFill>
                <a:prstClr val="black"/>
              </a:solidFill>
              <a:latin typeface="Consolas"/>
            </a:endParaRP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public</a:t>
            </a:r>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Update() </a:t>
            </a:r>
          </a:p>
          <a:p>
            <a:r>
              <a:rPr lang="en-US" sz="1400" dirty="0">
                <a:solidFill>
                  <a:prstClr val="black"/>
                </a:solidFill>
                <a:latin typeface="Consolas"/>
              </a:rPr>
              <a:t>            { </a:t>
            </a:r>
            <a:r>
              <a:rPr lang="en-US" sz="1400" dirty="0">
                <a:solidFill>
                  <a:srgbClr val="008000"/>
                </a:solidFill>
                <a:latin typeface="Consolas"/>
              </a:rPr>
              <a:t>// ... modifies state</a:t>
            </a:r>
            <a:endParaRPr lang="en-US" sz="1400" dirty="0">
              <a:solidFill>
                <a:prstClr val="black"/>
              </a:solidFill>
              <a:latin typeface="Consolas"/>
            </a:endParaRPr>
          </a:p>
          <a:p>
            <a:r>
              <a:rPr lang="en-US" sz="1400" dirty="0">
                <a:solidFill>
                  <a:prstClr val="black"/>
                </a:solidFill>
                <a:latin typeface="Consolas"/>
              </a:rPr>
              <a:t>            }</a:t>
            </a:r>
          </a:p>
          <a:p>
            <a:r>
              <a:rPr lang="en-US" sz="1400" dirty="0">
                <a:solidFill>
                  <a:prstClr val="black"/>
                </a:solidFill>
                <a:latin typeface="Consolas"/>
              </a:rPr>
              <a:t>        </a:t>
            </a:r>
            <a:r>
              <a:rPr lang="en-US" sz="1400" dirty="0" smtClean="0">
                <a:solidFill>
                  <a:prstClr val="black"/>
                </a:solidFill>
                <a:latin typeface="Consolas"/>
              </a:rPr>
              <a:t>}</a:t>
            </a:r>
          </a:p>
          <a:p>
            <a:endParaRPr lang="en-US" sz="1400" dirty="0">
              <a:solidFill>
                <a:prstClr val="black"/>
              </a:solidFill>
              <a:latin typeface="Consolas"/>
            </a:endParaRPr>
          </a:p>
          <a:p>
            <a:r>
              <a:rPr lang="en-US" sz="1400" dirty="0">
                <a:solidFill>
                  <a:prstClr val="black"/>
                </a:solidFill>
                <a:latin typeface="Consolas"/>
              </a:rPr>
              <a:t> </a:t>
            </a:r>
            <a:r>
              <a:rPr lang="en-US" sz="1400" dirty="0" smtClean="0">
                <a:solidFill>
                  <a:prstClr val="black"/>
                </a:solidFill>
                <a:latin typeface="Consolas"/>
              </a:rPr>
              <a:t>       </a:t>
            </a:r>
            <a:r>
              <a:rPr lang="en-US" sz="1400" dirty="0" err="1" smtClean="0">
                <a:solidFill>
                  <a:srgbClr val="2B91AF"/>
                </a:solidFill>
                <a:latin typeface="Consolas"/>
              </a:rPr>
              <a:t>GameObject</a:t>
            </a:r>
            <a:r>
              <a:rPr lang="en-US" sz="1400" dirty="0">
                <a:solidFill>
                  <a:prstClr val="black"/>
                </a:solidFill>
                <a:latin typeface="Consolas"/>
              </a:rPr>
              <a:t>[] </a:t>
            </a:r>
            <a:r>
              <a:rPr lang="en-US" sz="1400" dirty="0" smtClean="0">
                <a:solidFill>
                  <a:prstClr val="black"/>
                </a:solidFill>
                <a:latin typeface="Consolas"/>
              </a:rPr>
              <a:t>objects</a:t>
            </a:r>
          </a:p>
          <a:p>
            <a:r>
              <a:rPr lang="en-US" sz="1400" dirty="0">
                <a:solidFill>
                  <a:prstClr val="black"/>
                </a:solidFill>
                <a:latin typeface="Consolas"/>
              </a:rPr>
              <a:t> </a:t>
            </a:r>
            <a:r>
              <a:rPr lang="en-US" sz="1400" dirty="0" smtClean="0">
                <a:solidFill>
                  <a:prstClr val="black"/>
                </a:solidFill>
                <a:latin typeface="Consolas"/>
              </a:rPr>
              <a:t>        = new </a:t>
            </a:r>
            <a:r>
              <a:rPr lang="en-US" sz="1400" dirty="0" err="1">
                <a:solidFill>
                  <a:srgbClr val="2B91AF"/>
                </a:solidFill>
                <a:latin typeface="Consolas"/>
              </a:rPr>
              <a:t>GameObject</a:t>
            </a:r>
            <a:r>
              <a:rPr lang="en-US" sz="1400" dirty="0" smtClean="0">
                <a:solidFill>
                  <a:prstClr val="black"/>
                </a:solidFill>
                <a:latin typeface="Consolas"/>
              </a:rPr>
              <a:t>[</a:t>
            </a:r>
            <a:r>
              <a:rPr lang="en-US" sz="1400" dirty="0" err="1" smtClean="0">
                <a:solidFill>
                  <a:prstClr val="black"/>
                </a:solidFill>
                <a:latin typeface="Consolas"/>
              </a:rPr>
              <a:t>numobjects</a:t>
            </a:r>
            <a:r>
              <a:rPr lang="en-US" sz="1400" dirty="0" smtClean="0">
                <a:solidFill>
                  <a:prstClr val="black"/>
                </a:solidFill>
                <a:latin typeface="Consolas"/>
              </a:rPr>
              <a:t>];</a:t>
            </a:r>
          </a:p>
          <a:p>
            <a:endParaRPr lang="en-US" sz="1400" dirty="0">
              <a:solidFill>
                <a:prstClr val="black"/>
              </a:solidFill>
              <a:latin typeface="Consolas"/>
            </a:endParaRPr>
          </a:p>
          <a:p>
            <a:r>
              <a:rPr lang="en-US" sz="1400" dirty="0">
                <a:solidFill>
                  <a:prstClr val="black"/>
                </a:solidFill>
                <a:latin typeface="Consolas"/>
              </a:rPr>
              <a:t> </a:t>
            </a:r>
            <a:r>
              <a:rPr lang="en-US" sz="1400" dirty="0" smtClean="0">
                <a:solidFill>
                  <a:prstClr val="black"/>
                </a:solidFill>
                <a:latin typeface="Consolas"/>
              </a:rPr>
              <a:t>       </a:t>
            </a:r>
            <a:r>
              <a:rPr lang="en-US" sz="1400" dirty="0" smtClean="0">
                <a:solidFill>
                  <a:srgbClr val="0000FF"/>
                </a:solidFill>
                <a:latin typeface="Consolas"/>
              </a:rPr>
              <a:t>void</a:t>
            </a:r>
            <a:r>
              <a:rPr lang="en-US" sz="1400" dirty="0" smtClean="0">
                <a:solidFill>
                  <a:prstClr val="black"/>
                </a:solidFill>
                <a:latin typeface="Consolas"/>
              </a:rPr>
              <a:t> </a:t>
            </a:r>
            <a:r>
              <a:rPr lang="en-US" sz="1400" dirty="0" err="1">
                <a:solidFill>
                  <a:prstClr val="black"/>
                </a:solidFill>
                <a:latin typeface="Consolas"/>
              </a:rPr>
              <a:t>DrawAllCells</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0000FF"/>
                </a:solidFill>
                <a:latin typeface="Consolas"/>
              </a:rPr>
              <a:t>foreach</a:t>
            </a:r>
            <a:r>
              <a:rPr lang="en-US" sz="1400" dirty="0">
                <a:solidFill>
                  <a:prstClr val="black"/>
                </a:solidFill>
                <a:latin typeface="Consolas"/>
              </a:rPr>
              <a:t>(</a:t>
            </a:r>
            <a:r>
              <a:rPr lang="en-US" sz="1400" dirty="0" err="1">
                <a:solidFill>
                  <a:srgbClr val="2B91AF"/>
                </a:solidFill>
                <a:latin typeface="Consolas"/>
              </a:rPr>
              <a:t>GameObject</a:t>
            </a:r>
            <a:r>
              <a:rPr lang="en-US" sz="1400" dirty="0">
                <a:solidFill>
                  <a:prstClr val="black"/>
                </a:solidFill>
                <a:latin typeface="Consolas"/>
              </a:rPr>
              <a:t> g </a:t>
            </a:r>
            <a:r>
              <a:rPr lang="en-US" sz="1400" dirty="0">
                <a:solidFill>
                  <a:srgbClr val="0000FF"/>
                </a:solidFill>
                <a:latin typeface="Consolas"/>
              </a:rPr>
              <a:t>in</a:t>
            </a:r>
            <a:r>
              <a:rPr lang="en-US" sz="1400" dirty="0">
                <a:solidFill>
                  <a:prstClr val="black"/>
                </a:solidFill>
                <a:latin typeface="Consolas"/>
              </a:rPr>
              <a:t> objects)</a:t>
            </a:r>
          </a:p>
          <a:p>
            <a:r>
              <a:rPr lang="en-US" sz="1400" dirty="0">
                <a:solidFill>
                  <a:prstClr val="black"/>
                </a:solidFill>
                <a:latin typeface="Consolas"/>
              </a:rPr>
              <a:t>              </a:t>
            </a:r>
            <a:r>
              <a:rPr lang="en-US" sz="1400" dirty="0" err="1">
                <a:solidFill>
                  <a:prstClr val="black"/>
                </a:solidFill>
                <a:latin typeface="Consolas"/>
              </a:rPr>
              <a:t>g.Draw</a:t>
            </a:r>
            <a:r>
              <a:rPr lang="en-US" sz="1400" dirty="0">
                <a:solidFill>
                  <a:prstClr val="black"/>
                </a:solidFill>
                <a:latin typeface="Consolas"/>
              </a:rPr>
              <a:t>();</a:t>
            </a:r>
          </a:p>
          <a:p>
            <a:r>
              <a:rPr lang="en-US" sz="1400" dirty="0">
                <a:solidFill>
                  <a:prstClr val="black"/>
                </a:solidFill>
                <a:latin typeface="Consolas"/>
              </a:rPr>
              <a:t>        </a:t>
            </a:r>
            <a:r>
              <a:rPr lang="en-US" sz="1400" dirty="0" smtClean="0">
                <a:solidFill>
                  <a:prstClr val="black"/>
                </a:solidFill>
                <a:latin typeface="Consolas"/>
              </a:rPr>
              <a:t>}</a:t>
            </a:r>
          </a:p>
          <a:p>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a:t>
            </a:r>
            <a:r>
              <a:rPr lang="en-US" sz="1400" dirty="0" err="1">
                <a:solidFill>
                  <a:prstClr val="black"/>
                </a:solidFill>
                <a:latin typeface="Consolas"/>
              </a:rPr>
              <a:t>UpdateAllCells</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0000FF"/>
                </a:solidFill>
                <a:latin typeface="Consolas"/>
              </a:rPr>
              <a:t>foreach</a:t>
            </a:r>
            <a:r>
              <a:rPr lang="en-US" sz="1400" dirty="0">
                <a:solidFill>
                  <a:prstClr val="black"/>
                </a:solidFill>
                <a:latin typeface="Consolas"/>
              </a:rPr>
              <a:t>(</a:t>
            </a:r>
            <a:r>
              <a:rPr lang="en-US" sz="1400" dirty="0" err="1">
                <a:solidFill>
                  <a:srgbClr val="2B91AF"/>
                </a:solidFill>
                <a:latin typeface="Consolas"/>
              </a:rPr>
              <a:t>GameObject</a:t>
            </a:r>
            <a:r>
              <a:rPr lang="en-US" sz="1400" dirty="0">
                <a:solidFill>
                  <a:prstClr val="black"/>
                </a:solidFill>
                <a:latin typeface="Consolas"/>
              </a:rPr>
              <a:t> g </a:t>
            </a:r>
            <a:r>
              <a:rPr lang="en-US" sz="1400" dirty="0">
                <a:solidFill>
                  <a:srgbClr val="0000FF"/>
                </a:solidFill>
                <a:latin typeface="Consolas"/>
              </a:rPr>
              <a:t>in</a:t>
            </a:r>
            <a:r>
              <a:rPr lang="en-US" sz="1400" dirty="0">
                <a:solidFill>
                  <a:prstClr val="black"/>
                </a:solidFill>
                <a:latin typeface="Consolas"/>
              </a:rPr>
              <a:t> objects)</a:t>
            </a:r>
          </a:p>
          <a:p>
            <a:r>
              <a:rPr lang="en-US" sz="1400" dirty="0">
                <a:solidFill>
                  <a:prstClr val="black"/>
                </a:solidFill>
                <a:latin typeface="Consolas"/>
              </a:rPr>
              <a:t>              </a:t>
            </a:r>
            <a:r>
              <a:rPr lang="en-US" sz="1400" dirty="0" err="1">
                <a:solidFill>
                  <a:prstClr val="black"/>
                </a:solidFill>
                <a:latin typeface="Consolas"/>
              </a:rPr>
              <a:t>g.Update</a:t>
            </a:r>
            <a:r>
              <a:rPr lang="en-US" sz="1400" dirty="0">
                <a:solidFill>
                  <a:prstClr val="black"/>
                </a:solidFill>
                <a:latin typeface="Consolas"/>
              </a:rPr>
              <a:t>();</a:t>
            </a:r>
          </a:p>
          <a:p>
            <a:r>
              <a:rPr lang="en-US" sz="1400" dirty="0">
                <a:solidFill>
                  <a:prstClr val="black"/>
                </a:solidFill>
                <a:latin typeface="Consolas"/>
              </a:rPr>
              <a:t>        </a:t>
            </a:r>
            <a:r>
              <a:rPr lang="en-US" sz="1400" dirty="0" smtClean="0">
                <a:solidFill>
                  <a:prstClr val="black"/>
                </a:solidFill>
                <a:latin typeface="Consolas"/>
              </a:rPr>
              <a:t>}</a:t>
            </a:r>
            <a:endParaRPr lang="en-US" sz="1400" dirty="0">
              <a:solidFill>
                <a:prstClr val="black"/>
              </a:solidFill>
              <a:latin typeface="Consolas"/>
            </a:endParaRPr>
          </a:p>
        </p:txBody>
      </p:sp>
      <p:sp>
        <p:nvSpPr>
          <p:cNvPr id="9" name="Rectangle 8"/>
          <p:cNvSpPr/>
          <p:nvPr/>
        </p:nvSpPr>
        <p:spPr>
          <a:xfrm>
            <a:off x="3733800" y="1447800"/>
            <a:ext cx="5257800" cy="1815882"/>
          </a:xfrm>
          <a:prstGeom prst="rect">
            <a:avLst/>
          </a:prstGeom>
        </p:spPr>
        <p:txBody>
          <a:bodyPr wrap="square">
            <a:spAutoFit/>
          </a:bodyPr>
          <a:lstStyle/>
          <a:p>
            <a:r>
              <a:rPr lang="en-US" sz="1400" dirty="0" smtClean="0">
                <a:solidFill>
                  <a:srgbClr val="008000"/>
                </a:solidFill>
                <a:latin typeface="Consolas"/>
              </a:rPr>
              <a:t>        // </a:t>
            </a:r>
            <a:r>
              <a:rPr lang="en-US" sz="1400" dirty="0">
                <a:solidFill>
                  <a:srgbClr val="008000"/>
                </a:solidFill>
                <a:latin typeface="Consolas"/>
              </a:rPr>
              <a:t>GOAL: draw and update in parallel</a:t>
            </a:r>
            <a:endParaRPr lang="en-US" sz="1400" dirty="0">
              <a:solidFill>
                <a:prstClr val="black"/>
              </a:solidFill>
              <a:latin typeface="Consolas"/>
            </a:endParaRPr>
          </a:p>
          <a:p>
            <a:r>
              <a:rPr lang="en-US" sz="1400" dirty="0">
                <a:solidFill>
                  <a:srgbClr val="0000FF"/>
                </a:solidFill>
                <a:latin typeface="Consolas"/>
              </a:rPr>
              <a:t> </a:t>
            </a:r>
            <a:r>
              <a:rPr lang="en-US" sz="1400" dirty="0" smtClean="0">
                <a:solidFill>
                  <a:srgbClr val="0000FF"/>
                </a:solidFill>
                <a:latin typeface="Consolas"/>
              </a:rPr>
              <a:t>       void</a:t>
            </a:r>
            <a:r>
              <a:rPr lang="en-US" sz="1400" dirty="0" smtClean="0">
                <a:solidFill>
                  <a:prstClr val="black"/>
                </a:solidFill>
                <a:latin typeface="Consolas"/>
              </a:rPr>
              <a:t> </a:t>
            </a:r>
            <a:r>
              <a:rPr lang="en-US" sz="1400" dirty="0" err="1">
                <a:solidFill>
                  <a:prstClr val="black"/>
                </a:solidFill>
                <a:latin typeface="Consolas"/>
              </a:rPr>
              <a:t>GameLoop</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while</a:t>
            </a:r>
            <a:r>
              <a:rPr lang="en-US" sz="1400" dirty="0">
                <a:solidFill>
                  <a:prstClr val="black"/>
                </a:solidFill>
                <a:latin typeface="Consolas"/>
              </a:rPr>
              <a:t> (!Done()) </a:t>
            </a:r>
            <a:r>
              <a:rPr lang="en-US" sz="1400" dirty="0" smtClean="0">
                <a:solidFill>
                  <a:prstClr val="black"/>
                </a:solidFill>
                <a:latin typeface="Consolas"/>
              </a:rPr>
              <a:t>{</a:t>
            </a:r>
            <a:endParaRPr lang="en-US" sz="1400" dirty="0">
              <a:solidFill>
                <a:prstClr val="black"/>
              </a:solidFill>
              <a:latin typeface="Consolas"/>
            </a:endParaRPr>
          </a:p>
          <a:p>
            <a:r>
              <a:rPr lang="en-US" sz="1400" dirty="0">
                <a:solidFill>
                  <a:prstClr val="black"/>
                </a:solidFill>
                <a:latin typeface="Consolas"/>
              </a:rPr>
              <a:t>                </a:t>
            </a:r>
            <a:r>
              <a:rPr lang="en-US" sz="1400" dirty="0" err="1">
                <a:solidFill>
                  <a:prstClr val="black"/>
                </a:solidFill>
                <a:latin typeface="Consolas"/>
              </a:rPr>
              <a:t>DrawAllCells</a:t>
            </a:r>
            <a:r>
              <a:rPr lang="en-US" sz="1400" dirty="0">
                <a:solidFill>
                  <a:prstClr val="black"/>
                </a:solidFill>
                <a:latin typeface="Consolas"/>
              </a:rPr>
              <a:t>();</a:t>
            </a:r>
          </a:p>
          <a:p>
            <a:r>
              <a:rPr lang="en-US" sz="1400" dirty="0">
                <a:solidFill>
                  <a:prstClr val="black"/>
                </a:solidFill>
                <a:latin typeface="Consolas"/>
              </a:rPr>
              <a:t>                </a:t>
            </a:r>
            <a:r>
              <a:rPr lang="en-US" sz="1400" dirty="0" err="1">
                <a:solidFill>
                  <a:prstClr val="black"/>
                </a:solidFill>
                <a:latin typeface="Consolas"/>
              </a:rPr>
              <a:t>UpdateAllCells</a:t>
            </a:r>
            <a:r>
              <a:rPr lang="en-US" sz="1400" dirty="0">
                <a:solidFill>
                  <a:prstClr val="black"/>
                </a:solidFill>
                <a:latin typeface="Consolas"/>
              </a:rPr>
              <a:t>();</a:t>
            </a:r>
          </a:p>
          <a:p>
            <a:r>
              <a:rPr lang="en-US" sz="1400" dirty="0">
                <a:solidFill>
                  <a:prstClr val="black"/>
                </a:solidFill>
                <a:latin typeface="Consolas"/>
              </a:rPr>
              <a:t>            }</a:t>
            </a:r>
          </a:p>
          <a:p>
            <a:pPr defTabSz="365760"/>
            <a:r>
              <a:rPr lang="en-US" sz="1400" dirty="0">
                <a:solidFill>
                  <a:prstClr val="black"/>
                </a:solidFill>
                <a:latin typeface="Consolas"/>
              </a:rPr>
              <a:t>        }</a:t>
            </a:r>
          </a:p>
        </p:txBody>
      </p:sp>
      <p:sp>
        <p:nvSpPr>
          <p:cNvPr id="11" name="Rectangle 10"/>
          <p:cNvSpPr/>
          <p:nvPr/>
        </p:nvSpPr>
        <p:spPr>
          <a:xfrm>
            <a:off x="4267200" y="3581400"/>
            <a:ext cx="4648200" cy="2133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86200" y="3657600"/>
            <a:ext cx="5257800" cy="1815882"/>
          </a:xfrm>
          <a:prstGeom prst="rect">
            <a:avLst/>
          </a:prstGeom>
        </p:spPr>
        <p:txBody>
          <a:bodyPr wrap="square">
            <a:spAutoFit/>
          </a:bodyPr>
          <a:lstStyle/>
          <a:p>
            <a:r>
              <a:rPr lang="en-US" sz="1400" dirty="0" smtClean="0">
                <a:solidFill>
                  <a:srgbClr val="008000"/>
                </a:solidFill>
                <a:latin typeface="Consolas"/>
              </a:rPr>
              <a:t>        </a:t>
            </a:r>
            <a:r>
              <a:rPr lang="en-US" sz="1400" dirty="0" smtClean="0">
                <a:solidFill>
                  <a:srgbClr val="FF0000"/>
                </a:solidFill>
                <a:latin typeface="Consolas"/>
              </a:rPr>
              <a:t>// incorrect parallelization: </a:t>
            </a:r>
          </a:p>
          <a:p>
            <a:r>
              <a:rPr lang="en-US" sz="1400" dirty="0">
                <a:solidFill>
                  <a:srgbClr val="FF0000"/>
                </a:solidFill>
                <a:latin typeface="Consolas"/>
              </a:rPr>
              <a:t> </a:t>
            </a:r>
            <a:r>
              <a:rPr lang="en-US" sz="1400" dirty="0" smtClean="0">
                <a:solidFill>
                  <a:srgbClr val="FF0000"/>
                </a:solidFill>
                <a:latin typeface="Consolas"/>
              </a:rPr>
              <a:t>       // data race between draw and update</a:t>
            </a:r>
            <a:endParaRPr lang="en-US" sz="1400" dirty="0">
              <a:solidFill>
                <a:srgbClr val="FF0000"/>
              </a:solidFill>
              <a:latin typeface="Consolas"/>
            </a:endParaRPr>
          </a:p>
          <a:p>
            <a:r>
              <a:rPr lang="en-US" sz="1400" dirty="0">
                <a:solidFill>
                  <a:srgbClr val="0000FF"/>
                </a:solidFill>
                <a:latin typeface="Consolas"/>
              </a:rPr>
              <a:t> </a:t>
            </a:r>
            <a:r>
              <a:rPr lang="en-US" sz="1400" dirty="0" smtClean="0">
                <a:solidFill>
                  <a:srgbClr val="0000FF"/>
                </a:solidFill>
                <a:latin typeface="Consolas"/>
              </a:rPr>
              <a:t>       void</a:t>
            </a:r>
            <a:r>
              <a:rPr lang="en-US" sz="1400" dirty="0" smtClean="0">
                <a:solidFill>
                  <a:prstClr val="black"/>
                </a:solidFill>
                <a:latin typeface="Consolas"/>
              </a:rPr>
              <a:t> </a:t>
            </a:r>
            <a:r>
              <a:rPr lang="en-US" sz="1400" dirty="0" err="1">
                <a:solidFill>
                  <a:prstClr val="black"/>
                </a:solidFill>
                <a:latin typeface="Consolas"/>
              </a:rPr>
              <a:t>ParallelGameLoop</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while</a:t>
            </a:r>
            <a:r>
              <a:rPr lang="en-US" sz="1400" dirty="0">
                <a:solidFill>
                  <a:prstClr val="black"/>
                </a:solidFill>
                <a:latin typeface="Consolas"/>
              </a:rPr>
              <a:t> (!Done())</a:t>
            </a:r>
          </a:p>
          <a:p>
            <a:r>
              <a:rPr lang="en-US" sz="1400" dirty="0">
                <a:solidFill>
                  <a:prstClr val="black"/>
                </a:solidFill>
                <a:latin typeface="Consolas"/>
              </a:rPr>
              <a:t>                </a:t>
            </a:r>
            <a:r>
              <a:rPr lang="en-US" sz="1400" dirty="0" err="1">
                <a:solidFill>
                  <a:srgbClr val="2B91AF"/>
                </a:solidFill>
                <a:latin typeface="Consolas"/>
              </a:rPr>
              <a:t>Parallel</a:t>
            </a:r>
            <a:r>
              <a:rPr lang="en-US" sz="1400" dirty="0" err="1">
                <a:solidFill>
                  <a:prstClr val="black"/>
                </a:solidFill>
                <a:latin typeface="Consolas"/>
              </a:rPr>
              <a:t>.Invoke</a:t>
            </a:r>
            <a:r>
              <a:rPr lang="en-US" sz="1400" dirty="0">
                <a:solidFill>
                  <a:prstClr val="black"/>
                </a:solidFill>
                <a:latin typeface="Consolas"/>
              </a:rPr>
              <a:t>(</a:t>
            </a:r>
            <a:r>
              <a:rPr lang="en-US" sz="1400" dirty="0" err="1">
                <a:solidFill>
                  <a:prstClr val="black"/>
                </a:solidFill>
                <a:latin typeface="Consolas"/>
              </a:rPr>
              <a:t>DrawAllCells</a:t>
            </a:r>
            <a:r>
              <a:rPr lang="en-US" sz="1400" dirty="0">
                <a:solidFill>
                  <a:prstClr val="black"/>
                </a:solidFill>
                <a:latin typeface="Consolas"/>
              </a:rPr>
              <a:t>, </a:t>
            </a:r>
          </a:p>
          <a:p>
            <a:r>
              <a:rPr lang="en-US" sz="1400" dirty="0">
                <a:solidFill>
                  <a:prstClr val="black"/>
                </a:solidFill>
                <a:latin typeface="Consolas"/>
              </a:rPr>
              <a:t>                                </a:t>
            </a:r>
            <a:r>
              <a:rPr lang="en-US" sz="1400" dirty="0" err="1">
                <a:solidFill>
                  <a:prstClr val="black"/>
                </a:solidFill>
                <a:latin typeface="Consolas"/>
              </a:rPr>
              <a:t>UpdateAllCells</a:t>
            </a:r>
            <a:r>
              <a:rPr lang="en-US" sz="1400" dirty="0">
                <a:solidFill>
                  <a:prstClr val="black"/>
                </a:solidFill>
                <a:latin typeface="Consolas"/>
              </a:rPr>
              <a:t>)</a:t>
            </a:r>
          </a:p>
          <a:p>
            <a:r>
              <a:rPr lang="en-US" sz="1400" dirty="0">
                <a:solidFill>
                  <a:prstClr val="black"/>
                </a:solidFill>
                <a:latin typeface="Consolas"/>
              </a:rPr>
              <a:t>        }</a:t>
            </a:r>
          </a:p>
        </p:txBody>
      </p:sp>
      <p:sp>
        <p:nvSpPr>
          <p:cNvPr id="13" name="TextBox 12"/>
          <p:cNvSpPr txBox="1"/>
          <p:nvPr/>
        </p:nvSpPr>
        <p:spPr>
          <a:xfrm>
            <a:off x="4419600" y="5985682"/>
            <a:ext cx="4620304" cy="461665"/>
          </a:xfrm>
          <a:prstGeom prst="rect">
            <a:avLst/>
          </a:prstGeom>
          <a:noFill/>
        </p:spPr>
        <p:txBody>
          <a:bodyPr wrap="none" rtlCol="0">
            <a:spAutoFit/>
          </a:bodyPr>
          <a:lstStyle/>
          <a:p>
            <a:r>
              <a:rPr lang="en-US" sz="2400" dirty="0" smtClean="0"/>
              <a:t>Can we use immutability to fix this?</a:t>
            </a:r>
            <a:endParaRPr lang="en-US" sz="2400" dirty="0"/>
          </a:p>
        </p:txBody>
      </p:sp>
      <p:sp>
        <p:nvSpPr>
          <p:cNvPr id="3" name="Date Placeholder 2"/>
          <p:cNvSpPr>
            <a:spLocks noGrp="1"/>
          </p:cNvSpPr>
          <p:nvPr>
            <p:ph type="dt" sz="half" idx="10"/>
          </p:nvPr>
        </p:nvSpPr>
        <p:spPr/>
        <p:txBody>
          <a:bodyPr/>
          <a:lstStyle/>
          <a:p>
            <a:r>
              <a:rPr lang="en-US" smtClean="0"/>
              <a:t>6/22/2010</a:t>
            </a:r>
            <a:endParaRPr lang="en-US"/>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F4FB5E65-51E1-460A-B5D3-B6231F8C0386}" type="slidenum">
              <a:rPr lang="en-US" smtClean="0"/>
              <a:pPr/>
              <a:t>29</a:t>
            </a:fld>
            <a:endParaRPr lang="en-US"/>
          </a:p>
        </p:txBody>
      </p:sp>
    </p:spTree>
    <p:extLst>
      <p:ext uri="{BB962C8B-B14F-4D97-AF65-F5344CB8AC3E}">
        <p14:creationId xmlns:p14="http://schemas.microsoft.com/office/powerpoint/2010/main" val="2388849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Concepts</a:t>
            </a:r>
            <a:endParaRPr lang="en-US" dirty="0"/>
          </a:p>
        </p:txBody>
      </p:sp>
      <p:sp>
        <p:nvSpPr>
          <p:cNvPr id="3" name="Content Placeholder 2"/>
          <p:cNvSpPr>
            <a:spLocks noGrp="1"/>
          </p:cNvSpPr>
          <p:nvPr>
            <p:ph idx="1"/>
          </p:nvPr>
        </p:nvSpPr>
        <p:spPr>
          <a:xfrm>
            <a:off x="3048000" y="1166018"/>
            <a:ext cx="5486400" cy="4525963"/>
          </a:xfrm>
        </p:spPr>
        <p:txBody>
          <a:bodyPr>
            <a:noAutofit/>
          </a:bodyPr>
          <a:lstStyle/>
          <a:p>
            <a:pPr marL="0" indent="0">
              <a:buNone/>
            </a:pPr>
            <a:endParaRPr lang="en-US" sz="2800" dirty="0" smtClean="0"/>
          </a:p>
          <a:p>
            <a:pPr marL="0" indent="0">
              <a:buNone/>
            </a:pPr>
            <a:endParaRPr lang="en-US" sz="2800" dirty="0" smtClean="0"/>
          </a:p>
          <a:p>
            <a:r>
              <a:rPr lang="en-US" sz="2800" dirty="0" smtClean="0"/>
              <a:t>Producer-consumer Pattern</a:t>
            </a:r>
          </a:p>
          <a:p>
            <a:r>
              <a:rPr lang="en-US" sz="2800" dirty="0" smtClean="0"/>
              <a:t>Pipeline Pattern</a:t>
            </a:r>
          </a:p>
          <a:p>
            <a:r>
              <a:rPr lang="en-US" sz="2800" dirty="0" smtClean="0"/>
              <a:t>Double Buffering Pattern</a:t>
            </a:r>
          </a:p>
          <a:p>
            <a:r>
              <a:rPr lang="en-US" sz="2800" dirty="0" err="1" smtClean="0"/>
              <a:t>Worklist</a:t>
            </a:r>
            <a:r>
              <a:rPr lang="en-US" sz="2800" dirty="0" smtClean="0"/>
              <a:t> Pattern</a:t>
            </a:r>
          </a:p>
          <a:p>
            <a:r>
              <a:rPr lang="en-US" sz="2800" dirty="0" smtClean="0"/>
              <a:t>Immutable Data Pattern</a:t>
            </a:r>
            <a:endParaRPr lang="en-US" sz="2800" dirty="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F4FB5E65-51E1-460A-B5D3-B6231F8C0386}" type="slidenum">
              <a:rPr lang="en-US" smtClean="0"/>
              <a:pPr/>
              <a:t>3</a:t>
            </a:fld>
            <a:endParaRPr lang="en-US" dirty="0"/>
          </a:p>
        </p:txBody>
      </p:sp>
      <p:sp>
        <p:nvSpPr>
          <p:cNvPr id="6" name="Date Placeholder 5"/>
          <p:cNvSpPr>
            <a:spLocks noGrp="1"/>
          </p:cNvSpPr>
          <p:nvPr>
            <p:ph type="dt" sz="half" idx="10"/>
          </p:nvPr>
        </p:nvSpPr>
        <p:spPr/>
        <p:txBody>
          <a:bodyPr/>
          <a:lstStyle/>
          <a:p>
            <a:r>
              <a:rPr lang="en-US" smtClean="0"/>
              <a:t>6/16/2010</a:t>
            </a:r>
            <a:endParaRPr lang="en-US"/>
          </a:p>
        </p:txBody>
      </p:sp>
      <p:sp>
        <p:nvSpPr>
          <p:cNvPr id="16" name="Vertical Scroll 15"/>
          <p:cNvSpPr/>
          <p:nvPr/>
        </p:nvSpPr>
        <p:spPr>
          <a:xfrm>
            <a:off x="685800" y="3048000"/>
            <a:ext cx="1371600" cy="1066800"/>
          </a:xfrm>
          <a:prstGeom prst="verticalScroll">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t>Code</a:t>
            </a:r>
          </a:p>
          <a:p>
            <a:pPr algn="ctr"/>
            <a:r>
              <a:rPr lang="en-US" sz="2000" b="1" dirty="0" smtClean="0"/>
              <a:t>Concept</a:t>
            </a:r>
            <a:endParaRPr lang="en-US" sz="2000" b="1" dirty="0"/>
          </a:p>
        </p:txBody>
      </p:sp>
    </p:spTree>
    <p:extLst>
      <p:ext uri="{BB962C8B-B14F-4D97-AF65-F5344CB8AC3E}">
        <p14:creationId xmlns:p14="http://schemas.microsoft.com/office/powerpoint/2010/main" val="1407990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4267200" y="1371600"/>
            <a:ext cx="4648200" cy="2743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638"/>
            <a:ext cx="8229600" cy="868362"/>
          </a:xfrm>
        </p:spPr>
        <p:txBody>
          <a:bodyPr/>
          <a:lstStyle/>
          <a:p>
            <a:r>
              <a:rPr lang="en-US" dirty="0" smtClean="0"/>
              <a:t>Example: Game</a:t>
            </a:r>
            <a:endParaRPr lang="en-US" dirty="0"/>
          </a:p>
        </p:txBody>
      </p:sp>
      <p:sp>
        <p:nvSpPr>
          <p:cNvPr id="9" name="Rectangle 8"/>
          <p:cNvSpPr/>
          <p:nvPr/>
        </p:nvSpPr>
        <p:spPr>
          <a:xfrm>
            <a:off x="3505200" y="1390459"/>
            <a:ext cx="6172200" cy="2677656"/>
          </a:xfrm>
          <a:prstGeom prst="rect">
            <a:avLst/>
          </a:prstGeom>
        </p:spPr>
        <p:txBody>
          <a:bodyPr wrap="square">
            <a:spAutoFit/>
          </a:bodyPr>
          <a:lstStyle/>
          <a:p>
            <a:r>
              <a:rPr lang="en-US" sz="1400" dirty="0" smtClean="0">
                <a:solidFill>
                  <a:srgbClr val="008000"/>
                </a:solidFill>
                <a:latin typeface="Consolas"/>
              </a:rPr>
              <a:t>        // correct parallelization of loop</a:t>
            </a:r>
            <a:endParaRPr lang="en-US" sz="1400" dirty="0">
              <a:solidFill>
                <a:prstClr val="black"/>
              </a:solidFill>
              <a:latin typeface="Consolas"/>
            </a:endParaRPr>
          </a:p>
          <a:p>
            <a:r>
              <a:rPr lang="en-US" sz="1400" dirty="0">
                <a:latin typeface="Consolas"/>
              </a:rPr>
              <a:t> </a:t>
            </a:r>
            <a:r>
              <a:rPr lang="en-US" sz="1400" dirty="0" smtClean="0">
                <a:latin typeface="Consolas"/>
              </a:rPr>
              <a:t>       </a:t>
            </a:r>
            <a:r>
              <a:rPr lang="en-US" sz="1400" dirty="0" smtClean="0">
                <a:solidFill>
                  <a:srgbClr val="0000FF"/>
                </a:solidFill>
                <a:latin typeface="Consolas"/>
              </a:rPr>
              <a:t>void</a:t>
            </a:r>
            <a:r>
              <a:rPr lang="en-US" sz="1400" dirty="0" smtClean="0">
                <a:solidFill>
                  <a:prstClr val="black"/>
                </a:solidFill>
                <a:latin typeface="Consolas"/>
              </a:rPr>
              <a:t> </a:t>
            </a:r>
            <a:r>
              <a:rPr lang="en-US" sz="1400" dirty="0" err="1">
                <a:solidFill>
                  <a:prstClr val="black"/>
                </a:solidFill>
                <a:latin typeface="Consolas"/>
              </a:rPr>
              <a:t>ParallelGameLoop</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while</a:t>
            </a:r>
            <a:r>
              <a:rPr lang="en-US" sz="1400" dirty="0">
                <a:solidFill>
                  <a:prstClr val="black"/>
                </a:solidFill>
                <a:latin typeface="Consolas"/>
              </a:rPr>
              <a:t> (!Done())</a:t>
            </a:r>
          </a:p>
          <a:p>
            <a:r>
              <a:rPr lang="en-US" sz="1400" dirty="0">
                <a:solidFill>
                  <a:prstClr val="black"/>
                </a:solidFill>
                <a:latin typeface="Consolas"/>
              </a:rPr>
              <a:t>            {</a:t>
            </a:r>
          </a:p>
          <a:p>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 </a:t>
            </a:r>
            <a:r>
              <a:rPr lang="en-US" sz="1400" dirty="0" err="1">
                <a:solidFill>
                  <a:prstClr val="black"/>
                </a:solidFill>
                <a:latin typeface="Consolas"/>
              </a:rPr>
              <a:t>newarray</a:t>
            </a:r>
            <a:r>
              <a:rPr lang="en-US" sz="1400" dirty="0">
                <a:solidFill>
                  <a:prstClr val="black"/>
                </a:solidFill>
                <a:latin typeface="Consolas"/>
              </a:rPr>
              <a:t> = </a:t>
            </a:r>
            <a:r>
              <a:rPr lang="en-US" sz="1400" dirty="0">
                <a:solidFill>
                  <a:srgbClr val="0000FF"/>
                </a:solidFill>
                <a:latin typeface="Consolas"/>
              </a:rPr>
              <a:t>null</a:t>
            </a:r>
            <a:r>
              <a:rPr lang="en-US" sz="1400" dirty="0">
                <a:solidFill>
                  <a:prstClr val="black"/>
                </a:solidFill>
                <a:latin typeface="Consolas"/>
              </a:rPr>
              <a:t>;</a:t>
            </a:r>
          </a:p>
          <a:p>
            <a:r>
              <a:rPr lang="en-US" sz="1400" dirty="0">
                <a:solidFill>
                  <a:prstClr val="black"/>
                </a:solidFill>
                <a:latin typeface="Consolas"/>
              </a:rPr>
              <a:t>                </a:t>
            </a:r>
            <a:r>
              <a:rPr lang="en-US" sz="1400" dirty="0" err="1">
                <a:solidFill>
                  <a:srgbClr val="2B91AF"/>
                </a:solidFill>
                <a:latin typeface="Consolas"/>
              </a:rPr>
              <a:t>Parallel</a:t>
            </a:r>
            <a:r>
              <a:rPr lang="en-US" sz="1400" dirty="0" err="1">
                <a:solidFill>
                  <a:prstClr val="black"/>
                </a:solidFill>
                <a:latin typeface="Consolas"/>
              </a:rPr>
              <a:t>.Invoke</a:t>
            </a:r>
            <a:r>
              <a:rPr lang="en-US" sz="1400" dirty="0">
                <a:solidFill>
                  <a:prstClr val="black"/>
                </a:solidFill>
                <a:latin typeface="Consolas"/>
              </a:rPr>
              <a:t>(() =&gt; </a:t>
            </a:r>
            <a:r>
              <a:rPr lang="en-US" sz="1400" dirty="0" err="1">
                <a:solidFill>
                  <a:prstClr val="black"/>
                </a:solidFill>
                <a:latin typeface="Consolas"/>
              </a:rPr>
              <a:t>DrawAllCells</a:t>
            </a:r>
            <a:r>
              <a:rPr lang="en-US" sz="1400" dirty="0">
                <a:solidFill>
                  <a:prstClr val="black"/>
                </a:solidFill>
                <a:latin typeface="Consolas"/>
              </a:rPr>
              <a:t>(), </a:t>
            </a:r>
          </a:p>
          <a:p>
            <a:r>
              <a:rPr lang="en-US" sz="1400" dirty="0">
                <a:solidFill>
                  <a:prstClr val="black"/>
                </a:solidFill>
                <a:latin typeface="Consolas"/>
              </a:rPr>
              <a:t>                  () =&gt; </a:t>
            </a:r>
            <a:r>
              <a:rPr lang="en-US" sz="1400" dirty="0" err="1">
                <a:solidFill>
                  <a:prstClr val="black"/>
                </a:solidFill>
                <a:latin typeface="Consolas"/>
              </a:rPr>
              <a:t>newarray</a:t>
            </a:r>
            <a:r>
              <a:rPr lang="en-US" sz="1400" dirty="0">
                <a:solidFill>
                  <a:prstClr val="black"/>
                </a:solidFill>
                <a:latin typeface="Consolas"/>
              </a:rPr>
              <a:t> = </a:t>
            </a:r>
            <a:r>
              <a:rPr lang="en-US" sz="1400" dirty="0" err="1">
                <a:solidFill>
                  <a:prstClr val="black"/>
                </a:solidFill>
                <a:latin typeface="Consolas"/>
              </a:rPr>
              <a:t>UpdateAllCells</a:t>
            </a:r>
            <a:r>
              <a:rPr lang="en-US" sz="1400" dirty="0">
                <a:solidFill>
                  <a:prstClr val="black"/>
                </a:solidFill>
                <a:latin typeface="Consolas"/>
              </a:rPr>
              <a:t>());</a:t>
            </a:r>
          </a:p>
          <a:p>
            <a:r>
              <a:rPr lang="en-US" sz="1400" dirty="0">
                <a:solidFill>
                  <a:prstClr val="black"/>
                </a:solidFill>
                <a:latin typeface="Consolas"/>
              </a:rPr>
              <a:t>                objects = </a:t>
            </a:r>
            <a:r>
              <a:rPr lang="en-US" sz="1400" dirty="0" err="1">
                <a:solidFill>
                  <a:prstClr val="black"/>
                </a:solidFill>
                <a:latin typeface="Consolas"/>
              </a:rPr>
              <a:t>newarray</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p>
          <a:p>
            <a:endParaRPr lang="en-US" sz="1400" dirty="0">
              <a:solidFill>
                <a:prstClr val="black"/>
              </a:solidFill>
              <a:latin typeface="Consolas"/>
            </a:endParaRPr>
          </a:p>
        </p:txBody>
      </p:sp>
      <p:grpSp>
        <p:nvGrpSpPr>
          <p:cNvPr id="7" name="Group 6"/>
          <p:cNvGrpSpPr/>
          <p:nvPr/>
        </p:nvGrpSpPr>
        <p:grpSpPr>
          <a:xfrm>
            <a:off x="-487268" y="1219200"/>
            <a:ext cx="6348292" cy="5478423"/>
            <a:chOff x="-328492" y="1371600"/>
            <a:chExt cx="6348292" cy="5478423"/>
          </a:xfrm>
        </p:grpSpPr>
        <p:sp>
          <p:nvSpPr>
            <p:cNvPr id="8" name="Rectangle 7"/>
            <p:cNvSpPr/>
            <p:nvPr/>
          </p:nvSpPr>
          <p:spPr>
            <a:xfrm>
              <a:off x="-328492" y="1371600"/>
              <a:ext cx="6348292" cy="5478423"/>
            </a:xfrm>
            <a:prstGeom prst="rect">
              <a:avLst/>
            </a:prstGeom>
          </p:spPr>
          <p:txBody>
            <a:bodyPr wrap="square">
              <a:spAutoFit/>
            </a:bodyPr>
            <a:lstStyle/>
            <a:p>
              <a:r>
                <a:rPr lang="en-US" sz="1400" dirty="0">
                  <a:latin typeface="Consolas"/>
                </a:rPr>
                <a:t> </a:t>
              </a:r>
              <a:r>
                <a:rPr lang="en-US" sz="1400" dirty="0" smtClean="0">
                  <a:latin typeface="Consolas"/>
                </a:rPr>
                <a:t>       </a:t>
              </a:r>
              <a:r>
                <a:rPr lang="en-US" sz="1400" dirty="0" smtClean="0">
                  <a:solidFill>
                    <a:srgbClr val="0000FF"/>
                  </a:solidFill>
                  <a:latin typeface="Consolas"/>
                </a:rPr>
                <a:t>class</a:t>
              </a:r>
              <a:r>
                <a:rPr lang="en-US" sz="1400" dirty="0" smtClean="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 {</a:t>
              </a:r>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public</a:t>
              </a:r>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Draw()</a:t>
              </a:r>
            </a:p>
            <a:p>
              <a:r>
                <a:rPr lang="en-US" sz="1400" dirty="0">
                  <a:solidFill>
                    <a:prstClr val="black"/>
                  </a:solidFill>
                  <a:latin typeface="Consolas"/>
                </a:rPr>
                <a:t>            { </a:t>
              </a:r>
              <a:r>
                <a:rPr lang="en-US" sz="1400" dirty="0">
                  <a:solidFill>
                    <a:srgbClr val="008000"/>
                  </a:solidFill>
                  <a:latin typeface="Consolas"/>
                </a:rPr>
                <a:t>// ... reads state</a:t>
              </a:r>
              <a:endParaRPr lang="en-US" sz="1400" dirty="0">
                <a:solidFill>
                  <a:prstClr val="black"/>
                </a:solidFill>
                <a:latin typeface="Consolas"/>
              </a:endParaRP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public</a:t>
              </a:r>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 </a:t>
              </a:r>
              <a:r>
                <a:rPr lang="en-US" sz="1400" dirty="0" err="1" smtClean="0">
                  <a:solidFill>
                    <a:prstClr val="black"/>
                  </a:solidFill>
                  <a:latin typeface="Consolas"/>
                </a:rPr>
                <a:t>ImmutableUpdate</a:t>
              </a:r>
              <a:r>
                <a:rPr lang="en-US" sz="1400" dirty="0">
                  <a:solidFill>
                    <a:prstClr val="black"/>
                  </a:solidFill>
                  <a:latin typeface="Consolas"/>
                </a:rPr>
                <a:t>() </a:t>
              </a:r>
            </a:p>
            <a:p>
              <a:r>
                <a:rPr lang="en-US" sz="1400" dirty="0">
                  <a:solidFill>
                    <a:prstClr val="black"/>
                  </a:solidFill>
                  <a:latin typeface="Consolas"/>
                </a:rPr>
                <a:t>            { </a:t>
              </a:r>
              <a:r>
                <a:rPr lang="en-US" sz="1400" dirty="0">
                  <a:solidFill>
                    <a:srgbClr val="008000"/>
                  </a:solidFill>
                  <a:latin typeface="Consolas"/>
                </a:rPr>
                <a:t>// ... return updated copy</a:t>
              </a:r>
              <a:endParaRPr lang="en-US" sz="1400" dirty="0">
                <a:solidFill>
                  <a:prstClr val="black"/>
                </a:solidFill>
                <a:latin typeface="Consolas"/>
              </a:endParaRPr>
            </a:p>
            <a:p>
              <a:r>
                <a:rPr lang="en-US" sz="1400" dirty="0">
                  <a:solidFill>
                    <a:prstClr val="black"/>
                  </a:solidFill>
                  <a:latin typeface="Consolas"/>
                </a:rPr>
                <a:t>            }</a:t>
              </a:r>
            </a:p>
            <a:p>
              <a:r>
                <a:rPr lang="en-US" sz="1400" dirty="0">
                  <a:solidFill>
                    <a:prstClr val="black"/>
                  </a:solidFill>
                  <a:latin typeface="Consolas"/>
                </a:rPr>
                <a:t>        }</a:t>
              </a:r>
            </a:p>
            <a:p>
              <a:endParaRPr lang="en-US" sz="1400" dirty="0">
                <a:solidFill>
                  <a:prstClr val="black"/>
                </a:solidFill>
                <a:latin typeface="Consolas"/>
              </a:endParaRPr>
            </a:p>
            <a:p>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 </a:t>
              </a:r>
              <a:r>
                <a:rPr lang="en-US" sz="1400" dirty="0">
                  <a:solidFill>
                    <a:prstClr val="black"/>
                  </a:solidFill>
                  <a:latin typeface="Consolas"/>
                </a:rPr>
                <a:t>objects</a:t>
              </a:r>
            </a:p>
            <a:p>
              <a:r>
                <a:rPr lang="en-US" sz="1400" dirty="0">
                  <a:solidFill>
                    <a:prstClr val="black"/>
                  </a:solidFill>
                  <a:latin typeface="Consolas"/>
                </a:rPr>
                <a:t>           = </a:t>
              </a:r>
              <a:r>
                <a:rPr lang="en-US" sz="1400" dirty="0">
                  <a:solidFill>
                    <a:srgbClr val="0000FF"/>
                  </a:solidFill>
                  <a:latin typeface="Consolas"/>
                </a:rPr>
                <a:t>new</a:t>
              </a:r>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a:t>
              </a:r>
              <a:r>
                <a:rPr lang="en-US" sz="1400" dirty="0" err="1" smtClean="0">
                  <a:solidFill>
                    <a:prstClr val="black"/>
                  </a:solidFill>
                  <a:latin typeface="Consolas"/>
                </a:rPr>
                <a:t>numobjects</a:t>
              </a:r>
              <a:r>
                <a:rPr lang="en-US" sz="1400" dirty="0" smtClean="0">
                  <a:solidFill>
                    <a:prstClr val="black"/>
                  </a:solidFill>
                  <a:latin typeface="Consolas"/>
                </a:rPr>
                <a:t>];</a:t>
              </a:r>
              <a:endParaRPr lang="en-US" sz="1400" dirty="0">
                <a:solidFill>
                  <a:prstClr val="black"/>
                </a:solidFill>
                <a:latin typeface="Consolas"/>
              </a:endParaRPr>
            </a:p>
            <a:p>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a:t>
              </a:r>
              <a:r>
                <a:rPr lang="en-US" sz="1400" dirty="0" err="1">
                  <a:solidFill>
                    <a:prstClr val="black"/>
                  </a:solidFill>
                  <a:latin typeface="Consolas"/>
                </a:rPr>
                <a:t>DrawAllCells</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smtClean="0">
                  <a:solidFill>
                    <a:srgbClr val="0000FF"/>
                  </a:solidFill>
                  <a:latin typeface="Consolas"/>
                </a:rPr>
                <a:t>foreach</a:t>
              </a:r>
              <a:r>
                <a:rPr lang="en-US" sz="1400" dirty="0" smtClean="0">
                  <a:solidFill>
                    <a:prstClr val="black"/>
                  </a:solidFill>
                  <a:latin typeface="Consolas"/>
                </a:rPr>
                <a:t>(</a:t>
              </a:r>
              <a:r>
                <a:rPr lang="en-US" sz="1400" dirty="0" err="1" smtClean="0">
                  <a:solidFill>
                    <a:srgbClr val="2B91AF"/>
                  </a:solidFill>
                  <a:latin typeface="Consolas"/>
                </a:rPr>
                <a:t>GameObject</a:t>
              </a:r>
              <a:r>
                <a:rPr lang="en-US" sz="1400" dirty="0" smtClean="0">
                  <a:solidFill>
                    <a:prstClr val="black"/>
                  </a:solidFill>
                  <a:latin typeface="Consolas"/>
                </a:rPr>
                <a:t> </a:t>
              </a:r>
              <a:r>
                <a:rPr lang="en-US" sz="1400" dirty="0">
                  <a:solidFill>
                    <a:prstClr val="black"/>
                  </a:solidFill>
                  <a:latin typeface="Consolas"/>
                </a:rPr>
                <a:t>g </a:t>
              </a:r>
              <a:r>
                <a:rPr lang="en-US" sz="1400" dirty="0">
                  <a:solidFill>
                    <a:srgbClr val="0000FF"/>
                  </a:solidFill>
                  <a:latin typeface="Consolas"/>
                </a:rPr>
                <a:t>in</a:t>
              </a:r>
              <a:r>
                <a:rPr lang="en-US" sz="1400" dirty="0">
                  <a:solidFill>
                    <a:prstClr val="black"/>
                  </a:solidFill>
                  <a:latin typeface="Consolas"/>
                </a:rPr>
                <a:t> </a:t>
              </a:r>
              <a:r>
                <a:rPr lang="en-US" sz="1400" dirty="0" smtClean="0">
                  <a:solidFill>
                    <a:prstClr val="black"/>
                  </a:solidFill>
                  <a:latin typeface="Consolas"/>
                </a:rPr>
                <a:t>objects)</a:t>
              </a:r>
              <a:endParaRPr lang="en-US" sz="1400" dirty="0">
                <a:solidFill>
                  <a:prstClr val="black"/>
                </a:solidFill>
                <a:latin typeface="Consolas"/>
              </a:endParaRPr>
            </a:p>
            <a:p>
              <a:r>
                <a:rPr lang="en-US" sz="1400" dirty="0">
                  <a:solidFill>
                    <a:prstClr val="black"/>
                  </a:solidFill>
                  <a:latin typeface="Consolas"/>
                </a:rPr>
                <a:t>              </a:t>
              </a:r>
              <a:r>
                <a:rPr lang="en-US" sz="1400" dirty="0" err="1">
                  <a:solidFill>
                    <a:prstClr val="black"/>
                  </a:solidFill>
                  <a:latin typeface="Consolas"/>
                </a:rPr>
                <a:t>g.Draw</a:t>
              </a:r>
              <a:r>
                <a:rPr lang="en-US" sz="1400" dirty="0">
                  <a:solidFill>
                    <a:prstClr val="black"/>
                  </a:solidFill>
                  <a:latin typeface="Consolas"/>
                </a:rPr>
                <a:t>();</a:t>
              </a:r>
            </a:p>
            <a:p>
              <a:r>
                <a:rPr lang="en-US" sz="1400" dirty="0">
                  <a:solidFill>
                    <a:prstClr val="black"/>
                  </a:solidFill>
                  <a:latin typeface="Consolas"/>
                </a:rPr>
                <a:t>        }</a:t>
              </a:r>
            </a:p>
            <a:p>
              <a:endParaRPr lang="en-US" sz="1400" dirty="0">
                <a:solidFill>
                  <a:prstClr val="black"/>
                </a:solidFill>
                <a:latin typeface="Consolas"/>
              </a:endParaRPr>
            </a:p>
            <a:p>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 </a:t>
              </a:r>
              <a:r>
                <a:rPr lang="en-US" sz="1400" dirty="0" err="1">
                  <a:solidFill>
                    <a:prstClr val="black"/>
                  </a:solidFill>
                  <a:latin typeface="Consolas"/>
                </a:rPr>
                <a:t>UpdateAllCells</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var</a:t>
              </a:r>
              <a:r>
                <a:rPr lang="en-US" sz="1400" dirty="0">
                  <a:solidFill>
                    <a:prstClr val="black"/>
                  </a:solidFill>
                  <a:latin typeface="Consolas"/>
                </a:rPr>
                <a:t> </a:t>
              </a:r>
              <a:r>
                <a:rPr lang="en-US" sz="1400" dirty="0" err="1">
                  <a:solidFill>
                    <a:prstClr val="black"/>
                  </a:solidFill>
                  <a:latin typeface="Consolas"/>
                </a:rPr>
                <a:t>newobjects</a:t>
              </a:r>
              <a:r>
                <a:rPr lang="en-US" sz="1400" dirty="0">
                  <a:solidFill>
                    <a:prstClr val="black"/>
                  </a:solidFill>
                  <a:latin typeface="Consolas"/>
                </a:rPr>
                <a:t> = </a:t>
              </a:r>
              <a:r>
                <a:rPr lang="en-US" sz="1400" dirty="0">
                  <a:solidFill>
                    <a:srgbClr val="0000FF"/>
                  </a:solidFill>
                  <a:latin typeface="Consolas"/>
                </a:rPr>
                <a:t>new</a:t>
              </a:r>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a:t>
              </a:r>
              <a:r>
                <a:rPr lang="en-US" sz="1400" dirty="0" err="1" smtClean="0">
                  <a:solidFill>
                    <a:prstClr val="black"/>
                  </a:solidFill>
                  <a:latin typeface="Consolas"/>
                </a:rPr>
                <a:t>numobjects</a:t>
              </a:r>
              <a:r>
                <a:rPr lang="en-US" sz="1400" dirty="0" smtClean="0">
                  <a:solidFill>
                    <a:prstClr val="black"/>
                  </a:solidFill>
                  <a:latin typeface="Consolas"/>
                </a:rPr>
                <a:t>];</a:t>
              </a:r>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for</a:t>
              </a:r>
              <a:r>
                <a:rPr lang="en-US" sz="1400" dirty="0">
                  <a:solidFill>
                    <a:prstClr val="black"/>
                  </a:solidFill>
                  <a:latin typeface="Consolas"/>
                </a:rPr>
                <a:t> (</a:t>
              </a:r>
              <a:r>
                <a:rPr lang="en-US" sz="1400" dirty="0" err="1">
                  <a:solidFill>
                    <a:srgbClr val="0000FF"/>
                  </a:solidFill>
                  <a:latin typeface="Consolas"/>
                </a:rPr>
                <a:t>int</a:t>
              </a:r>
              <a:r>
                <a:rPr lang="en-US" sz="1400" dirty="0">
                  <a:solidFill>
                    <a:prstClr val="black"/>
                  </a:solidFill>
                  <a:latin typeface="Consolas"/>
                </a:rPr>
                <a:t> i = 0; i &lt; </a:t>
              </a:r>
              <a:r>
                <a:rPr lang="en-US" sz="1400" dirty="0" err="1">
                  <a:solidFill>
                    <a:prstClr val="black"/>
                  </a:solidFill>
                  <a:latin typeface="Consolas"/>
                </a:rPr>
                <a:t>numobjects</a:t>
              </a:r>
              <a:r>
                <a:rPr lang="en-US" sz="1400" dirty="0">
                  <a:solidFill>
                    <a:prstClr val="black"/>
                  </a:solidFill>
                  <a:latin typeface="Consolas"/>
                </a:rPr>
                <a:t>; i++)</a:t>
              </a:r>
            </a:p>
            <a:p>
              <a:r>
                <a:rPr lang="en-US" sz="1400" dirty="0">
                  <a:solidFill>
                    <a:prstClr val="black"/>
                  </a:solidFill>
                  <a:latin typeface="Consolas"/>
                </a:rPr>
                <a:t>                </a:t>
              </a:r>
              <a:r>
                <a:rPr lang="en-US" sz="1400" dirty="0" err="1">
                  <a:solidFill>
                    <a:prstClr val="black"/>
                  </a:solidFill>
                  <a:latin typeface="Consolas"/>
                </a:rPr>
                <a:t>newobjects</a:t>
              </a:r>
              <a:r>
                <a:rPr lang="en-US" sz="1400" dirty="0">
                  <a:solidFill>
                    <a:prstClr val="black"/>
                  </a:solidFill>
                  <a:latin typeface="Consolas"/>
                </a:rPr>
                <a:t>[i] = objects[i</a:t>
              </a:r>
              <a:r>
                <a:rPr lang="en-US" sz="1400" dirty="0" smtClean="0">
                  <a:solidFill>
                    <a:prstClr val="black"/>
                  </a:solidFill>
                  <a:latin typeface="Consolas"/>
                </a:rPr>
                <a:t>].</a:t>
              </a:r>
              <a:r>
                <a:rPr lang="en-US" sz="1400" dirty="0" err="1" smtClean="0">
                  <a:solidFill>
                    <a:prstClr val="black"/>
                  </a:solidFill>
                  <a:latin typeface="Consolas"/>
                </a:rPr>
                <a:t>ImmutableUpdate</a:t>
              </a:r>
              <a:r>
                <a:rPr lang="en-US" sz="1400" dirty="0" smtClean="0">
                  <a:solidFill>
                    <a:prstClr val="black"/>
                  </a:solidFill>
                  <a:latin typeface="Consolas"/>
                </a:rPr>
                <a:t>();</a:t>
              </a:r>
            </a:p>
            <a:p>
              <a:r>
                <a:rPr lang="en-US" sz="1400" dirty="0" smtClean="0">
                  <a:solidFill>
                    <a:srgbClr val="0000FF"/>
                  </a:solidFill>
                </a:rPr>
                <a:t>	       return</a:t>
              </a:r>
              <a:r>
                <a:rPr lang="en-US" sz="1400" dirty="0"/>
                <a:t> </a:t>
              </a:r>
              <a:r>
                <a:rPr lang="en-US" sz="1400" dirty="0" err="1"/>
                <a:t>newObjects</a:t>
              </a:r>
              <a:r>
                <a:rPr lang="en-US" sz="1400" dirty="0" smtClean="0"/>
                <a:t>;</a:t>
              </a:r>
              <a:endParaRPr lang="en-US" sz="1400" dirty="0">
                <a:solidFill>
                  <a:prstClr val="black"/>
                </a:solidFill>
                <a:latin typeface="Consolas"/>
              </a:endParaRPr>
            </a:p>
            <a:p>
              <a:r>
                <a:rPr lang="en-US" sz="1400" dirty="0">
                  <a:solidFill>
                    <a:prstClr val="black"/>
                  </a:solidFill>
                  <a:latin typeface="Consolas"/>
                </a:rPr>
                <a:t>        }</a:t>
              </a:r>
            </a:p>
          </p:txBody>
        </p:sp>
        <p:sp>
          <p:nvSpPr>
            <p:cNvPr id="3" name="Rectangle 2"/>
            <p:cNvSpPr/>
            <p:nvPr/>
          </p:nvSpPr>
          <p:spPr>
            <a:xfrm>
              <a:off x="1600200" y="2286000"/>
              <a:ext cx="1066800" cy="228600"/>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93644" y="5241235"/>
              <a:ext cx="1295400" cy="265474"/>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892576" y="6096000"/>
              <a:ext cx="1905000" cy="265474"/>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5638800" y="4343400"/>
            <a:ext cx="3352800" cy="1938992"/>
          </a:xfrm>
          <a:prstGeom prst="rect">
            <a:avLst/>
          </a:prstGeom>
          <a:noFill/>
        </p:spPr>
        <p:txBody>
          <a:bodyPr wrap="square" rtlCol="0">
            <a:spAutoFit/>
          </a:bodyPr>
          <a:lstStyle/>
          <a:p>
            <a:r>
              <a:rPr lang="en-US" sz="2400" dirty="0" smtClean="0"/>
              <a:t>Correct parallelization.</a:t>
            </a:r>
          </a:p>
          <a:p>
            <a:endParaRPr lang="en-US" sz="2400" dirty="0" smtClean="0"/>
          </a:p>
          <a:p>
            <a:r>
              <a:rPr lang="en-US" sz="2400" dirty="0" smtClean="0"/>
              <a:t>Can we do this without allocating a new array every iteration?</a:t>
            </a:r>
            <a:endParaRPr lang="en-US" sz="2400"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30</a:t>
            </a:fld>
            <a:endParaRPr lang="en-US"/>
          </a:p>
        </p:txBody>
      </p:sp>
    </p:spTree>
    <p:extLst>
      <p:ext uri="{BB962C8B-B14F-4D97-AF65-F5344CB8AC3E}">
        <p14:creationId xmlns:p14="http://schemas.microsoft.com/office/powerpoint/2010/main" val="31497074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Practical Parallel and Concurrent Programming DRAFT: comments to msrpcpcp@microsoft.com </a:t>
            </a:r>
            <a:endParaRPr lang="en-US" dirty="0"/>
          </a:p>
        </p:txBody>
      </p:sp>
      <p:sp>
        <p:nvSpPr>
          <p:cNvPr id="2" name="Title 1"/>
          <p:cNvSpPr>
            <a:spLocks noGrp="1"/>
          </p:cNvSpPr>
          <p:nvPr>
            <p:ph type="title"/>
          </p:nvPr>
        </p:nvSpPr>
        <p:spPr>
          <a:xfrm>
            <a:off x="457200" y="274638"/>
            <a:ext cx="8229600" cy="868362"/>
          </a:xfrm>
        </p:spPr>
        <p:txBody>
          <a:bodyPr/>
          <a:lstStyle/>
          <a:p>
            <a:r>
              <a:rPr lang="en-US" dirty="0" smtClean="0"/>
              <a:t>Trick: Double Buffering</a:t>
            </a:r>
            <a:endParaRPr lang="en-US" dirty="0"/>
          </a:p>
        </p:txBody>
      </p:sp>
      <p:sp>
        <p:nvSpPr>
          <p:cNvPr id="11" name="Rectangle 10"/>
          <p:cNvSpPr/>
          <p:nvPr/>
        </p:nvSpPr>
        <p:spPr>
          <a:xfrm>
            <a:off x="4267200" y="1371600"/>
            <a:ext cx="4648200" cy="312740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505200" y="1390459"/>
            <a:ext cx="5334000" cy="3108543"/>
          </a:xfrm>
          <a:prstGeom prst="rect">
            <a:avLst/>
          </a:prstGeom>
        </p:spPr>
        <p:txBody>
          <a:bodyPr wrap="square">
            <a:spAutoFit/>
          </a:bodyPr>
          <a:lstStyle/>
          <a:p>
            <a:r>
              <a:rPr lang="en-US" sz="1400" dirty="0" smtClean="0">
                <a:solidFill>
                  <a:srgbClr val="008000"/>
                </a:solidFill>
                <a:latin typeface="Consolas"/>
              </a:rPr>
              <a:t>        // correct parallelization of loop</a:t>
            </a:r>
            <a:endParaRPr lang="en-US" sz="1400" dirty="0">
              <a:solidFill>
                <a:prstClr val="black"/>
              </a:solidFill>
              <a:latin typeface="Consolas"/>
            </a:endParaRPr>
          </a:p>
          <a:p>
            <a:r>
              <a:rPr lang="en-US" sz="1400" dirty="0">
                <a:latin typeface="Consolas"/>
              </a:rPr>
              <a:t>        </a:t>
            </a:r>
            <a:r>
              <a:rPr lang="en-US" sz="1400" dirty="0" smtClean="0">
                <a:solidFill>
                  <a:srgbClr val="0000FF"/>
                </a:solidFill>
                <a:latin typeface="Consolas"/>
              </a:rPr>
              <a:t>void</a:t>
            </a:r>
            <a:r>
              <a:rPr lang="en-US" sz="1400" dirty="0" smtClean="0">
                <a:solidFill>
                  <a:prstClr val="black"/>
                </a:solidFill>
                <a:latin typeface="Consolas"/>
              </a:rPr>
              <a:t> </a:t>
            </a:r>
            <a:r>
              <a:rPr lang="en-US" sz="1400" dirty="0" err="1">
                <a:solidFill>
                  <a:prstClr val="black"/>
                </a:solidFill>
                <a:latin typeface="Consolas"/>
              </a:rPr>
              <a:t>ParallelGameLoop</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0000FF"/>
                </a:solidFill>
                <a:latin typeface="Consolas"/>
              </a:rPr>
              <a:t>int</a:t>
            </a:r>
            <a:r>
              <a:rPr lang="en-US" sz="1400" dirty="0">
                <a:solidFill>
                  <a:prstClr val="black"/>
                </a:solidFill>
                <a:latin typeface="Consolas"/>
              </a:rPr>
              <a:t> </a:t>
            </a:r>
            <a:r>
              <a:rPr lang="en-US" sz="1400" dirty="0" err="1" smtClean="0">
                <a:solidFill>
                  <a:prstClr val="black"/>
                </a:solidFill>
                <a:latin typeface="Consolas"/>
              </a:rPr>
              <a:t>bufferIdx</a:t>
            </a:r>
            <a:r>
              <a:rPr lang="en-US" sz="1400" dirty="0" smtClean="0">
                <a:solidFill>
                  <a:prstClr val="black"/>
                </a:solidFill>
                <a:latin typeface="Consolas"/>
              </a:rPr>
              <a:t> </a:t>
            </a:r>
            <a:r>
              <a:rPr lang="en-US" sz="1400" dirty="0">
                <a:solidFill>
                  <a:prstClr val="black"/>
                </a:solidFill>
                <a:latin typeface="Consolas"/>
              </a:rPr>
              <a:t>= 0;</a:t>
            </a:r>
          </a:p>
          <a:p>
            <a:r>
              <a:rPr lang="en-US" sz="1400" dirty="0">
                <a:solidFill>
                  <a:prstClr val="black"/>
                </a:solidFill>
                <a:latin typeface="Consolas"/>
              </a:rPr>
              <a:t>            </a:t>
            </a:r>
            <a:r>
              <a:rPr lang="en-US" sz="1400" dirty="0">
                <a:solidFill>
                  <a:srgbClr val="0000FF"/>
                </a:solidFill>
                <a:latin typeface="Consolas"/>
              </a:rPr>
              <a:t>while</a:t>
            </a:r>
            <a:r>
              <a:rPr lang="en-US" sz="1400" dirty="0">
                <a:solidFill>
                  <a:prstClr val="black"/>
                </a:solidFill>
                <a:latin typeface="Consolas"/>
              </a:rPr>
              <a:t> (!Done())</a:t>
            </a:r>
          </a:p>
          <a:p>
            <a:r>
              <a:rPr lang="en-US" sz="1400" dirty="0">
                <a:solidFill>
                  <a:prstClr val="black"/>
                </a:solidFill>
                <a:latin typeface="Consolas"/>
              </a:rPr>
              <a:t>            {</a:t>
            </a:r>
          </a:p>
          <a:p>
            <a:r>
              <a:rPr lang="en-US" sz="1400" dirty="0">
                <a:solidFill>
                  <a:prstClr val="black"/>
                </a:solidFill>
                <a:latin typeface="Consolas"/>
              </a:rPr>
              <a:t>                </a:t>
            </a:r>
            <a:r>
              <a:rPr lang="en-US" sz="1400" dirty="0" err="1">
                <a:solidFill>
                  <a:srgbClr val="2B91AF"/>
                </a:solidFill>
                <a:latin typeface="Consolas"/>
              </a:rPr>
              <a:t>Parallel</a:t>
            </a:r>
            <a:r>
              <a:rPr lang="en-US" sz="1400" dirty="0" err="1">
                <a:solidFill>
                  <a:prstClr val="black"/>
                </a:solidFill>
                <a:latin typeface="Consolas"/>
              </a:rPr>
              <a:t>.Invoke</a:t>
            </a:r>
            <a:r>
              <a:rPr lang="en-US" sz="1400" dirty="0" smtClean="0">
                <a:solidFill>
                  <a:prstClr val="black"/>
                </a:solidFill>
                <a:latin typeface="Consolas"/>
              </a:rPr>
              <a:t>(</a:t>
            </a:r>
          </a:p>
          <a:p>
            <a:r>
              <a:rPr lang="en-US" sz="1400" dirty="0">
                <a:solidFill>
                  <a:prstClr val="black"/>
                </a:solidFill>
                <a:latin typeface="Consolas"/>
              </a:rPr>
              <a:t> </a:t>
            </a:r>
            <a:r>
              <a:rPr lang="en-US" sz="1400" dirty="0" smtClean="0">
                <a:solidFill>
                  <a:prstClr val="black"/>
                </a:solidFill>
                <a:latin typeface="Consolas"/>
              </a:rPr>
              <a:t>                   () </a:t>
            </a:r>
            <a:r>
              <a:rPr lang="en-US" sz="1400" dirty="0">
                <a:solidFill>
                  <a:prstClr val="black"/>
                </a:solidFill>
                <a:latin typeface="Consolas"/>
              </a:rPr>
              <a:t>=&gt; </a:t>
            </a:r>
            <a:r>
              <a:rPr lang="en-US" sz="1400" dirty="0" err="1">
                <a:solidFill>
                  <a:prstClr val="black"/>
                </a:solidFill>
                <a:latin typeface="Consolas"/>
              </a:rPr>
              <a:t>DrawAllCells</a:t>
            </a:r>
            <a:r>
              <a:rPr lang="en-US" sz="1400" dirty="0">
                <a:solidFill>
                  <a:prstClr val="black"/>
                </a:solidFill>
                <a:latin typeface="Consolas"/>
              </a:rPr>
              <a:t>(</a:t>
            </a:r>
            <a:r>
              <a:rPr lang="en-US" sz="1400" dirty="0" err="1">
                <a:solidFill>
                  <a:prstClr val="black"/>
                </a:solidFill>
                <a:latin typeface="Consolas"/>
              </a:rPr>
              <a:t>bufferIdx</a:t>
            </a:r>
            <a:r>
              <a:rPr lang="en-US" sz="1400" dirty="0">
                <a:solidFill>
                  <a:prstClr val="black"/>
                </a:solidFill>
                <a:latin typeface="Consolas"/>
              </a:rPr>
              <a:t>), </a:t>
            </a:r>
          </a:p>
          <a:p>
            <a:r>
              <a:rPr lang="en-US" sz="1400" dirty="0">
                <a:solidFill>
                  <a:prstClr val="black"/>
                </a:solidFill>
                <a:latin typeface="Consolas"/>
              </a:rPr>
              <a:t>                  </a:t>
            </a:r>
            <a:r>
              <a:rPr lang="en-US" sz="1400" dirty="0" smtClean="0">
                <a:solidFill>
                  <a:prstClr val="black"/>
                </a:solidFill>
                <a:latin typeface="Consolas"/>
              </a:rPr>
              <a:t>  </a:t>
            </a:r>
            <a:r>
              <a:rPr lang="en-US" sz="1400" dirty="0">
                <a:solidFill>
                  <a:prstClr val="black"/>
                </a:solidFill>
                <a:latin typeface="Consolas"/>
              </a:rPr>
              <a:t>() =&gt; </a:t>
            </a:r>
            <a:r>
              <a:rPr lang="en-US" sz="1400" dirty="0" err="1">
                <a:solidFill>
                  <a:prstClr val="black"/>
                </a:solidFill>
                <a:latin typeface="Consolas"/>
              </a:rPr>
              <a:t>UpdateAllCells</a:t>
            </a:r>
            <a:r>
              <a:rPr lang="en-US" sz="1400" dirty="0">
                <a:solidFill>
                  <a:prstClr val="black"/>
                </a:solidFill>
                <a:latin typeface="Consolas"/>
              </a:rPr>
              <a:t>(</a:t>
            </a:r>
            <a:r>
              <a:rPr lang="en-US" sz="1400" dirty="0" err="1">
                <a:solidFill>
                  <a:prstClr val="black"/>
                </a:solidFill>
                <a:latin typeface="Consolas"/>
              </a:rPr>
              <a:t>bufferIdx</a:t>
            </a:r>
            <a:r>
              <a:rPr lang="en-US" sz="1400" dirty="0">
                <a:solidFill>
                  <a:prstClr val="black"/>
                </a:solidFill>
                <a:latin typeface="Consolas"/>
              </a:rPr>
              <a:t>)</a:t>
            </a:r>
            <a:endParaRPr lang="en-US" sz="1400" dirty="0" smtClean="0">
              <a:solidFill>
                <a:prstClr val="black"/>
              </a:solidFill>
              <a:latin typeface="Consolas"/>
            </a:endParaRPr>
          </a:p>
          <a:p>
            <a:r>
              <a:rPr lang="en-US" sz="1400" dirty="0">
                <a:solidFill>
                  <a:prstClr val="black"/>
                </a:solidFill>
                <a:latin typeface="Consolas"/>
              </a:rPr>
              <a:t> </a:t>
            </a:r>
            <a:r>
              <a:rPr lang="en-US" sz="1400" dirty="0" smtClean="0">
                <a:solidFill>
                  <a:prstClr val="black"/>
                </a:solidFill>
                <a:latin typeface="Consolas"/>
              </a:rPr>
              <a:t>               );</a:t>
            </a:r>
            <a:endParaRPr lang="en-US" sz="1400" dirty="0">
              <a:solidFill>
                <a:prstClr val="black"/>
              </a:solidFill>
              <a:latin typeface="Consolas"/>
            </a:endParaRPr>
          </a:p>
          <a:p>
            <a:r>
              <a:rPr lang="en-US" sz="1400" dirty="0">
                <a:solidFill>
                  <a:prstClr val="black"/>
                </a:solidFill>
                <a:latin typeface="Consolas"/>
              </a:rPr>
              <a:t>                </a:t>
            </a:r>
            <a:r>
              <a:rPr lang="en-US" sz="1400" dirty="0" err="1" smtClean="0">
                <a:solidFill>
                  <a:prstClr val="black"/>
                </a:solidFill>
                <a:latin typeface="Consolas"/>
              </a:rPr>
              <a:t>bufferIdx</a:t>
            </a:r>
            <a:r>
              <a:rPr lang="en-US" sz="1400" dirty="0" smtClean="0">
                <a:solidFill>
                  <a:prstClr val="black"/>
                </a:solidFill>
                <a:latin typeface="Consolas"/>
              </a:rPr>
              <a:t> </a:t>
            </a:r>
            <a:r>
              <a:rPr lang="en-US" sz="1400" dirty="0">
                <a:solidFill>
                  <a:prstClr val="black"/>
                </a:solidFill>
                <a:latin typeface="Consolas"/>
              </a:rPr>
              <a:t>= 1 - </a:t>
            </a:r>
            <a:r>
              <a:rPr lang="en-US" sz="1400" dirty="0" err="1">
                <a:solidFill>
                  <a:prstClr val="black"/>
                </a:solidFill>
                <a:latin typeface="Consolas"/>
              </a:rPr>
              <a:t>bufferIdx</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p>
          <a:p>
            <a:endParaRPr lang="en-US" sz="1400" dirty="0">
              <a:solidFill>
                <a:prstClr val="black"/>
              </a:solidFill>
              <a:latin typeface="Consolas"/>
            </a:endParaRPr>
          </a:p>
        </p:txBody>
      </p:sp>
      <p:grpSp>
        <p:nvGrpSpPr>
          <p:cNvPr id="7" name="Group 6"/>
          <p:cNvGrpSpPr/>
          <p:nvPr/>
        </p:nvGrpSpPr>
        <p:grpSpPr>
          <a:xfrm>
            <a:off x="-533400" y="1544346"/>
            <a:ext cx="8584346" cy="5047536"/>
            <a:chOff x="-430946" y="1621039"/>
            <a:chExt cx="8584346" cy="5047536"/>
          </a:xfrm>
        </p:grpSpPr>
        <p:sp>
          <p:nvSpPr>
            <p:cNvPr id="5" name="Rectangle 4"/>
            <p:cNvSpPr/>
            <p:nvPr/>
          </p:nvSpPr>
          <p:spPr>
            <a:xfrm>
              <a:off x="-430946" y="1621039"/>
              <a:ext cx="8584346" cy="5047536"/>
            </a:xfrm>
            <a:prstGeom prst="rect">
              <a:avLst/>
            </a:prstGeom>
          </p:spPr>
          <p:txBody>
            <a:bodyPr wrap="square">
              <a:spAutoFit/>
            </a:bodyPr>
            <a:lstStyle/>
            <a:p>
              <a:r>
                <a:rPr lang="en-US" sz="1400" dirty="0">
                  <a:latin typeface="Consolas"/>
                </a:rPr>
                <a:t>        </a:t>
              </a:r>
              <a:r>
                <a:rPr lang="en-US" sz="1400" dirty="0" smtClean="0">
                  <a:solidFill>
                    <a:srgbClr val="0000FF"/>
                  </a:solidFill>
                  <a:latin typeface="Consolas"/>
                </a:rPr>
                <a:t>class</a:t>
              </a:r>
              <a:r>
                <a:rPr lang="en-US" sz="1400" dirty="0" smtClean="0">
                  <a:solidFill>
                    <a:prstClr val="black"/>
                  </a:solidFill>
                  <a:latin typeface="Consolas"/>
                </a:rPr>
                <a:t> </a:t>
              </a:r>
              <a:r>
                <a:rPr lang="en-US" sz="1400" dirty="0" err="1">
                  <a:solidFill>
                    <a:srgbClr val="2B91AF"/>
                  </a:solidFill>
                  <a:latin typeface="Consolas"/>
                </a:rPr>
                <a:t>GameObject</a:t>
              </a:r>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public</a:t>
              </a:r>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Draw()</a:t>
              </a:r>
            </a:p>
            <a:p>
              <a:r>
                <a:rPr lang="en-US" sz="1400" dirty="0">
                  <a:solidFill>
                    <a:prstClr val="black"/>
                  </a:solidFill>
                  <a:latin typeface="Consolas"/>
                </a:rPr>
                <a:t>            { </a:t>
              </a:r>
              <a:r>
                <a:rPr lang="en-US" sz="1400" dirty="0">
                  <a:solidFill>
                    <a:srgbClr val="008000"/>
                  </a:solidFill>
                  <a:latin typeface="Consolas"/>
                </a:rPr>
                <a:t>// ... reads state</a:t>
              </a:r>
              <a:endParaRPr lang="en-US" sz="1400" dirty="0">
                <a:solidFill>
                  <a:prstClr val="black"/>
                </a:solidFill>
                <a:latin typeface="Consolas"/>
              </a:endParaRP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public</a:t>
              </a:r>
              <a:r>
                <a:rPr lang="en-US" sz="1400" dirty="0">
                  <a:solidFill>
                    <a:prstClr val="black"/>
                  </a:solidFill>
                  <a:latin typeface="Consolas"/>
                </a:rPr>
                <a:t> </a:t>
              </a:r>
              <a:r>
                <a:rPr lang="en-US" sz="1400" dirty="0" err="1">
                  <a:solidFill>
                    <a:srgbClr val="2B91AF"/>
                  </a:solidFill>
                  <a:latin typeface="Consolas"/>
                </a:rPr>
                <a:t>GameObject</a:t>
              </a:r>
              <a:r>
                <a:rPr lang="en-US" sz="1400" dirty="0">
                  <a:solidFill>
                    <a:prstClr val="black"/>
                  </a:solidFill>
                  <a:latin typeface="Consolas"/>
                </a:rPr>
                <a:t> </a:t>
              </a:r>
              <a:r>
                <a:rPr lang="en-US" sz="1400" dirty="0" err="1" smtClean="0">
                  <a:solidFill>
                    <a:prstClr val="black"/>
                  </a:solidFill>
                  <a:latin typeface="Consolas"/>
                </a:rPr>
                <a:t>ImmutableUpdate</a:t>
              </a:r>
              <a:r>
                <a:rPr lang="en-US" sz="1400" dirty="0">
                  <a:solidFill>
                    <a:prstClr val="black"/>
                  </a:solidFill>
                  <a:latin typeface="Consolas"/>
                </a:rPr>
                <a:t>() </a:t>
              </a:r>
            </a:p>
            <a:p>
              <a:r>
                <a:rPr lang="en-US" sz="1400" dirty="0">
                  <a:solidFill>
                    <a:prstClr val="black"/>
                  </a:solidFill>
                  <a:latin typeface="Consolas"/>
                </a:rPr>
                <a:t>            { </a:t>
              </a:r>
              <a:r>
                <a:rPr lang="en-US" sz="1400" dirty="0">
                  <a:solidFill>
                    <a:srgbClr val="008000"/>
                  </a:solidFill>
                  <a:latin typeface="Consolas"/>
                </a:rPr>
                <a:t>// ... </a:t>
              </a:r>
              <a:endParaRPr lang="en-US" sz="1400" dirty="0">
                <a:solidFill>
                  <a:prstClr val="black"/>
                </a:solidFill>
                <a:latin typeface="Consolas"/>
              </a:endParaRPr>
            </a:p>
            <a:p>
              <a:r>
                <a:rPr lang="en-US" sz="1400" dirty="0" smtClean="0">
                  <a:solidFill>
                    <a:prstClr val="black"/>
                  </a:solidFill>
                  <a:latin typeface="Consolas"/>
                </a:rPr>
                <a:t>            }</a:t>
              </a:r>
              <a:endParaRPr lang="en-US" sz="1400" dirty="0">
                <a:solidFill>
                  <a:prstClr val="black"/>
                </a:solidFill>
                <a:latin typeface="Consolas"/>
              </a:endParaRPr>
            </a:p>
            <a:p>
              <a:r>
                <a:rPr lang="en-US" sz="1400" dirty="0">
                  <a:solidFill>
                    <a:prstClr val="black"/>
                  </a:solidFill>
                  <a:latin typeface="Consolas"/>
                </a:rPr>
                <a:t>        }</a:t>
              </a:r>
            </a:p>
            <a:p>
              <a:endParaRPr lang="en-US" sz="1400" dirty="0">
                <a:solidFill>
                  <a:prstClr val="black"/>
                </a:solidFill>
                <a:latin typeface="Consolas"/>
              </a:endParaRPr>
            </a:p>
            <a:p>
              <a:r>
                <a:rPr lang="en-US" sz="1400" dirty="0">
                  <a:solidFill>
                    <a:prstClr val="black"/>
                  </a:solidFill>
                  <a:latin typeface="Consolas"/>
                </a:rPr>
                <a:t>        </a:t>
              </a:r>
              <a:r>
                <a:rPr lang="en-US" sz="1400" dirty="0" err="1">
                  <a:solidFill>
                    <a:srgbClr val="2B91AF"/>
                  </a:solidFill>
                  <a:latin typeface="Consolas"/>
                </a:rPr>
                <a:t>GameObject</a:t>
              </a:r>
              <a:r>
                <a:rPr lang="en-US" sz="1400" dirty="0">
                  <a:solidFill>
                    <a:prstClr val="black"/>
                  </a:solidFill>
                  <a:latin typeface="Consolas"/>
                </a:rPr>
                <a:t>[,] objects </a:t>
              </a:r>
            </a:p>
            <a:p>
              <a:r>
                <a:rPr lang="en-US" sz="1400" dirty="0">
                  <a:solidFill>
                    <a:prstClr val="black"/>
                  </a:solidFill>
                  <a:latin typeface="Consolas"/>
                </a:rPr>
                <a:t>           = </a:t>
              </a:r>
              <a:r>
                <a:rPr lang="en-US" sz="1400" dirty="0">
                  <a:solidFill>
                    <a:srgbClr val="0000FF"/>
                  </a:solidFill>
                  <a:latin typeface="Consolas"/>
                </a:rPr>
                <a:t>new</a:t>
              </a:r>
              <a:r>
                <a:rPr lang="en-US" sz="1400" dirty="0">
                  <a:solidFill>
                    <a:prstClr val="black"/>
                  </a:solidFill>
                  <a:latin typeface="Consolas"/>
                </a:rPr>
                <a:t> </a:t>
              </a:r>
              <a:r>
                <a:rPr lang="en-US" sz="1400" dirty="0" err="1" smtClean="0">
                  <a:solidFill>
                    <a:srgbClr val="2B91AF"/>
                  </a:solidFill>
                  <a:latin typeface="Consolas"/>
                </a:rPr>
                <a:t>GameObject</a:t>
              </a:r>
              <a:r>
                <a:rPr lang="en-US" sz="1400" dirty="0" smtClean="0">
                  <a:solidFill>
                    <a:prstClr val="black"/>
                  </a:solidFill>
                  <a:latin typeface="Consolas"/>
                </a:rPr>
                <a:t>[2, </a:t>
              </a:r>
              <a:r>
                <a:rPr lang="en-US" sz="1400" dirty="0" err="1" smtClean="0">
                  <a:solidFill>
                    <a:prstClr val="black"/>
                  </a:solidFill>
                  <a:latin typeface="Consolas"/>
                </a:rPr>
                <a:t>numobjects</a:t>
              </a:r>
              <a:r>
                <a:rPr lang="en-US" sz="1400" dirty="0" smtClean="0">
                  <a:solidFill>
                    <a:prstClr val="black"/>
                  </a:solidFill>
                  <a:latin typeface="Consolas"/>
                </a:rPr>
                <a:t>];</a:t>
              </a:r>
              <a:endParaRPr lang="en-US" sz="1400" dirty="0">
                <a:solidFill>
                  <a:prstClr val="black"/>
                </a:solidFill>
                <a:latin typeface="Consolas"/>
              </a:endParaRPr>
            </a:p>
            <a:p>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a:t>
              </a:r>
              <a:r>
                <a:rPr lang="en-US" sz="1400" dirty="0" err="1">
                  <a:solidFill>
                    <a:prstClr val="black"/>
                  </a:solidFill>
                  <a:latin typeface="Consolas"/>
                </a:rPr>
                <a:t>DrawAllCells</a:t>
              </a:r>
              <a:r>
                <a:rPr lang="en-US" sz="1400" dirty="0">
                  <a:solidFill>
                    <a:prstClr val="black"/>
                  </a:solidFill>
                  <a:latin typeface="Consolas"/>
                </a:rPr>
                <a:t>(</a:t>
              </a:r>
              <a:r>
                <a:rPr lang="en-US" sz="1400" dirty="0" err="1">
                  <a:solidFill>
                    <a:srgbClr val="0000FF"/>
                  </a:solidFill>
                  <a:latin typeface="Consolas"/>
                </a:rPr>
                <a:t>int</a:t>
              </a:r>
              <a:r>
                <a:rPr lang="en-US" sz="1400" dirty="0">
                  <a:solidFill>
                    <a:prstClr val="black"/>
                  </a:solidFill>
                  <a:latin typeface="Consolas"/>
                </a:rPr>
                <a:t> </a:t>
              </a:r>
              <a:r>
                <a:rPr lang="en-US" sz="1400" dirty="0" err="1">
                  <a:solidFill>
                    <a:prstClr val="black"/>
                  </a:solidFill>
                  <a:latin typeface="Consolas"/>
                </a:rPr>
                <a:t>bufferIdx</a:t>
              </a:r>
              <a:r>
                <a:rPr lang="en-US" sz="1400" dirty="0">
                  <a:solidFill>
                    <a:prstClr val="black"/>
                  </a:solidFill>
                  <a:latin typeface="Consolas"/>
                </a:rPr>
                <a:t>)</a:t>
              </a:r>
            </a:p>
            <a:p>
              <a:r>
                <a:rPr lang="en-US" sz="1400" dirty="0">
                  <a:solidFill>
                    <a:prstClr val="black"/>
                  </a:solidFill>
                  <a:latin typeface="Consolas"/>
                </a:rPr>
                <a:t>        {</a:t>
              </a:r>
            </a:p>
            <a:p>
              <a:r>
                <a:rPr lang="en-US" sz="1400" dirty="0">
                  <a:solidFill>
                    <a:prstClr val="black"/>
                  </a:solidFill>
                  <a:latin typeface="Consolas"/>
                </a:rPr>
                <a:t>            </a:t>
              </a:r>
              <a:r>
                <a:rPr lang="en-US" sz="1400" dirty="0">
                  <a:solidFill>
                    <a:srgbClr val="0000FF"/>
                  </a:solidFill>
                  <a:latin typeface="Consolas"/>
                </a:rPr>
                <a:t>for</a:t>
              </a:r>
              <a:r>
                <a:rPr lang="en-US" sz="1400" dirty="0">
                  <a:solidFill>
                    <a:prstClr val="black"/>
                  </a:solidFill>
                  <a:latin typeface="Consolas"/>
                </a:rPr>
                <a:t> (</a:t>
              </a:r>
              <a:r>
                <a:rPr lang="en-US" sz="1400" dirty="0" err="1">
                  <a:solidFill>
                    <a:srgbClr val="0000FF"/>
                  </a:solidFill>
                  <a:latin typeface="Consolas"/>
                </a:rPr>
                <a:t>int</a:t>
              </a:r>
              <a:r>
                <a:rPr lang="en-US" sz="1400" dirty="0">
                  <a:solidFill>
                    <a:prstClr val="black"/>
                  </a:solidFill>
                  <a:latin typeface="Consolas"/>
                </a:rPr>
                <a:t> i = 0; i &lt; </a:t>
              </a:r>
              <a:r>
                <a:rPr lang="en-US" sz="1400" dirty="0" err="1">
                  <a:solidFill>
                    <a:prstClr val="black"/>
                  </a:solidFill>
                  <a:latin typeface="Consolas"/>
                </a:rPr>
                <a:t>numobjects</a:t>
              </a:r>
              <a:r>
                <a:rPr lang="en-US" sz="1400" dirty="0">
                  <a:solidFill>
                    <a:prstClr val="black"/>
                  </a:solidFill>
                  <a:latin typeface="Consolas"/>
                </a:rPr>
                <a:t>; i++)</a:t>
              </a:r>
            </a:p>
            <a:p>
              <a:r>
                <a:rPr lang="en-US" sz="1400" dirty="0">
                  <a:solidFill>
                    <a:prstClr val="black"/>
                  </a:solidFill>
                  <a:latin typeface="Consolas"/>
                </a:rPr>
                <a:t>              objects[</a:t>
              </a:r>
              <a:r>
                <a:rPr lang="en-US" sz="1400" dirty="0" err="1">
                  <a:solidFill>
                    <a:prstClr val="black"/>
                  </a:solidFill>
                  <a:latin typeface="Consolas"/>
                </a:rPr>
                <a:t>bufferIdx</a:t>
              </a:r>
              <a:r>
                <a:rPr lang="en-US" sz="1400" dirty="0">
                  <a:solidFill>
                    <a:prstClr val="black"/>
                  </a:solidFill>
                  <a:latin typeface="Consolas"/>
                </a:rPr>
                <a:t>, </a:t>
              </a:r>
              <a:r>
                <a:rPr lang="en-US" sz="1400" dirty="0" smtClean="0">
                  <a:solidFill>
                    <a:prstClr val="black"/>
                  </a:solidFill>
                  <a:latin typeface="Consolas"/>
                </a:rPr>
                <a:t>i].</a:t>
              </a:r>
              <a:r>
                <a:rPr lang="en-US" sz="1400" dirty="0">
                  <a:solidFill>
                    <a:prstClr val="black"/>
                  </a:solidFill>
                  <a:latin typeface="Consolas"/>
                </a:rPr>
                <a:t>Draw();</a:t>
              </a:r>
            </a:p>
            <a:p>
              <a:r>
                <a:rPr lang="en-US" sz="1400" dirty="0">
                  <a:solidFill>
                    <a:prstClr val="black"/>
                  </a:solidFill>
                  <a:latin typeface="Consolas"/>
                </a:rPr>
                <a:t>        }</a:t>
              </a:r>
            </a:p>
            <a:p>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void</a:t>
              </a:r>
              <a:r>
                <a:rPr lang="en-US" sz="1400" dirty="0">
                  <a:solidFill>
                    <a:prstClr val="black"/>
                  </a:solidFill>
                  <a:latin typeface="Consolas"/>
                </a:rPr>
                <a:t> </a:t>
              </a:r>
              <a:r>
                <a:rPr lang="en-US" sz="1400" dirty="0" err="1">
                  <a:solidFill>
                    <a:prstClr val="black"/>
                  </a:solidFill>
                  <a:latin typeface="Consolas"/>
                </a:rPr>
                <a:t>UpdateAllCells</a:t>
              </a:r>
              <a:r>
                <a:rPr lang="en-US" sz="1400" dirty="0">
                  <a:solidFill>
                    <a:prstClr val="black"/>
                  </a:solidFill>
                  <a:latin typeface="Consolas"/>
                </a:rPr>
                <a:t>(</a:t>
              </a:r>
              <a:r>
                <a:rPr lang="en-US" sz="1400" dirty="0" err="1">
                  <a:solidFill>
                    <a:srgbClr val="0000FF"/>
                  </a:solidFill>
                  <a:latin typeface="Consolas"/>
                </a:rPr>
                <a:t>int</a:t>
              </a:r>
              <a:r>
                <a:rPr lang="en-US" sz="1400" dirty="0">
                  <a:solidFill>
                    <a:prstClr val="black"/>
                  </a:solidFill>
                  <a:latin typeface="Consolas"/>
                </a:rPr>
                <a:t> </a:t>
              </a:r>
              <a:r>
                <a:rPr lang="en-US" sz="1400" dirty="0" err="1">
                  <a:solidFill>
                    <a:prstClr val="black"/>
                  </a:solidFill>
                  <a:latin typeface="Consolas"/>
                </a:rPr>
                <a:t>bufferIdx</a:t>
              </a:r>
              <a:r>
                <a:rPr lang="en-US" sz="1400" dirty="0">
                  <a:solidFill>
                    <a:prstClr val="black"/>
                  </a:solidFill>
                  <a:latin typeface="Consolas"/>
                </a:rPr>
                <a:t>)</a:t>
              </a:r>
            </a:p>
            <a:p>
              <a:r>
                <a:rPr lang="en-US" sz="1400" dirty="0">
                  <a:solidFill>
                    <a:prstClr val="black"/>
                  </a:solidFill>
                  <a:latin typeface="Consolas"/>
                </a:rPr>
                <a:t>        </a:t>
              </a:r>
              <a:r>
                <a:rPr lang="en-US" sz="1400" dirty="0" smtClean="0">
                  <a:solidFill>
                    <a:prstClr val="black"/>
                  </a:solidFill>
                  <a:latin typeface="Consolas"/>
                </a:rPr>
                <a:t>{</a:t>
              </a:r>
              <a:endParaRPr lang="en-US" sz="1400" dirty="0">
                <a:solidFill>
                  <a:prstClr val="black"/>
                </a:solidFill>
                <a:latin typeface="Consolas"/>
              </a:endParaRPr>
            </a:p>
            <a:p>
              <a:r>
                <a:rPr lang="en-US" sz="1400" dirty="0">
                  <a:solidFill>
                    <a:prstClr val="black"/>
                  </a:solidFill>
                  <a:latin typeface="Consolas"/>
                </a:rPr>
                <a:t>            </a:t>
              </a:r>
              <a:r>
                <a:rPr lang="en-US" sz="1400" dirty="0">
                  <a:solidFill>
                    <a:srgbClr val="0000FF"/>
                  </a:solidFill>
                  <a:latin typeface="Consolas"/>
                </a:rPr>
                <a:t>for</a:t>
              </a:r>
              <a:r>
                <a:rPr lang="en-US" sz="1400" dirty="0">
                  <a:solidFill>
                    <a:prstClr val="black"/>
                  </a:solidFill>
                  <a:latin typeface="Consolas"/>
                </a:rPr>
                <a:t> (</a:t>
              </a:r>
              <a:r>
                <a:rPr lang="en-US" sz="1400" dirty="0" err="1">
                  <a:solidFill>
                    <a:srgbClr val="0000FF"/>
                  </a:solidFill>
                  <a:latin typeface="Consolas"/>
                </a:rPr>
                <a:t>int</a:t>
              </a:r>
              <a:r>
                <a:rPr lang="en-US" sz="1400" dirty="0">
                  <a:solidFill>
                    <a:prstClr val="black"/>
                  </a:solidFill>
                  <a:latin typeface="Consolas"/>
                </a:rPr>
                <a:t> i = 0; i &lt; </a:t>
              </a:r>
              <a:r>
                <a:rPr lang="en-US" sz="1400" dirty="0" err="1">
                  <a:solidFill>
                    <a:prstClr val="black"/>
                  </a:solidFill>
                  <a:latin typeface="Consolas"/>
                </a:rPr>
                <a:t>numobjects</a:t>
              </a:r>
              <a:r>
                <a:rPr lang="en-US" sz="1400" dirty="0">
                  <a:solidFill>
                    <a:prstClr val="black"/>
                  </a:solidFill>
                  <a:latin typeface="Consolas"/>
                </a:rPr>
                <a:t>; i++)</a:t>
              </a:r>
            </a:p>
            <a:p>
              <a:r>
                <a:rPr lang="en-US" sz="1400" dirty="0">
                  <a:solidFill>
                    <a:prstClr val="black"/>
                  </a:solidFill>
                  <a:latin typeface="Consolas"/>
                </a:rPr>
                <a:t>              objects[1- </a:t>
              </a:r>
              <a:r>
                <a:rPr lang="en-US" sz="1400" dirty="0" err="1">
                  <a:solidFill>
                    <a:prstClr val="black"/>
                  </a:solidFill>
                  <a:latin typeface="Consolas"/>
                </a:rPr>
                <a:t>bufferIdx</a:t>
              </a:r>
              <a:r>
                <a:rPr lang="en-US" sz="1400" dirty="0">
                  <a:solidFill>
                    <a:prstClr val="black"/>
                  </a:solidFill>
                  <a:latin typeface="Consolas"/>
                </a:rPr>
                <a:t>, </a:t>
              </a:r>
              <a:r>
                <a:rPr lang="en-US" sz="1400" dirty="0" smtClean="0">
                  <a:solidFill>
                    <a:prstClr val="black"/>
                  </a:solidFill>
                  <a:latin typeface="Consolas"/>
                </a:rPr>
                <a:t>i] </a:t>
              </a:r>
              <a:r>
                <a:rPr lang="en-US" sz="1400" dirty="0">
                  <a:solidFill>
                    <a:prstClr val="black"/>
                  </a:solidFill>
                  <a:latin typeface="Consolas"/>
                </a:rPr>
                <a:t>= objects[</a:t>
              </a:r>
              <a:r>
                <a:rPr lang="en-US" sz="1400" dirty="0" err="1">
                  <a:solidFill>
                    <a:prstClr val="black"/>
                  </a:solidFill>
                  <a:latin typeface="Consolas"/>
                </a:rPr>
                <a:t>bufferIdx</a:t>
              </a:r>
              <a:r>
                <a:rPr lang="en-US" sz="1400" dirty="0">
                  <a:solidFill>
                    <a:prstClr val="black"/>
                  </a:solidFill>
                  <a:latin typeface="Consolas"/>
                </a:rPr>
                <a:t>, </a:t>
              </a:r>
              <a:r>
                <a:rPr lang="en-US" sz="1400" dirty="0" smtClean="0">
                  <a:solidFill>
                    <a:prstClr val="black"/>
                  </a:solidFill>
                  <a:latin typeface="Consolas"/>
                </a:rPr>
                <a:t>i].</a:t>
              </a:r>
              <a:r>
                <a:rPr lang="en-US" sz="1400" dirty="0" err="1" smtClean="0">
                  <a:solidFill>
                    <a:prstClr val="black"/>
                  </a:solidFill>
                  <a:latin typeface="Consolas"/>
                </a:rPr>
                <a:t>ImmutableUpdate</a:t>
              </a:r>
              <a:r>
                <a:rPr lang="en-US" sz="1400" dirty="0">
                  <a:solidFill>
                    <a:prstClr val="black"/>
                  </a:solidFill>
                  <a:latin typeface="Consolas"/>
                </a:rPr>
                <a:t>();</a:t>
              </a:r>
            </a:p>
            <a:p>
              <a:r>
                <a:rPr lang="en-US" sz="1400" dirty="0">
                  <a:solidFill>
                    <a:prstClr val="black"/>
                  </a:solidFill>
                  <a:latin typeface="Consolas"/>
                </a:rPr>
                <a:t>        }</a:t>
              </a:r>
            </a:p>
          </p:txBody>
        </p:sp>
        <p:sp>
          <p:nvSpPr>
            <p:cNvPr id="14" name="Rectangle 13"/>
            <p:cNvSpPr/>
            <p:nvPr/>
          </p:nvSpPr>
          <p:spPr>
            <a:xfrm flipV="1">
              <a:off x="2265509" y="4044771"/>
              <a:ext cx="325291" cy="46686"/>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828800" y="5082540"/>
              <a:ext cx="762000" cy="45719"/>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771864" y="6348932"/>
              <a:ext cx="1276136" cy="45719"/>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419600" y="6395792"/>
              <a:ext cx="990600" cy="45719"/>
            </a:xfrm>
            <a:prstGeom prst="rect">
              <a:avLst/>
            </a:prstGeom>
            <a:noFill/>
            <a:ln w="603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Date Placeholder 2"/>
          <p:cNvSpPr>
            <a:spLocks noGrp="1"/>
          </p:cNvSpPr>
          <p:nvPr>
            <p:ph type="dt" sz="half" idx="10"/>
          </p:nvPr>
        </p:nvSpPr>
        <p:spPr/>
        <p:txBody>
          <a:bodyPr/>
          <a:lstStyle/>
          <a:p>
            <a:r>
              <a:rPr lang="en-US" dirty="0" smtClean="0"/>
              <a:t>6/22/2010</a:t>
            </a:r>
            <a:endParaRPr lang="en-US" dirty="0"/>
          </a:p>
        </p:txBody>
      </p:sp>
      <p:sp>
        <p:nvSpPr>
          <p:cNvPr id="6" name="Slide Number Placeholder 5"/>
          <p:cNvSpPr>
            <a:spLocks noGrp="1"/>
          </p:cNvSpPr>
          <p:nvPr>
            <p:ph type="sldNum" sz="quarter" idx="12"/>
          </p:nvPr>
        </p:nvSpPr>
        <p:spPr/>
        <p:txBody>
          <a:bodyPr/>
          <a:lstStyle/>
          <a:p>
            <a:fld id="{F4FB5E65-51E1-460A-B5D3-B6231F8C0386}" type="slidenum">
              <a:rPr lang="en-US" smtClean="0"/>
              <a:pPr/>
              <a:t>31</a:t>
            </a:fld>
            <a:endParaRPr lang="en-US"/>
          </a:p>
        </p:txBody>
      </p:sp>
    </p:spTree>
    <p:extLst>
      <p:ext uri="{BB962C8B-B14F-4D97-AF65-F5344CB8AC3E}">
        <p14:creationId xmlns:p14="http://schemas.microsoft.com/office/powerpoint/2010/main" val="5288874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dirty="0">
                <a:hlinkClick r:id="rId2"/>
              </a:rPr>
              <a:t>http://</a:t>
            </a:r>
            <a:r>
              <a:rPr lang="en-US" sz="3600" dirty="0" smtClean="0">
                <a:hlinkClick r:id="rId2"/>
              </a:rPr>
              <a:t>code.msdn.microsoft.com/ParExtSamples</a:t>
            </a:r>
            <a:r>
              <a:rPr lang="en-US" sz="3600" dirty="0" smtClean="0"/>
              <a:t> </a:t>
            </a:r>
            <a:endParaRPr lang="en-US" dirty="0"/>
          </a:p>
        </p:txBody>
      </p:sp>
      <p:sp>
        <p:nvSpPr>
          <p:cNvPr id="3" name="Content Placeholder 2"/>
          <p:cNvSpPr>
            <a:spLocks noGrp="1"/>
          </p:cNvSpPr>
          <p:nvPr>
            <p:ph idx="1"/>
          </p:nvPr>
        </p:nvSpPr>
        <p:spPr/>
        <p:txBody>
          <a:bodyPr>
            <a:normAutofit/>
          </a:bodyPr>
          <a:lstStyle/>
          <a:p>
            <a:r>
              <a:rPr lang="en-US" dirty="0" err="1" smtClean="0"/>
              <a:t>ParallelExtensionsExtras</a:t>
            </a:r>
            <a:r>
              <a:rPr lang="en-US" dirty="0" smtClean="0"/>
              <a:t>.</a:t>
            </a:r>
          </a:p>
          <a:p>
            <a:pPr lvl="1"/>
            <a:r>
              <a:rPr lang="en-US" dirty="0" err="1" smtClean="0"/>
              <a:t>ParallelAlgorithms</a:t>
            </a:r>
            <a:endParaRPr lang="en-US" dirty="0" smtClean="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dirty="0" smtClean="0"/>
              <a:t>Practical Parallel and Concurrent Programming DRAFT: comments to msrpcpcp@microsoft.com </a:t>
            </a:r>
            <a:endParaRPr lang="en-US" dirty="0"/>
          </a:p>
        </p:txBody>
      </p:sp>
      <p:sp>
        <p:nvSpPr>
          <p:cNvPr id="6" name="Slide Number Placeholder 5"/>
          <p:cNvSpPr>
            <a:spLocks noGrp="1"/>
          </p:cNvSpPr>
          <p:nvPr>
            <p:ph type="sldNum" sz="quarter" idx="12"/>
          </p:nvPr>
        </p:nvSpPr>
        <p:spPr/>
        <p:txBody>
          <a:bodyPr/>
          <a:lstStyle/>
          <a:p>
            <a:fld id="{B6916DE8-A4F0-4919-9162-E125D1717D4F}" type="slidenum">
              <a:rPr lang="en-US" smtClean="0"/>
              <a:pPr/>
              <a:t>32</a:t>
            </a:fld>
            <a:endParaRPr lang="en-US"/>
          </a:p>
        </p:txBody>
      </p:sp>
    </p:spTree>
    <p:extLst>
      <p:ext uri="{BB962C8B-B14F-4D97-AF65-F5344CB8AC3E}">
        <p14:creationId xmlns:p14="http://schemas.microsoft.com/office/powerpoint/2010/main" val="242439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hlinkClick r:id="rId3"/>
              </a:rPr>
              <a:t>Parallel Programming </a:t>
            </a:r>
            <a:r>
              <a:rPr lang="en-US" b="1" dirty="0" smtClean="0">
                <a:hlinkClick r:id="rId3"/>
              </a:rPr>
              <a:t/>
            </a:r>
            <a:br>
              <a:rPr lang="en-US" b="1" dirty="0" smtClean="0">
                <a:hlinkClick r:id="rId3"/>
              </a:rPr>
            </a:br>
            <a:r>
              <a:rPr lang="en-US" b="1" dirty="0" smtClean="0">
                <a:hlinkClick r:id="rId3"/>
              </a:rPr>
              <a:t>with </a:t>
            </a:r>
            <a:r>
              <a:rPr lang="en-US" b="1" dirty="0">
                <a:hlinkClick r:id="rId3"/>
              </a:rPr>
              <a:t>Microsoft .NET </a:t>
            </a:r>
            <a:endParaRPr lang="en-US" dirty="0"/>
          </a:p>
        </p:txBody>
      </p:sp>
      <p:sp>
        <p:nvSpPr>
          <p:cNvPr id="3" name="Content Placeholder 2"/>
          <p:cNvSpPr>
            <a:spLocks noGrp="1"/>
          </p:cNvSpPr>
          <p:nvPr>
            <p:ph idx="1"/>
          </p:nvPr>
        </p:nvSpPr>
        <p:spPr>
          <a:xfrm>
            <a:off x="457200" y="1600200"/>
            <a:ext cx="5486400" cy="4525963"/>
          </a:xfrm>
        </p:spPr>
        <p:txBody>
          <a:bodyPr>
            <a:normAutofit/>
          </a:bodyPr>
          <a:lstStyle/>
          <a:p>
            <a:r>
              <a:rPr lang="en-US" dirty="0" smtClean="0"/>
              <a:t>Chapter 7 (Pipelines)</a:t>
            </a:r>
          </a:p>
          <a:p>
            <a:r>
              <a:rPr lang="en-US" dirty="0" smtClean="0"/>
              <a:t>Patterns from Chapter 5 (Futures)</a:t>
            </a:r>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33</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752600"/>
            <a:ext cx="2352675" cy="29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010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Keep Abstraction Level High</a:t>
            </a:r>
            <a:endParaRPr lang="en-US" dirty="0"/>
          </a:p>
        </p:txBody>
      </p:sp>
      <p:sp>
        <p:nvSpPr>
          <p:cNvPr id="3" name="Content Placeholder 2"/>
          <p:cNvSpPr>
            <a:spLocks noGrp="1"/>
          </p:cNvSpPr>
          <p:nvPr>
            <p:ph idx="1"/>
          </p:nvPr>
        </p:nvSpPr>
        <p:spPr>
          <a:xfrm>
            <a:off x="533400" y="1219200"/>
            <a:ext cx="8229600" cy="4953000"/>
          </a:xfrm>
        </p:spPr>
        <p:txBody>
          <a:bodyPr>
            <a:normAutofit fontScale="92500"/>
          </a:bodyPr>
          <a:lstStyle/>
          <a:p>
            <a:r>
              <a:rPr lang="en-US" dirty="0" smtClean="0"/>
              <a:t>Temptation: ad-hoc parallelization</a:t>
            </a:r>
          </a:p>
          <a:p>
            <a:pPr lvl="1"/>
            <a:r>
              <a:rPr lang="en-US" dirty="0" smtClean="0"/>
              <a:t>Add tasks or parallel loops all over the code</a:t>
            </a:r>
          </a:p>
          <a:p>
            <a:pPr lvl="1"/>
            <a:r>
              <a:rPr lang="en-US" dirty="0" smtClean="0"/>
              <a:t>Discover data races/deadlocks, fix them one-by-one</a:t>
            </a:r>
          </a:p>
          <a:p>
            <a:r>
              <a:rPr lang="en-US" dirty="0" smtClean="0"/>
              <a:t>Problem: </a:t>
            </a:r>
          </a:p>
          <a:p>
            <a:pPr lvl="1"/>
            <a:r>
              <a:rPr lang="en-US" dirty="0" smtClean="0"/>
              <a:t>Complexity quickly adds up</a:t>
            </a:r>
          </a:p>
          <a:p>
            <a:pPr lvl="1"/>
            <a:r>
              <a:rPr lang="en-US" dirty="0" smtClean="0"/>
              <a:t>Easy to get cornered by deadlocks, atomicity violations, and data races</a:t>
            </a:r>
          </a:p>
          <a:p>
            <a:pPr lvl="1"/>
            <a:r>
              <a:rPr lang="en-US" dirty="0" smtClean="0"/>
              <a:t>And these bugs often are hard to expose</a:t>
            </a:r>
          </a:p>
          <a:p>
            <a:r>
              <a:rPr lang="en-US" dirty="0" smtClean="0"/>
              <a:t>Alternatives?</a:t>
            </a:r>
          </a:p>
          <a:p>
            <a:pPr lvl="1"/>
            <a:r>
              <a:rPr lang="en-US" dirty="0" smtClean="0"/>
              <a:t>Use well-understood, simple high-level patterns</a:t>
            </a: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r>
              <a:rPr lang="en-US" sz="3600" dirty="0" smtClean="0"/>
              <a:t>Book Recommendation:</a:t>
            </a:r>
            <a:br>
              <a:rPr lang="en-US" sz="3600" dirty="0" smtClean="0"/>
            </a:br>
            <a:r>
              <a:rPr lang="en-US" sz="3600" dirty="0" smtClean="0"/>
              <a:t>Parallel </a:t>
            </a:r>
            <a:r>
              <a:rPr lang="en-US" sz="3600" dirty="0"/>
              <a:t>Programming with Microsoft .NET</a:t>
            </a:r>
          </a:p>
        </p:txBody>
      </p:sp>
      <p:sp>
        <p:nvSpPr>
          <p:cNvPr id="3" name="Content Placeholder 2"/>
          <p:cNvSpPr>
            <a:spLocks noGrp="1"/>
          </p:cNvSpPr>
          <p:nvPr>
            <p:ph idx="1"/>
          </p:nvPr>
        </p:nvSpPr>
        <p:spPr>
          <a:xfrm>
            <a:off x="457200" y="1874837"/>
            <a:ext cx="6172200" cy="4525963"/>
          </a:xfrm>
        </p:spPr>
        <p:txBody>
          <a:bodyPr/>
          <a:lstStyle/>
          <a:p>
            <a:r>
              <a:rPr lang="en-US" dirty="0" smtClean="0"/>
              <a:t>Covers Common Patterns Systematically</a:t>
            </a:r>
          </a:p>
          <a:p>
            <a:r>
              <a:rPr lang="en-US" dirty="0" smtClean="0"/>
              <a:t>Free download at</a:t>
            </a:r>
          </a:p>
          <a:p>
            <a:pPr marL="457200" lvl="1" indent="0">
              <a:buNone/>
            </a:pPr>
            <a:r>
              <a:rPr lang="en-US" dirty="0" smtClean="0">
                <a:hlinkClick r:id="rId2"/>
              </a:rPr>
              <a:t>http</a:t>
            </a:r>
            <a:r>
              <a:rPr lang="en-US" dirty="0">
                <a:hlinkClick r:id="rId2"/>
              </a:rPr>
              <a:t>://</a:t>
            </a:r>
            <a:r>
              <a:rPr lang="en-US" dirty="0" smtClean="0">
                <a:hlinkClick r:id="rId2"/>
              </a:rPr>
              <a:t>parallelpatterns.codeplex.com</a:t>
            </a:r>
            <a:endParaRPr lang="en-US" dirty="0"/>
          </a:p>
          <a:p>
            <a:pPr lvl="1"/>
            <a:endParaRPr lang="en-US" dirty="0"/>
          </a:p>
          <a:p>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5</a:t>
            </a:fld>
            <a:endParaRPr lang="en-US"/>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3124200"/>
            <a:ext cx="2352675" cy="29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2360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296400" cy="1143000"/>
          </a:xfrm>
        </p:spPr>
        <p:txBody>
          <a:bodyPr/>
          <a:lstStyle/>
          <a:p>
            <a:r>
              <a:rPr lang="en-US" dirty="0" smtClean="0"/>
              <a:t>Sharing State Safely</a:t>
            </a:r>
            <a:endParaRPr lang="en-US" dirty="0"/>
          </a:p>
        </p:txBody>
      </p:sp>
      <p:sp>
        <p:nvSpPr>
          <p:cNvPr id="5" name="Rectangle 4"/>
          <p:cNvSpPr/>
          <p:nvPr/>
        </p:nvSpPr>
        <p:spPr>
          <a:xfrm>
            <a:off x="304800" y="2666370"/>
            <a:ext cx="4114800" cy="396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t>Architectural Patterns</a:t>
            </a:r>
            <a:endParaRPr lang="en-US" sz="3600" dirty="0"/>
          </a:p>
          <a:p>
            <a:pPr algn="ctr"/>
            <a:r>
              <a:rPr lang="en-US" sz="2000" dirty="0" smtClean="0"/>
              <a:t>Localize shared state</a:t>
            </a:r>
            <a:endParaRPr lang="en-US" sz="2000" dirty="0"/>
          </a:p>
          <a:p>
            <a:pPr algn="ctr"/>
            <a:endParaRPr lang="en-US" sz="3600" dirty="0"/>
          </a:p>
          <a:p>
            <a:pPr algn="ctr"/>
            <a:endParaRPr lang="en-US" sz="2800" dirty="0" smtClean="0"/>
          </a:p>
          <a:p>
            <a:pPr algn="ctr"/>
            <a:endParaRPr lang="en-US" sz="2000" dirty="0" smtClean="0"/>
          </a:p>
        </p:txBody>
      </p:sp>
      <p:sp>
        <p:nvSpPr>
          <p:cNvPr id="6" name="Rectangle 5"/>
          <p:cNvSpPr/>
          <p:nvPr/>
        </p:nvSpPr>
        <p:spPr>
          <a:xfrm>
            <a:off x="4598450" y="2666370"/>
            <a:ext cx="4343400" cy="39630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t>Replication Patterns</a:t>
            </a:r>
          </a:p>
          <a:p>
            <a:pPr algn="ctr"/>
            <a:r>
              <a:rPr lang="en-US" sz="2000" dirty="0" smtClean="0"/>
              <a:t>Make copies of shared state</a:t>
            </a:r>
          </a:p>
          <a:p>
            <a:pPr algn="ctr"/>
            <a:endParaRPr lang="en-US" sz="2800" dirty="0"/>
          </a:p>
        </p:txBody>
      </p:sp>
      <p:sp>
        <p:nvSpPr>
          <p:cNvPr id="8" name="Rounded Rectangle 7"/>
          <p:cNvSpPr/>
          <p:nvPr/>
        </p:nvSpPr>
        <p:spPr>
          <a:xfrm>
            <a:off x="457200" y="4019707"/>
            <a:ext cx="2755796" cy="59952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Producer-Consumer</a:t>
            </a:r>
            <a:endParaRPr lang="en-US" dirty="0" smtClean="0"/>
          </a:p>
        </p:txBody>
      </p:sp>
      <p:sp>
        <p:nvSpPr>
          <p:cNvPr id="15" name="Rounded Rectangle 14"/>
          <p:cNvSpPr/>
          <p:nvPr/>
        </p:nvSpPr>
        <p:spPr>
          <a:xfrm>
            <a:off x="4800600" y="4155104"/>
            <a:ext cx="2209800" cy="6096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Immutable Data</a:t>
            </a:r>
          </a:p>
        </p:txBody>
      </p:sp>
      <p:sp>
        <p:nvSpPr>
          <p:cNvPr id="16" name="Rounded Rectangle 15"/>
          <p:cNvSpPr/>
          <p:nvPr/>
        </p:nvSpPr>
        <p:spPr>
          <a:xfrm>
            <a:off x="5257800" y="4930330"/>
            <a:ext cx="2209800" cy="63227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Double Buffering</a:t>
            </a:r>
          </a:p>
        </p:txBody>
      </p:sp>
      <p:sp>
        <p:nvSpPr>
          <p:cNvPr id="17" name="Content Placeholder 2"/>
          <p:cNvSpPr>
            <a:spLocks noGrp="1"/>
          </p:cNvSpPr>
          <p:nvPr>
            <p:ph idx="1"/>
          </p:nvPr>
        </p:nvSpPr>
        <p:spPr>
          <a:xfrm>
            <a:off x="457200" y="1066801"/>
            <a:ext cx="8229600" cy="1600200"/>
          </a:xfrm>
        </p:spPr>
        <p:txBody>
          <a:bodyPr>
            <a:normAutofit/>
          </a:bodyPr>
          <a:lstStyle/>
          <a:p>
            <a:r>
              <a:rPr lang="en-US" dirty="0" smtClean="0"/>
              <a:t>We discuss two types of patterns in this unit</a:t>
            </a:r>
            <a:endParaRPr lang="en-US" dirty="0"/>
          </a:p>
          <a:p>
            <a:pPr lvl="1"/>
            <a:r>
              <a:rPr lang="en-US" dirty="0" smtClean="0"/>
              <a:t>Not an exhaustive </a:t>
            </a:r>
            <a:r>
              <a:rPr lang="en-US" dirty="0" smtClean="0"/>
              <a:t>list, read book for more</a:t>
            </a:r>
          </a:p>
        </p:txBody>
      </p:sp>
      <p:sp>
        <p:nvSpPr>
          <p:cNvPr id="18" name="Rounded Rectangle 17"/>
          <p:cNvSpPr/>
          <p:nvPr/>
        </p:nvSpPr>
        <p:spPr>
          <a:xfrm>
            <a:off x="609600" y="5547171"/>
            <a:ext cx="2743200" cy="5334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err="1" smtClean="0"/>
              <a:t>Worklist</a:t>
            </a:r>
            <a:endParaRPr lang="en-US" dirty="0" smtClean="0"/>
          </a:p>
        </p:txBody>
      </p:sp>
      <p:sp>
        <p:nvSpPr>
          <p:cNvPr id="19" name="Rounded Rectangle 18"/>
          <p:cNvSpPr/>
          <p:nvPr/>
        </p:nvSpPr>
        <p:spPr>
          <a:xfrm>
            <a:off x="1524000" y="4764704"/>
            <a:ext cx="2755796" cy="59952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Pipeline</a:t>
            </a:r>
            <a:endParaRPr lang="en-US" dirty="0" smtClean="0"/>
          </a:p>
        </p:txBody>
      </p:sp>
      <p:sp>
        <p:nvSpPr>
          <p:cNvPr id="3" name="Date Placeholder 2"/>
          <p:cNvSpPr>
            <a:spLocks noGrp="1"/>
          </p:cNvSpPr>
          <p:nvPr>
            <p:ph type="dt" sz="half" idx="10"/>
          </p:nvPr>
        </p:nvSpPr>
        <p:spPr/>
        <p:txBody>
          <a:bodyPr/>
          <a:lstStyle/>
          <a:p>
            <a:r>
              <a:rPr lang="en-US" smtClean="0"/>
              <a:t>6/22/2010</a:t>
            </a:r>
            <a:endParaRPr lang="en-US"/>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Slide Number Placeholder 6"/>
          <p:cNvSpPr>
            <a:spLocks noGrp="1"/>
          </p:cNvSpPr>
          <p:nvPr>
            <p:ph type="sldNum" sz="quarter" idx="12"/>
          </p:nvPr>
        </p:nvSpPr>
        <p:spPr/>
        <p:txBody>
          <a:bodyPr/>
          <a:lstStyle/>
          <a:p>
            <a:fld id="{F4FB5E65-51E1-460A-B5D3-B6231F8C038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Architectural Patterns</a:t>
            </a:r>
            <a:endParaRPr lang="en-US" dirty="0"/>
          </a:p>
        </p:txBody>
      </p:sp>
      <p:sp>
        <p:nvSpPr>
          <p:cNvPr id="5" name="Text Placeholder 4"/>
          <p:cNvSpPr>
            <a:spLocks noGrp="1"/>
          </p:cNvSpPr>
          <p:nvPr>
            <p:ph type="body" idx="1"/>
          </p:nvPr>
        </p:nvSpPr>
        <p:spPr/>
        <p:txBody>
          <a:bodyPr/>
          <a:lstStyle/>
          <a:p>
            <a:r>
              <a:rPr lang="en-US" dirty="0" smtClean="0"/>
              <a:t>Part I</a:t>
            </a:r>
            <a:endParaRPr lang="en-US" dirty="0"/>
          </a:p>
        </p:txBody>
      </p:sp>
      <p:sp>
        <p:nvSpPr>
          <p:cNvPr id="2" name="Date Placeholder 1"/>
          <p:cNvSpPr>
            <a:spLocks noGrp="1"/>
          </p:cNvSpPr>
          <p:nvPr>
            <p:ph type="dt" sz="half" idx="10"/>
          </p:nvPr>
        </p:nvSpPr>
        <p:spPr/>
        <p:txBody>
          <a:bodyPr/>
          <a:lstStyle/>
          <a:p>
            <a:r>
              <a:rPr lang="en-US" smtClean="0"/>
              <a:t>6/22/2010</a:t>
            </a:r>
            <a:endParaRPr lang="en-US"/>
          </a:p>
        </p:txBody>
      </p:sp>
      <p:sp>
        <p:nvSpPr>
          <p:cNvPr id="3" name="Footer Placeholder 2"/>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7</a:t>
            </a:fld>
            <a:endParaRPr lang="en-US"/>
          </a:p>
        </p:txBody>
      </p:sp>
    </p:spTree>
    <p:extLst>
      <p:ext uri="{BB962C8B-B14F-4D97-AF65-F5344CB8AC3E}">
        <p14:creationId xmlns:p14="http://schemas.microsoft.com/office/powerpoint/2010/main" val="338276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Patterns</a:t>
            </a:r>
            <a:endParaRPr lang="en-US" dirty="0"/>
          </a:p>
        </p:txBody>
      </p:sp>
      <p:sp>
        <p:nvSpPr>
          <p:cNvPr id="3" name="Content Placeholder 2"/>
          <p:cNvSpPr>
            <a:spLocks noGrp="1"/>
          </p:cNvSpPr>
          <p:nvPr>
            <p:ph idx="1"/>
          </p:nvPr>
        </p:nvSpPr>
        <p:spPr>
          <a:xfrm>
            <a:off x="4800600" y="1905000"/>
            <a:ext cx="3886200" cy="4525963"/>
          </a:xfrm>
        </p:spPr>
        <p:txBody>
          <a:bodyPr/>
          <a:lstStyle/>
          <a:p>
            <a:r>
              <a:rPr lang="en-US" dirty="0" smtClean="0"/>
              <a:t>Visualize “factory”: each worker works on a separate item</a:t>
            </a:r>
          </a:p>
          <a:p>
            <a:endParaRPr lang="en-US" dirty="0" smtClean="0"/>
          </a:p>
          <a:p>
            <a:r>
              <a:rPr lang="en-US" dirty="0" smtClean="0"/>
              <a:t>Items travel between workers</a:t>
            </a:r>
            <a:r>
              <a:rPr lang="en-US" dirty="0"/>
              <a:t> </a:t>
            </a:r>
            <a:r>
              <a:rPr lang="en-US" dirty="0" smtClean="0"/>
              <a:t>by means of buffers</a:t>
            </a:r>
          </a:p>
        </p:txBody>
      </p:sp>
      <p:sp>
        <p:nvSpPr>
          <p:cNvPr id="8" name="Rectangle 7"/>
          <p:cNvSpPr/>
          <p:nvPr/>
        </p:nvSpPr>
        <p:spPr>
          <a:xfrm>
            <a:off x="457200" y="1828800"/>
            <a:ext cx="4114800" cy="396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t>Architectural Patterns</a:t>
            </a:r>
            <a:endParaRPr lang="en-US" sz="3600" dirty="0"/>
          </a:p>
          <a:p>
            <a:pPr algn="ctr"/>
            <a:r>
              <a:rPr lang="en-US" sz="2000" dirty="0" smtClean="0"/>
              <a:t>Localize shared state</a:t>
            </a:r>
            <a:endParaRPr lang="en-US" sz="2000" dirty="0"/>
          </a:p>
          <a:p>
            <a:pPr algn="ctr"/>
            <a:endParaRPr lang="en-US" sz="3600" dirty="0"/>
          </a:p>
          <a:p>
            <a:pPr algn="ctr"/>
            <a:endParaRPr lang="en-US" sz="2800" dirty="0" smtClean="0"/>
          </a:p>
          <a:p>
            <a:pPr algn="ctr"/>
            <a:endParaRPr lang="en-US" sz="2000" dirty="0" smtClean="0"/>
          </a:p>
        </p:txBody>
      </p:sp>
      <p:sp>
        <p:nvSpPr>
          <p:cNvPr id="9" name="Rounded Rectangle 8"/>
          <p:cNvSpPr/>
          <p:nvPr/>
        </p:nvSpPr>
        <p:spPr>
          <a:xfrm>
            <a:off x="609600" y="3182137"/>
            <a:ext cx="2755796" cy="59952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Producer-Consumer</a:t>
            </a:r>
            <a:endParaRPr lang="en-US" dirty="0" smtClean="0"/>
          </a:p>
        </p:txBody>
      </p:sp>
      <p:sp>
        <p:nvSpPr>
          <p:cNvPr id="10" name="Rounded Rectangle 9"/>
          <p:cNvSpPr/>
          <p:nvPr/>
        </p:nvSpPr>
        <p:spPr>
          <a:xfrm>
            <a:off x="762000" y="4709601"/>
            <a:ext cx="2743200" cy="5334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err="1" smtClean="0"/>
              <a:t>Worklist</a:t>
            </a:r>
            <a:endParaRPr lang="en-US" dirty="0" smtClean="0"/>
          </a:p>
        </p:txBody>
      </p:sp>
      <p:sp>
        <p:nvSpPr>
          <p:cNvPr id="11" name="Rounded Rectangle 10"/>
          <p:cNvSpPr/>
          <p:nvPr/>
        </p:nvSpPr>
        <p:spPr>
          <a:xfrm>
            <a:off x="1676400" y="3927134"/>
            <a:ext cx="2755796" cy="59952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t>Pipeline</a:t>
            </a:r>
            <a:endParaRPr lang="en-US" dirty="0" smtClean="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8</a:t>
            </a:fld>
            <a:endParaRPr lang="en-US"/>
          </a:p>
        </p:txBody>
      </p:sp>
    </p:spTree>
    <p:extLst>
      <p:ext uri="{BB962C8B-B14F-4D97-AF65-F5344CB8AC3E}">
        <p14:creationId xmlns:p14="http://schemas.microsoft.com/office/powerpoint/2010/main" val="3488540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lstStyle/>
          <a:p>
            <a:r>
              <a:rPr lang="en-US" dirty="0" smtClean="0"/>
              <a:t>Example: Producer-Consumer</a:t>
            </a:r>
            <a:endParaRPr lang="en-US" dirty="0"/>
          </a:p>
        </p:txBody>
      </p:sp>
      <p:sp>
        <p:nvSpPr>
          <p:cNvPr id="3" name="Content Placeholder 2"/>
          <p:cNvSpPr>
            <a:spLocks noGrp="1"/>
          </p:cNvSpPr>
          <p:nvPr>
            <p:ph idx="1"/>
          </p:nvPr>
        </p:nvSpPr>
        <p:spPr>
          <a:xfrm>
            <a:off x="381000" y="1600200"/>
            <a:ext cx="4724400" cy="5181600"/>
          </a:xfrm>
        </p:spPr>
        <p:txBody>
          <a:bodyPr>
            <a:normAutofit/>
          </a:bodyPr>
          <a:lstStyle/>
          <a:p>
            <a:r>
              <a:rPr lang="en-US" dirty="0" smtClean="0"/>
              <a:t>One or more producers add items to the buffer</a:t>
            </a:r>
          </a:p>
          <a:p>
            <a:endParaRPr lang="en-US" dirty="0" smtClean="0"/>
          </a:p>
          <a:p>
            <a:r>
              <a:rPr lang="en-US" dirty="0" smtClean="0"/>
              <a:t>One or more consumers remove items from the buffer</a:t>
            </a:r>
          </a:p>
        </p:txBody>
      </p:sp>
      <p:sp>
        <p:nvSpPr>
          <p:cNvPr id="4" name="Can 3"/>
          <p:cNvSpPr/>
          <p:nvPr/>
        </p:nvSpPr>
        <p:spPr>
          <a:xfrm>
            <a:off x="6134100" y="3124200"/>
            <a:ext cx="2057400" cy="1219200"/>
          </a:xfrm>
          <a:prstGeom prst="can">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Buffer</a:t>
            </a:r>
            <a:endParaRPr lang="en-US" sz="3200" dirty="0"/>
          </a:p>
        </p:txBody>
      </p:sp>
      <p:sp>
        <p:nvSpPr>
          <p:cNvPr id="5" name="Rectangle 4"/>
          <p:cNvSpPr/>
          <p:nvPr/>
        </p:nvSpPr>
        <p:spPr>
          <a:xfrm>
            <a:off x="5448300" y="1399624"/>
            <a:ext cx="11811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Producer</a:t>
            </a:r>
          </a:p>
        </p:txBody>
      </p:sp>
      <p:sp>
        <p:nvSpPr>
          <p:cNvPr id="6" name="Rectangle 5"/>
          <p:cNvSpPr/>
          <p:nvPr/>
        </p:nvSpPr>
        <p:spPr>
          <a:xfrm>
            <a:off x="6324600" y="19812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Producer</a:t>
            </a:r>
          </a:p>
        </p:txBody>
      </p:sp>
      <p:sp>
        <p:nvSpPr>
          <p:cNvPr id="7" name="Rectangle 6"/>
          <p:cNvSpPr/>
          <p:nvPr/>
        </p:nvSpPr>
        <p:spPr>
          <a:xfrm>
            <a:off x="7467600" y="14478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Producer</a:t>
            </a:r>
          </a:p>
        </p:txBody>
      </p:sp>
      <p:sp>
        <p:nvSpPr>
          <p:cNvPr id="9" name="Rectangle 8"/>
          <p:cNvSpPr/>
          <p:nvPr/>
        </p:nvSpPr>
        <p:spPr>
          <a:xfrm>
            <a:off x="6331213" y="5737356"/>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Consumer</a:t>
            </a:r>
          </a:p>
        </p:txBody>
      </p:sp>
      <p:sp>
        <p:nvSpPr>
          <p:cNvPr id="11" name="Rectangle 10"/>
          <p:cNvSpPr/>
          <p:nvPr/>
        </p:nvSpPr>
        <p:spPr>
          <a:xfrm>
            <a:off x="7467600" y="5051556"/>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Consumer</a:t>
            </a:r>
          </a:p>
        </p:txBody>
      </p:sp>
      <p:sp>
        <p:nvSpPr>
          <p:cNvPr id="12" name="Rectangle 11"/>
          <p:cNvSpPr/>
          <p:nvPr/>
        </p:nvSpPr>
        <p:spPr>
          <a:xfrm>
            <a:off x="5653915" y="4953000"/>
            <a:ext cx="1447800" cy="685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Consumer</a:t>
            </a:r>
          </a:p>
        </p:txBody>
      </p:sp>
      <p:cxnSp>
        <p:nvCxnSpPr>
          <p:cNvPr id="14" name="Straight Arrow Connector 13"/>
          <p:cNvCxnSpPr/>
          <p:nvPr/>
        </p:nvCxnSpPr>
        <p:spPr>
          <a:xfrm>
            <a:off x="6038850" y="2514600"/>
            <a:ext cx="20955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5" name="Straight Arrow Connector 14"/>
          <p:cNvCxnSpPr/>
          <p:nvPr/>
        </p:nvCxnSpPr>
        <p:spPr>
          <a:xfrm>
            <a:off x="7674238" y="4490132"/>
            <a:ext cx="20955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a:xfrm flipH="1">
            <a:off x="7883788" y="2538531"/>
            <a:ext cx="30480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8" name="Straight Arrow Connector 17"/>
          <p:cNvCxnSpPr/>
          <p:nvPr/>
        </p:nvCxnSpPr>
        <p:spPr>
          <a:xfrm flipH="1">
            <a:off x="6134100" y="4438493"/>
            <a:ext cx="457200" cy="4572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a:stCxn id="6" idx="2"/>
          </p:cNvCxnSpPr>
          <p:nvPr/>
        </p:nvCxnSpPr>
        <p:spPr>
          <a:xfrm>
            <a:off x="7048500" y="2667000"/>
            <a:ext cx="0" cy="32873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3" name="Straight Arrow Connector 22"/>
          <p:cNvCxnSpPr/>
          <p:nvPr/>
        </p:nvCxnSpPr>
        <p:spPr>
          <a:xfrm flipH="1">
            <a:off x="7219950" y="4438493"/>
            <a:ext cx="57150" cy="1047907"/>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8" name="Date Placeholder 7"/>
          <p:cNvSpPr>
            <a:spLocks noGrp="1"/>
          </p:cNvSpPr>
          <p:nvPr>
            <p:ph type="dt" sz="half" idx="10"/>
          </p:nvPr>
        </p:nvSpPr>
        <p:spPr/>
        <p:txBody>
          <a:bodyPr/>
          <a:lstStyle/>
          <a:p>
            <a:r>
              <a:rPr lang="en-US" smtClean="0"/>
              <a:t>6/22/2010</a:t>
            </a:r>
            <a:endParaRPr lang="en-US"/>
          </a:p>
        </p:txBody>
      </p:sp>
      <p:sp>
        <p:nvSpPr>
          <p:cNvPr id="10" name="Footer Placeholder 9"/>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13" name="Slide Number Placeholder 12"/>
          <p:cNvSpPr>
            <a:spLocks noGrp="1"/>
          </p:cNvSpPr>
          <p:nvPr>
            <p:ph type="sldNum" sz="quarter" idx="12"/>
          </p:nvPr>
        </p:nvSpPr>
        <p:spPr/>
        <p:txBody>
          <a:bodyPr/>
          <a:lstStyle/>
          <a:p>
            <a:fld id="{F4FB5E65-51E1-460A-B5D3-B6231F8C038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14274</TotalTime>
  <Words>2147</Words>
  <Application>Microsoft Office PowerPoint</Application>
  <PresentationFormat>On-screen Show (4:3)</PresentationFormat>
  <Paragraphs>570</Paragraphs>
  <Slides>33</Slides>
  <Notes>7</Notes>
  <HiddenSlides>2</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Patterns for Programming  Shared Memory</vt:lpstr>
      <vt:lpstr>Acknowledgments</vt:lpstr>
      <vt:lpstr>Concepts</vt:lpstr>
      <vt:lpstr>Keep Abstraction Level High</vt:lpstr>
      <vt:lpstr>Book Recommendation: Parallel Programming with Microsoft .NET</vt:lpstr>
      <vt:lpstr>Sharing State Safely</vt:lpstr>
      <vt:lpstr>Architectural Patterns</vt:lpstr>
      <vt:lpstr>Architectural Patterns</vt:lpstr>
      <vt:lpstr>Example: Producer-Consumer</vt:lpstr>
      <vt:lpstr>Example: Producer-Consumer</vt:lpstr>
      <vt:lpstr>Producer-Consumer Code</vt:lpstr>
      <vt:lpstr>Producer Code</vt:lpstr>
      <vt:lpstr>Consumer Code</vt:lpstr>
      <vt:lpstr>Pipeline Pattern</vt:lpstr>
      <vt:lpstr>Pipeline Code</vt:lpstr>
      <vt:lpstr>Stage Worker Code</vt:lpstr>
      <vt:lpstr>Worklist Pattern</vt:lpstr>
      <vt:lpstr>Worklist Code (1/2)</vt:lpstr>
      <vt:lpstr>Worklist Code (2/2)</vt:lpstr>
      <vt:lpstr>Application Architecture  May Combine Patterns </vt:lpstr>
      <vt:lpstr>Provisioning</vt:lpstr>
      <vt:lpstr>Manual Provisioning</vt:lpstr>
      <vt:lpstr>Automatic Provisioning</vt:lpstr>
      <vt:lpstr>Replication Patterns</vt:lpstr>
      <vt:lpstr>Replication Patterns</vt:lpstr>
      <vt:lpstr>Immutability</vt:lpstr>
      <vt:lpstr>Build your own immutable objects</vt:lpstr>
      <vt:lpstr>Copy on Write</vt:lpstr>
      <vt:lpstr>Example: Game</vt:lpstr>
      <vt:lpstr>Example: Game</vt:lpstr>
      <vt:lpstr>Trick: Double Buffering</vt:lpstr>
      <vt:lpstr>http://code.msdn.microsoft.com/ParExtSamples </vt:lpstr>
      <vt:lpstr>Parallel Programming  with Microsoft .NET </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Programming Paradigms</dc:title>
  <dc:creator>Tom Ball</dc:creator>
  <cp:lastModifiedBy>Sebastian Burckhardt</cp:lastModifiedBy>
  <cp:revision>179</cp:revision>
  <dcterms:created xsi:type="dcterms:W3CDTF">2010-04-06T23:54:48Z</dcterms:created>
  <dcterms:modified xsi:type="dcterms:W3CDTF">2010-08-20T16:37:52Z</dcterms:modified>
</cp:coreProperties>
</file>