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0"/>
  </p:notesMasterIdLst>
  <p:sldIdLst>
    <p:sldId id="269" r:id="rId2"/>
    <p:sldId id="305" r:id="rId3"/>
    <p:sldId id="306" r:id="rId4"/>
    <p:sldId id="280" r:id="rId5"/>
    <p:sldId id="295" r:id="rId6"/>
    <p:sldId id="302" r:id="rId7"/>
    <p:sldId id="303" r:id="rId8"/>
    <p:sldId id="296" r:id="rId9"/>
    <p:sldId id="298" r:id="rId10"/>
    <p:sldId id="299" r:id="rId11"/>
    <p:sldId id="286" r:id="rId12"/>
    <p:sldId id="281" r:id="rId13"/>
    <p:sldId id="282" r:id="rId14"/>
    <p:sldId id="283" r:id="rId15"/>
    <p:sldId id="278" r:id="rId16"/>
    <p:sldId id="284" r:id="rId17"/>
    <p:sldId id="285" r:id="rId18"/>
    <p:sldId id="288" r:id="rId19"/>
    <p:sldId id="289" r:id="rId20"/>
    <p:sldId id="287" r:id="rId21"/>
    <p:sldId id="290" r:id="rId22"/>
    <p:sldId id="301" r:id="rId23"/>
    <p:sldId id="292" r:id="rId24"/>
    <p:sldId id="291" r:id="rId25"/>
    <p:sldId id="304" r:id="rId26"/>
    <p:sldId id="293" r:id="rId27"/>
    <p:sldId id="294" r:id="rId28"/>
    <p:sldId id="258" r:id="rId29"/>
    <p:sldId id="259" r:id="rId30"/>
    <p:sldId id="260" r:id="rId31"/>
    <p:sldId id="261" r:id="rId32"/>
    <p:sldId id="262" r:id="rId33"/>
    <p:sldId id="263" r:id="rId34"/>
    <p:sldId id="264" r:id="rId35"/>
    <p:sldId id="265" r:id="rId36"/>
    <p:sldId id="266" r:id="rId37"/>
    <p:sldId id="267" r:id="rId38"/>
    <p:sldId id="268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aitlin Sadowski" initials="CS" lastIdx="1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761" autoAdjust="0"/>
  </p:normalViewPr>
  <p:slideViewPr>
    <p:cSldViewPr>
      <p:cViewPr varScale="1">
        <p:scale>
          <a:sx n="71" d="100"/>
          <a:sy n="71" d="100"/>
        </p:scale>
        <p:origin x="-8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0-07-20T16:42:25.939" idx="13">
    <p:pos x="10" y="10"/>
    <p:text>Second mention of atomicity violations before term is defined.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4899C-ACE2-4A2A-ABAC-36EC99ED39A7}" type="datetimeFigureOut">
              <a:rPr lang="en-US" smtClean="0"/>
              <a:pPr/>
              <a:t>8/20/2010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01861E-477A-4E6C-BCA2-35C377A631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074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6/22/2010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Practical Parallel and Concurrent Programming DRAFT: comments to msrpcpcp@microsoft.com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B5E65-51E1-460A-B5D3-B6231F8C038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6411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77000"/>
            <a:ext cx="2133600" cy="365125"/>
          </a:xfrm>
        </p:spPr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6/22/2010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Practical Parallel and Concurrent Programming DRAFT: comments to msrpcpcp@microsoft.com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16675"/>
            <a:ext cx="2133600" cy="365125"/>
          </a:xfrm>
        </p:spPr>
        <p:txBody>
          <a:bodyPr/>
          <a:lstStyle/>
          <a:p>
            <a:fld id="{F4FB5E65-51E1-460A-B5D3-B6231F8C038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3609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6/22/2010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Practical Parallel and Concurrent Programming DRAFT: comments to msrpcpcp@microsoft.com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B5E65-51E1-460A-B5D3-B6231F8C03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850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6/22/2010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5600" y="635635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Practical Parallel and Concurrent Programming DRAFT: comments to msrpcpcp@microsoft.com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FB5E65-51E1-460A-B5D3-B6231F8C038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579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Common Correctness and Performance </a:t>
            </a:r>
            <a:r>
              <a:rPr lang="en-US" dirty="0" smtClean="0"/>
              <a:t>Issues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Unit 2.b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Practical Parallel and Concurrent Programming DRAFT: comments to msrpcpcp@microsoft.com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6/22/2010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B5E65-51E1-460A-B5D3-B6231F8C038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False Sharing, Eliminated?</a:t>
            </a:r>
            <a:endParaRPr lang="en-US" dirty="0"/>
          </a:p>
        </p:txBody>
      </p:sp>
      <p:sp>
        <p:nvSpPr>
          <p:cNvPr id="83969" name="Rectangle 1"/>
          <p:cNvSpPr>
            <a:spLocks noChangeArrowheads="1"/>
          </p:cNvSpPr>
          <p:nvPr/>
        </p:nvSpPr>
        <p:spPr bwMode="auto">
          <a:xfrm>
            <a:off x="533400" y="1219200"/>
            <a:ext cx="7661072" cy="5293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void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WithoutFalseSharing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()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{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  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int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[] results1, results2;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  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2B91A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Parallel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.Invoke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(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       () =&gt; {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          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2B91A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Random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rand1 =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new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2B91A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Random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();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           results1 =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new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int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[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A52A2A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20000000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];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          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for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(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int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=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A52A2A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0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;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&lt; results1.Length;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++)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               results1[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] = rand1.Next();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       },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       () =&gt; {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          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2B91A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Random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rand2 =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new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2B91A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Random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();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           results2 =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new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int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[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A52A2A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20000000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];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          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for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(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int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=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A52A2A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0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;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&lt; results2.Length;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++)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               results2[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] = rand2.Next();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       });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}</a:t>
            </a:r>
            <a:endParaRPr kumimoji="0" lang="en-US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Practical Parallel and Concurrent Programming DRAFT: comments to msrpcpcp@microsoft.com 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B5E65-51E1-460A-B5D3-B6231F8C0386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6/16/2010</a:t>
            </a:r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3505200" y="1066800"/>
            <a:ext cx="3774142" cy="1752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ounded Rectangle 10"/>
          <p:cNvSpPr/>
          <p:nvPr/>
        </p:nvSpPr>
        <p:spPr>
          <a:xfrm>
            <a:off x="7279341" y="228600"/>
            <a:ext cx="1676400" cy="3048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rand1, rand2 are allocated by different tasks</a:t>
            </a:r>
          </a:p>
          <a:p>
            <a:pPr algn="ctr"/>
            <a:r>
              <a:rPr lang="en-US" dirty="0" smtClean="0"/>
              <a:t>=&gt;</a:t>
            </a:r>
          </a:p>
          <a:p>
            <a:pPr algn="ctr"/>
            <a:r>
              <a:rPr lang="en-US" dirty="0" smtClean="0"/>
              <a:t>Not l</a:t>
            </a:r>
            <a:r>
              <a:rPr lang="en-US" dirty="0" smtClean="0"/>
              <a:t>ikely on same cache line.</a:t>
            </a:r>
            <a:endParaRPr lang="en-US" dirty="0" smtClean="0"/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3733800" y="3124200"/>
            <a:ext cx="3545542" cy="1600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03129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Locks And Performance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Part 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B5E65-51E1-460A-B5D3-B6231F8C0386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Practical Parallel and Concurrent Programming DRAFT: comments to msrpcpcp@microsoft.com 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6/22/2010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953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Common Problems With Locking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410200" y="1641614"/>
            <a:ext cx="2362200" cy="9525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Overhead</a:t>
            </a: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762000" y="3436620"/>
            <a:ext cx="2362200" cy="1295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Atomicity Violations</a:t>
            </a:r>
            <a:endParaRPr lang="en-US" sz="2800" dirty="0"/>
          </a:p>
        </p:txBody>
      </p:sp>
      <p:sp>
        <p:nvSpPr>
          <p:cNvPr id="6" name="Rectangle 5"/>
          <p:cNvSpPr/>
          <p:nvPr/>
        </p:nvSpPr>
        <p:spPr>
          <a:xfrm>
            <a:off x="5410200" y="3878580"/>
            <a:ext cx="2362200" cy="998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Deadlocks</a:t>
            </a:r>
            <a:endParaRPr lang="en-US" sz="2800" dirty="0"/>
          </a:p>
        </p:txBody>
      </p:sp>
      <p:sp>
        <p:nvSpPr>
          <p:cNvPr id="7" name="Rectangle 6"/>
          <p:cNvSpPr/>
          <p:nvPr/>
        </p:nvSpPr>
        <p:spPr>
          <a:xfrm>
            <a:off x="762000" y="1946414"/>
            <a:ext cx="2362200" cy="1295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Data Races</a:t>
            </a:r>
            <a:endParaRPr lang="en-US" sz="2800" dirty="0"/>
          </a:p>
        </p:txBody>
      </p:sp>
      <p:sp>
        <p:nvSpPr>
          <p:cNvPr id="8" name="Pentagon 7"/>
          <p:cNvSpPr/>
          <p:nvPr/>
        </p:nvSpPr>
        <p:spPr>
          <a:xfrm>
            <a:off x="4572000" y="5105400"/>
            <a:ext cx="4038600" cy="1219200"/>
          </a:xfrm>
          <a:prstGeom prst="homePlat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Too much locking</a:t>
            </a:r>
            <a:endParaRPr lang="en-US" sz="2800" dirty="0"/>
          </a:p>
        </p:txBody>
      </p:sp>
      <p:sp>
        <p:nvSpPr>
          <p:cNvPr id="9" name="Pentagon 8"/>
          <p:cNvSpPr/>
          <p:nvPr/>
        </p:nvSpPr>
        <p:spPr>
          <a:xfrm flipH="1">
            <a:off x="457200" y="5105400"/>
            <a:ext cx="4038600" cy="1219200"/>
          </a:xfrm>
          <a:prstGeom prst="homePlate">
            <a:avLst>
              <a:gd name="adj" fmla="val 51875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Insufficient locking</a:t>
            </a:r>
            <a:endParaRPr lang="en-US" sz="28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B5E65-51E1-460A-B5D3-B6231F8C0386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Practical Parallel and Concurrent Programming DRAFT: comments to msrpcpcp@microsoft.com 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6/22/2010</a:t>
            </a: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410200" y="2714212"/>
            <a:ext cx="2362200" cy="105520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Contention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715153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Example: Lock Contention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r>
              <a:rPr lang="en-US" dirty="0" smtClean="0"/>
              <a:t>Consider this example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There is no parallelism! </a:t>
            </a:r>
          </a:p>
          <a:p>
            <a:pPr lvl="1"/>
            <a:r>
              <a:rPr lang="en-US" dirty="0" smtClean="0"/>
              <a:t>Only one task can work at </a:t>
            </a:r>
            <a:r>
              <a:rPr lang="en-US" dirty="0" smtClean="0"/>
              <a:t>a </a:t>
            </a:r>
            <a:r>
              <a:rPr lang="en-US" dirty="0" smtClean="0"/>
              <a:t>time</a:t>
            </a:r>
          </a:p>
          <a:p>
            <a:pPr lvl="1"/>
            <a:r>
              <a:rPr lang="en-US" dirty="0" smtClean="0"/>
              <a:t>May as well write sequential code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304800" y="2133600"/>
            <a:ext cx="9220200" cy="2286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000" dirty="0" smtClean="0"/>
          </a:p>
          <a:p>
            <a:pPr lvl="1">
              <a:buFont typeface="Arial" pitchFamily="34" charset="0"/>
              <a:buNone/>
            </a:pPr>
            <a:r>
              <a:rPr lang="en-US" sz="2000" dirty="0" err="1" smtClean="0">
                <a:latin typeface="Lucida Console" pitchFamily="49" charset="0"/>
              </a:rPr>
              <a:t>Parallel.Invoke</a:t>
            </a:r>
            <a:r>
              <a:rPr lang="en-US" sz="2000" dirty="0" smtClean="0">
                <a:latin typeface="Lucida Console" pitchFamily="49" charset="0"/>
              </a:rPr>
              <a:t>( </a:t>
            </a:r>
          </a:p>
          <a:p>
            <a:pPr lvl="1">
              <a:buNone/>
            </a:pPr>
            <a:r>
              <a:rPr lang="en-US" sz="2000" dirty="0" smtClean="0">
                <a:latin typeface="Lucida Console" pitchFamily="49" charset="0"/>
              </a:rPr>
              <a:t>    () </a:t>
            </a:r>
            <a:r>
              <a:rPr lang="en-US" sz="2000" dirty="0">
                <a:latin typeface="Lucida Console" pitchFamily="49" charset="0"/>
              </a:rPr>
              <a:t>=&gt; { </a:t>
            </a:r>
            <a:r>
              <a:rPr lang="en-US" sz="2000" dirty="0" smtClean="0">
                <a:latin typeface="Lucida Console" pitchFamily="49" charset="0"/>
              </a:rPr>
              <a:t>lock(</a:t>
            </a:r>
            <a:r>
              <a:rPr lang="en-US" sz="2000" dirty="0" err="1" smtClean="0">
                <a:latin typeface="Lucida Console" pitchFamily="49" charset="0"/>
              </a:rPr>
              <a:t>gameboard</a:t>
            </a:r>
            <a:r>
              <a:rPr lang="en-US" sz="2000" dirty="0" smtClean="0">
                <a:latin typeface="Lucida Console" pitchFamily="49" charset="0"/>
              </a:rPr>
              <a:t>) { </a:t>
            </a:r>
            <a:r>
              <a:rPr lang="en-US" sz="2000" dirty="0" err="1" smtClean="0">
                <a:latin typeface="Lucida Console" pitchFamily="49" charset="0"/>
              </a:rPr>
              <a:t>MoveRobot</a:t>
            </a:r>
            <a:r>
              <a:rPr lang="en-US" sz="2000" dirty="0" smtClean="0">
                <a:latin typeface="Lucida Console" pitchFamily="49" charset="0"/>
              </a:rPr>
              <a:t>(r1); } },</a:t>
            </a:r>
            <a:endParaRPr lang="en-US" sz="2000" dirty="0">
              <a:latin typeface="Lucida Console" pitchFamily="49" charset="0"/>
            </a:endParaRPr>
          </a:p>
          <a:p>
            <a:pPr lvl="1">
              <a:buNone/>
            </a:pPr>
            <a:r>
              <a:rPr lang="en-US" sz="2000" dirty="0" smtClean="0">
                <a:latin typeface="Lucida Console" pitchFamily="49" charset="0"/>
              </a:rPr>
              <a:t>    </a:t>
            </a:r>
            <a:r>
              <a:rPr lang="en-US" sz="2000" dirty="0">
                <a:latin typeface="Lucida Console" pitchFamily="49" charset="0"/>
              </a:rPr>
              <a:t>() =&gt; { </a:t>
            </a:r>
            <a:r>
              <a:rPr lang="en-US" sz="2000" dirty="0" smtClean="0">
                <a:latin typeface="Lucida Console" pitchFamily="49" charset="0"/>
              </a:rPr>
              <a:t>lock(</a:t>
            </a:r>
            <a:r>
              <a:rPr lang="en-US" sz="2000" dirty="0" err="1" smtClean="0">
                <a:latin typeface="Lucida Console" pitchFamily="49" charset="0"/>
              </a:rPr>
              <a:t>gameboard</a:t>
            </a:r>
            <a:r>
              <a:rPr lang="en-US" sz="2000" dirty="0" smtClean="0">
                <a:latin typeface="Lucida Console" pitchFamily="49" charset="0"/>
              </a:rPr>
              <a:t>) { </a:t>
            </a:r>
            <a:r>
              <a:rPr lang="en-US" sz="2000" dirty="0" err="1" smtClean="0">
                <a:latin typeface="Lucida Console" pitchFamily="49" charset="0"/>
              </a:rPr>
              <a:t>MoveRobot</a:t>
            </a:r>
            <a:r>
              <a:rPr lang="en-US" sz="2000" dirty="0" smtClean="0">
                <a:latin typeface="Lucida Console" pitchFamily="49" charset="0"/>
              </a:rPr>
              <a:t>(r2); } },</a:t>
            </a:r>
          </a:p>
          <a:p>
            <a:pPr lvl="1">
              <a:buNone/>
            </a:pPr>
            <a:r>
              <a:rPr lang="en-US" sz="2000" dirty="0" smtClean="0">
                <a:latin typeface="Lucida Console" pitchFamily="49" charset="0"/>
              </a:rPr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B5E65-51E1-460A-B5D3-B6231F8C0386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Practical Parallel and Concurrent Programming DRAFT: comments to msrpcpcp@microsoft.com 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6/22/2010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5574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Locking Tradeoffs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/>
              <a:t>Coarse-Grained Locking</a:t>
            </a:r>
          </a:p>
          <a:p>
            <a:pPr lvl="1"/>
            <a:r>
              <a:rPr lang="en-US" dirty="0" smtClean="0"/>
              <a:t>Use few locks (e.g. single global lock)</a:t>
            </a:r>
            <a:br>
              <a:rPr lang="en-US" dirty="0" smtClean="0"/>
            </a:br>
            <a:r>
              <a:rPr lang="en-US" dirty="0" smtClean="0"/>
              <a:t>(i.e. many locations protected by the same lock)</a:t>
            </a:r>
          </a:p>
          <a:p>
            <a:pPr lvl="1"/>
            <a:r>
              <a:rPr lang="en-US" dirty="0" smtClean="0"/>
              <a:t>Advantage: simple to implement, little overhead</a:t>
            </a:r>
          </a:p>
          <a:p>
            <a:pPr lvl="1"/>
            <a:r>
              <a:rPr lang="en-US" dirty="0" smtClean="0"/>
              <a:t>Danger: </a:t>
            </a:r>
            <a:r>
              <a:rPr lang="en-US" dirty="0" smtClean="0">
                <a:solidFill>
                  <a:srgbClr val="FF0000"/>
                </a:solidFill>
              </a:rPr>
              <a:t>lock contention </a:t>
            </a:r>
            <a:r>
              <a:rPr lang="en-US" dirty="0" smtClean="0"/>
              <a:t>may destroy parallelism</a:t>
            </a:r>
          </a:p>
          <a:p>
            <a:pPr lvl="1"/>
            <a:endParaRPr lang="en-US" dirty="0" smtClean="0">
              <a:solidFill>
                <a:srgbClr val="FF0000"/>
              </a:solidFill>
            </a:endParaRPr>
          </a:p>
          <a:p>
            <a:r>
              <a:rPr lang="en-US" b="1" dirty="0" smtClean="0"/>
              <a:t>Fine-Grained Locking</a:t>
            </a:r>
          </a:p>
          <a:p>
            <a:pPr lvl="1"/>
            <a:r>
              <a:rPr lang="en-US" dirty="0" smtClean="0"/>
              <a:t>Use many locks (e.g. one lock for each object)</a:t>
            </a:r>
          </a:p>
          <a:p>
            <a:pPr lvl="1"/>
            <a:r>
              <a:rPr lang="en-US" dirty="0" smtClean="0"/>
              <a:t>Advantage: more parallelism</a:t>
            </a:r>
          </a:p>
          <a:p>
            <a:pPr lvl="1"/>
            <a:r>
              <a:rPr lang="en-US" dirty="0" smtClean="0"/>
              <a:t>Disadvantage: </a:t>
            </a:r>
            <a:r>
              <a:rPr lang="en-US" dirty="0" smtClean="0">
                <a:solidFill>
                  <a:srgbClr val="FF0000"/>
                </a:solidFill>
              </a:rPr>
              <a:t>overhead</a:t>
            </a:r>
            <a:r>
              <a:rPr lang="en-US" dirty="0" smtClean="0"/>
              <a:t>, difficult to implement</a:t>
            </a:r>
          </a:p>
          <a:p>
            <a:pPr lvl="1"/>
            <a:r>
              <a:rPr lang="en-US" dirty="0" smtClean="0"/>
              <a:t>Danger: may lead to </a:t>
            </a:r>
            <a:r>
              <a:rPr lang="en-US" dirty="0" smtClean="0">
                <a:solidFill>
                  <a:srgbClr val="FF0000"/>
                </a:solidFill>
              </a:rPr>
              <a:t>atomicity violations</a:t>
            </a:r>
          </a:p>
          <a:p>
            <a:pPr lvl="1"/>
            <a:r>
              <a:rPr lang="en-US" dirty="0" smtClean="0"/>
              <a:t>Danger: may lead to </a:t>
            </a:r>
            <a:r>
              <a:rPr lang="en-US" dirty="0" smtClean="0">
                <a:solidFill>
                  <a:srgbClr val="FF0000"/>
                </a:solidFill>
              </a:rPr>
              <a:t>deadlocks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B5E65-51E1-460A-B5D3-B6231F8C0386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Practical Parallel and Concurrent Programming DRAFT: comments to msrpcpcp@microsoft.com 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6/22/2010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9824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Locking Overhead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28600" y="3048000"/>
            <a:ext cx="91440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>
                <a:latin typeface="Consolas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Consolas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nsolas"/>
              </a:rPr>
              <a:t>      string</a:t>
            </a:r>
            <a:r>
              <a:rPr lang="en-US" sz="2000" dirty="0" smtClean="0">
                <a:solidFill>
                  <a:prstClr val="black"/>
                </a:solidFill>
                <a:latin typeface="Consolas"/>
              </a:rPr>
              <a:t>[] filenames = /* large list of filenames */;</a:t>
            </a:r>
            <a:endParaRPr lang="en-US" sz="20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endParaRPr lang="en-US" sz="2000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sz="200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2000" dirty="0">
                <a:solidFill>
                  <a:srgbClr val="0000FF"/>
                </a:solidFill>
                <a:latin typeface="Consolas"/>
              </a:rPr>
              <a:t>public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Consolas"/>
              </a:rPr>
              <a:t>void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Consolas"/>
              </a:rPr>
              <a:t>CountLengths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()</a:t>
            </a:r>
          </a:p>
          <a:p>
            <a:pPr marL="0" indent="0">
              <a:buNone/>
            </a:pPr>
            <a:r>
              <a:rPr lang="en-US" sz="2000" dirty="0">
                <a:solidFill>
                  <a:prstClr val="black"/>
                </a:solidFill>
                <a:latin typeface="Consolas"/>
              </a:rPr>
              <a:t>        {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prstClr val="black"/>
                </a:solidFill>
                <a:latin typeface="Consolas"/>
              </a:rPr>
              <a:t>            </a:t>
            </a:r>
            <a:r>
              <a:rPr lang="en-US" sz="2000" dirty="0" err="1" smtClean="0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000" dirty="0" smtClean="0">
                <a:solidFill>
                  <a:prstClr val="black"/>
                </a:solidFill>
                <a:latin typeface="Consolas"/>
              </a:rPr>
              <a:t>[] count = </a:t>
            </a:r>
            <a:r>
              <a:rPr lang="en-US" sz="2000" dirty="0" smtClean="0">
                <a:solidFill>
                  <a:srgbClr val="0000FF"/>
                </a:solidFill>
                <a:latin typeface="Consolas"/>
              </a:rPr>
              <a:t>new</a:t>
            </a:r>
            <a:r>
              <a:rPr lang="en-US" sz="2000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000" dirty="0" err="1" smtClean="0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000" dirty="0" smtClean="0">
                <a:solidFill>
                  <a:prstClr val="black"/>
                </a:solidFill>
                <a:latin typeface="Consolas"/>
              </a:rPr>
              <a:t>[</a:t>
            </a:r>
            <a:r>
              <a:rPr lang="en-US" sz="2000" dirty="0" err="1" smtClean="0">
                <a:solidFill>
                  <a:prstClr val="black"/>
                </a:solidFill>
                <a:latin typeface="Consolas"/>
              </a:rPr>
              <a:t>maxlength</a:t>
            </a:r>
            <a:r>
              <a:rPr lang="en-US" sz="2000" dirty="0" smtClean="0">
                <a:solidFill>
                  <a:prstClr val="black"/>
                </a:solidFill>
                <a:latin typeface="Consolas"/>
              </a:rPr>
              <a:t>];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prstClr val="black"/>
                </a:solidFill>
                <a:latin typeface="Consolas"/>
              </a:rPr>
              <a:t>            </a:t>
            </a:r>
            <a:r>
              <a:rPr lang="en-US" sz="2000" dirty="0" err="1" smtClean="0">
                <a:solidFill>
                  <a:srgbClr val="0000FF"/>
                </a:solidFill>
                <a:latin typeface="Consolas"/>
              </a:rPr>
              <a:t>foreach</a:t>
            </a:r>
            <a:r>
              <a:rPr lang="en-US" sz="2000" dirty="0" smtClean="0">
                <a:solidFill>
                  <a:prstClr val="black"/>
                </a:solidFill>
                <a:latin typeface="Consolas"/>
              </a:rPr>
              <a:t> (</a:t>
            </a:r>
            <a:r>
              <a:rPr lang="en-US" sz="2000" dirty="0" smtClean="0">
                <a:solidFill>
                  <a:srgbClr val="0000FF"/>
                </a:solidFill>
                <a:latin typeface="Consolas"/>
              </a:rPr>
              <a:t>string</a:t>
            </a:r>
            <a:r>
              <a:rPr lang="en-US" sz="2000" dirty="0" smtClean="0">
                <a:solidFill>
                  <a:prstClr val="black"/>
                </a:solidFill>
                <a:latin typeface="Consolas"/>
              </a:rPr>
              <a:t> s </a:t>
            </a:r>
            <a:r>
              <a:rPr lang="en-US" sz="2000" dirty="0" smtClean="0">
                <a:solidFill>
                  <a:srgbClr val="0000FF"/>
                </a:solidFill>
                <a:latin typeface="Consolas"/>
              </a:rPr>
              <a:t>in</a:t>
            </a:r>
            <a:r>
              <a:rPr lang="en-US" sz="2000" dirty="0" smtClean="0">
                <a:solidFill>
                  <a:prstClr val="black"/>
                </a:solidFill>
                <a:latin typeface="Consolas"/>
              </a:rPr>
              <a:t> filenames)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prstClr val="black"/>
                </a:solidFill>
                <a:latin typeface="Consolas"/>
              </a:rPr>
              <a:t>                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count[</a:t>
            </a:r>
            <a:r>
              <a:rPr lang="en-US" sz="2000" dirty="0" err="1">
                <a:solidFill>
                  <a:prstClr val="black"/>
                </a:solidFill>
                <a:latin typeface="Consolas"/>
              </a:rPr>
              <a:t>s.Length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]++;</a:t>
            </a:r>
          </a:p>
          <a:p>
            <a:pPr marL="0" indent="0">
              <a:buNone/>
            </a:pPr>
            <a:r>
              <a:rPr lang="en-US" sz="2000" dirty="0">
                <a:solidFill>
                  <a:prstClr val="black"/>
                </a:solidFill>
                <a:latin typeface="Consolas"/>
              </a:rPr>
              <a:t>        }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6/22/2010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Practical Parallel and Concurrent Programming DRAFT: comments to msrpcpcp@microsoft.com 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B5E65-51E1-460A-B5D3-B6231F8C038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Content Placeholder 9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Consider this sequential computation </a:t>
            </a:r>
          </a:p>
          <a:p>
            <a:pPr marL="742950" lvl="2" indent="-342900"/>
            <a:r>
              <a:rPr lang="en-US" dirty="0"/>
              <a:t>Counts how many times each filename-length occurs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5452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Locking Overhead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Consider this parallelization: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Instead of a speedup we get 13x slowdown</a:t>
            </a:r>
            <a:endParaRPr lang="en-US" dirty="0"/>
          </a:p>
          <a:p>
            <a:r>
              <a:rPr lang="en-US" dirty="0" smtClean="0"/>
              <a:t>Problem: takes too much time to acquire and release locks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6/22/2010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Practical Parallel and Concurrent Programming DRAFT: comments to msrpcpcp@microsoft.com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B5E65-51E1-460A-B5D3-B6231F8C038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14400" y="2242066"/>
            <a:ext cx="671904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nsolas"/>
              </a:rPr>
              <a:t> </a:t>
            </a:r>
            <a:r>
              <a:rPr lang="en-US" sz="2000" dirty="0" err="1">
                <a:solidFill>
                  <a:srgbClr val="2B91AF"/>
                </a:solidFill>
                <a:latin typeface="Consolas"/>
              </a:rPr>
              <a:t>Parallel</a:t>
            </a:r>
            <a:r>
              <a:rPr lang="en-US" sz="2000" dirty="0" err="1">
                <a:solidFill>
                  <a:prstClr val="black"/>
                </a:solidFill>
                <a:latin typeface="Consolas"/>
              </a:rPr>
              <a:t>.For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(0, </a:t>
            </a:r>
            <a:r>
              <a:rPr lang="en-US" sz="2000" dirty="0" err="1">
                <a:solidFill>
                  <a:prstClr val="black"/>
                </a:solidFill>
                <a:latin typeface="Consolas"/>
              </a:rPr>
              <a:t>filenames.Length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, (</a:t>
            </a:r>
            <a:r>
              <a:rPr lang="en-US" sz="2000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 i) =&gt;</a:t>
            </a:r>
          </a:p>
          <a:p>
            <a:r>
              <a:rPr lang="en-US" sz="2000" dirty="0">
                <a:solidFill>
                  <a:prstClr val="black"/>
                </a:solidFill>
                <a:latin typeface="Consolas"/>
              </a:rPr>
              <a:t>            {</a:t>
            </a:r>
          </a:p>
          <a:p>
            <a:r>
              <a:rPr lang="en-US" sz="2000" dirty="0">
                <a:solidFill>
                  <a:prstClr val="black"/>
                </a:solidFill>
                <a:latin typeface="Consolas"/>
              </a:rPr>
              <a:t>                </a:t>
            </a:r>
            <a:r>
              <a:rPr lang="en-US" sz="2000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Consolas"/>
              </a:rPr>
              <a:t>len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 = filenames[i].Length;</a:t>
            </a:r>
          </a:p>
          <a:p>
            <a:r>
              <a:rPr lang="en-US" sz="2000" dirty="0">
                <a:solidFill>
                  <a:prstClr val="black"/>
                </a:solidFill>
                <a:latin typeface="Consolas"/>
              </a:rPr>
              <a:t>                </a:t>
            </a:r>
            <a:r>
              <a:rPr lang="en-US" sz="2000" dirty="0">
                <a:solidFill>
                  <a:srgbClr val="0000FF"/>
                </a:solidFill>
                <a:latin typeface="Consolas"/>
              </a:rPr>
              <a:t>lock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 (</a:t>
            </a:r>
            <a:r>
              <a:rPr lang="en-US" sz="2000" dirty="0" err="1">
                <a:solidFill>
                  <a:prstClr val="black"/>
                </a:solidFill>
                <a:latin typeface="Consolas"/>
              </a:rPr>
              <a:t>lockarray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[</a:t>
            </a:r>
            <a:r>
              <a:rPr lang="en-US" sz="2000" dirty="0" err="1">
                <a:solidFill>
                  <a:prstClr val="black"/>
                </a:solidFill>
                <a:latin typeface="Consolas"/>
              </a:rPr>
              <a:t>len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])</a:t>
            </a:r>
          </a:p>
          <a:p>
            <a:r>
              <a:rPr lang="en-US" sz="2000" dirty="0">
                <a:solidFill>
                  <a:prstClr val="black"/>
                </a:solidFill>
                <a:latin typeface="Consolas"/>
              </a:rPr>
              <a:t>                    count[</a:t>
            </a:r>
            <a:r>
              <a:rPr lang="en-US" sz="2000" dirty="0" err="1">
                <a:solidFill>
                  <a:prstClr val="black"/>
                </a:solidFill>
                <a:latin typeface="Consolas"/>
              </a:rPr>
              <a:t>len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]++;</a:t>
            </a:r>
          </a:p>
          <a:p>
            <a:r>
              <a:rPr lang="en-US" sz="2000" dirty="0">
                <a:solidFill>
                  <a:prstClr val="black"/>
                </a:solidFill>
                <a:latin typeface="Consolas"/>
              </a:rPr>
              <a:t>            });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295400" y="2057400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n-NO" dirty="0">
                <a:latin typeface="Consolas"/>
              </a:rPr>
              <a:t> </a:t>
            </a:r>
            <a:endParaRPr lang="en-US" dirty="0">
              <a:solidFill>
                <a:prstClr val="black"/>
              </a:solidFill>
              <a:latin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32101373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 Main Suggestions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r>
              <a:rPr lang="en-US" dirty="0" smtClean="0"/>
              <a:t>Trick 1: </a:t>
            </a:r>
            <a:r>
              <a:rPr lang="en-US" dirty="0" smtClean="0"/>
              <a:t>Reduce need for locks by better p</a:t>
            </a:r>
            <a:r>
              <a:rPr lang="en-US" dirty="0" smtClean="0"/>
              <a:t>artitioning the computation </a:t>
            </a:r>
          </a:p>
          <a:p>
            <a:r>
              <a:rPr lang="en-US" dirty="0" smtClean="0"/>
              <a:t>Trick 2: Reduce size of critical sections: leads to less contention; and may enable Trick 3</a:t>
            </a:r>
          </a:p>
          <a:p>
            <a:r>
              <a:rPr lang="en-US" dirty="0" smtClean="0"/>
              <a:t>Trick 3: </a:t>
            </a:r>
            <a:r>
              <a:rPr lang="en-US" dirty="0" smtClean="0"/>
              <a:t>Replace small critical sections with </a:t>
            </a:r>
            <a:r>
              <a:rPr lang="en-US" dirty="0" err="1" smtClean="0"/>
              <a:t>interlockeds</a:t>
            </a:r>
            <a:r>
              <a:rPr lang="en-US" dirty="0" smtClean="0"/>
              <a:t> and volatiles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6/22/2010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Practical Parallel and Concurrent Programming DRAFT: comments to msrpcpcp@microsoft.com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B5E65-51E1-460A-B5D3-B6231F8C038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43304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Trick 1: </a:t>
            </a:r>
            <a:r>
              <a:rPr lang="en-US" dirty="0" smtClean="0"/>
              <a:t>Partition Computation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Recall bad parallelization of histogram computation (13x slowdown):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Can we </a:t>
            </a:r>
            <a:r>
              <a:rPr lang="en-US" dirty="0" smtClean="0"/>
              <a:t>reduce </a:t>
            </a:r>
            <a:r>
              <a:rPr lang="en-US" dirty="0" smtClean="0"/>
              <a:t>locking in this example?</a:t>
            </a:r>
          </a:p>
          <a:p>
            <a:pPr lvl="1"/>
            <a:r>
              <a:rPr lang="en-US" dirty="0" smtClean="0"/>
              <a:t>Yes. Partition the computation into isolated pieces.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6/22/2010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Practical Parallel and Concurrent Programming DRAFT: comments to msrpcpcp@microsoft.com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B5E65-51E1-460A-B5D3-B6231F8C038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14400" y="3048000"/>
            <a:ext cx="671904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nsolas"/>
              </a:rPr>
              <a:t> </a:t>
            </a:r>
            <a:r>
              <a:rPr lang="en-US" sz="2000" dirty="0" err="1">
                <a:solidFill>
                  <a:srgbClr val="2B91AF"/>
                </a:solidFill>
                <a:latin typeface="Consolas"/>
              </a:rPr>
              <a:t>Parallel</a:t>
            </a:r>
            <a:r>
              <a:rPr lang="en-US" sz="2000" dirty="0" err="1">
                <a:solidFill>
                  <a:prstClr val="black"/>
                </a:solidFill>
                <a:latin typeface="Consolas"/>
              </a:rPr>
              <a:t>.For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(0, </a:t>
            </a:r>
            <a:r>
              <a:rPr lang="en-US" sz="2000" dirty="0" err="1">
                <a:solidFill>
                  <a:prstClr val="black"/>
                </a:solidFill>
                <a:latin typeface="Consolas"/>
              </a:rPr>
              <a:t>filenames.Length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, (</a:t>
            </a:r>
            <a:r>
              <a:rPr lang="en-US" sz="2000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 i) =&gt;</a:t>
            </a:r>
          </a:p>
          <a:p>
            <a:r>
              <a:rPr lang="en-US" sz="2000" dirty="0">
                <a:solidFill>
                  <a:prstClr val="black"/>
                </a:solidFill>
                <a:latin typeface="Consolas"/>
              </a:rPr>
              <a:t>            {</a:t>
            </a:r>
          </a:p>
          <a:p>
            <a:r>
              <a:rPr lang="en-US" sz="2000" dirty="0">
                <a:solidFill>
                  <a:prstClr val="black"/>
                </a:solidFill>
                <a:latin typeface="Consolas"/>
              </a:rPr>
              <a:t>                </a:t>
            </a:r>
            <a:r>
              <a:rPr lang="en-US" sz="2000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Consolas"/>
              </a:rPr>
              <a:t>len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 = filenames[i].Length;</a:t>
            </a:r>
          </a:p>
          <a:p>
            <a:r>
              <a:rPr lang="en-US" sz="2000" dirty="0">
                <a:solidFill>
                  <a:prstClr val="black"/>
                </a:solidFill>
                <a:latin typeface="Consolas"/>
              </a:rPr>
              <a:t>                </a:t>
            </a:r>
            <a:r>
              <a:rPr lang="en-US" sz="2000" dirty="0">
                <a:solidFill>
                  <a:srgbClr val="0000FF"/>
                </a:solidFill>
                <a:latin typeface="Consolas"/>
              </a:rPr>
              <a:t>lock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 (</a:t>
            </a:r>
            <a:r>
              <a:rPr lang="en-US" sz="2000" dirty="0" err="1">
                <a:solidFill>
                  <a:prstClr val="black"/>
                </a:solidFill>
                <a:latin typeface="Consolas"/>
              </a:rPr>
              <a:t>lockarray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[</a:t>
            </a:r>
            <a:r>
              <a:rPr lang="en-US" sz="2000" dirty="0" err="1">
                <a:solidFill>
                  <a:prstClr val="black"/>
                </a:solidFill>
                <a:latin typeface="Consolas"/>
              </a:rPr>
              <a:t>len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])</a:t>
            </a:r>
          </a:p>
          <a:p>
            <a:r>
              <a:rPr lang="en-US" sz="2000" dirty="0">
                <a:solidFill>
                  <a:prstClr val="black"/>
                </a:solidFill>
                <a:latin typeface="Consolas"/>
              </a:rPr>
              <a:t>                    count[</a:t>
            </a:r>
            <a:r>
              <a:rPr lang="en-US" sz="2000" dirty="0" err="1">
                <a:solidFill>
                  <a:prstClr val="black"/>
                </a:solidFill>
                <a:latin typeface="Consolas"/>
              </a:rPr>
              <a:t>len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]++;</a:t>
            </a:r>
          </a:p>
          <a:p>
            <a:r>
              <a:rPr lang="en-US" sz="2000" dirty="0">
                <a:solidFill>
                  <a:prstClr val="black"/>
                </a:solidFill>
                <a:latin typeface="Consolas"/>
              </a:rPr>
              <a:t>            });</a:t>
            </a:r>
          </a:p>
        </p:txBody>
      </p:sp>
    </p:spTree>
    <p:extLst>
      <p:ext uri="{BB962C8B-B14F-4D97-AF65-F5344CB8AC3E}">
        <p14:creationId xmlns:p14="http://schemas.microsoft.com/office/powerpoint/2010/main" val="6127580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Partitioned Histogram Computation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838200" y="1524000"/>
            <a:ext cx="9829800" cy="4525963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>
                <a:latin typeface="Consolas"/>
              </a:rPr>
              <a:t>  </a:t>
            </a:r>
            <a:r>
              <a:rPr lang="en-US" dirty="0" smtClean="0">
                <a:latin typeface="Consolas"/>
              </a:rPr>
              <a:t>          </a:t>
            </a:r>
            <a:r>
              <a:rPr lang="en-US" dirty="0" err="1" smtClean="0">
                <a:solidFill>
                  <a:srgbClr val="2B91AF"/>
                </a:solidFill>
                <a:latin typeface="Consolas"/>
              </a:rPr>
              <a:t>Parallel</a:t>
            </a:r>
            <a:r>
              <a:rPr lang="en-US" dirty="0" err="1" smtClean="0">
                <a:solidFill>
                  <a:prstClr val="black"/>
                </a:solidFill>
                <a:latin typeface="Consolas"/>
              </a:rPr>
              <a:t>.For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(0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, </a:t>
            </a:r>
            <a:r>
              <a:rPr lang="en-US" dirty="0" err="1">
                <a:solidFill>
                  <a:prstClr val="black"/>
                </a:solidFill>
                <a:latin typeface="Consolas"/>
              </a:rPr>
              <a:t>numpartitions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, (</a:t>
            </a:r>
            <a:r>
              <a:rPr lang="en-US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p) =&gt;</a:t>
            </a:r>
          </a:p>
          <a:p>
            <a:pPr marL="0" indent="0">
              <a:buNone/>
            </a:pPr>
            <a:r>
              <a:rPr lang="en-US" dirty="0">
                <a:solidFill>
                  <a:prstClr val="black"/>
                </a:solidFill>
                <a:latin typeface="Consolas"/>
              </a:rPr>
              <a:t>           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 {</a:t>
            </a:r>
            <a:endParaRPr lang="en-US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8000"/>
                </a:solidFill>
                <a:latin typeface="Consolas"/>
              </a:rPr>
              <a:t>                 // </a:t>
            </a:r>
            <a:r>
              <a:rPr lang="en-US" dirty="0">
                <a:solidFill>
                  <a:srgbClr val="008000"/>
                </a:solidFill>
                <a:latin typeface="Consolas"/>
              </a:rPr>
              <a:t>create local count array</a:t>
            </a:r>
            <a:endParaRPr lang="en-US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dirty="0">
                <a:solidFill>
                  <a:prstClr val="black"/>
                </a:solidFill>
                <a:latin typeface="Consolas"/>
              </a:rPr>
              <a:t>                </a:t>
            </a:r>
            <a:r>
              <a:rPr lang="en-US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[] </a:t>
            </a:r>
            <a:r>
              <a:rPr lang="en-US" dirty="0" err="1">
                <a:solidFill>
                  <a:prstClr val="black"/>
                </a:solidFill>
                <a:latin typeface="Consolas"/>
              </a:rPr>
              <a:t>localcount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=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new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[</a:t>
            </a:r>
            <a:r>
              <a:rPr lang="en-US" dirty="0" err="1">
                <a:solidFill>
                  <a:prstClr val="black"/>
                </a:solidFill>
                <a:latin typeface="Consolas"/>
              </a:rPr>
              <a:t>maxlength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];</a:t>
            </a:r>
          </a:p>
          <a:p>
            <a:pPr marL="0" indent="0">
              <a:buNone/>
            </a:pPr>
            <a:endParaRPr lang="en-US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8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8000"/>
                </a:solidFill>
                <a:latin typeface="Consolas"/>
              </a:rPr>
              <a:t>               // count partition of filenames, store results in </a:t>
            </a:r>
            <a:r>
              <a:rPr lang="en-US" dirty="0" err="1" smtClean="0">
                <a:solidFill>
                  <a:srgbClr val="008000"/>
                </a:solidFill>
                <a:latin typeface="Consolas"/>
              </a:rPr>
              <a:t>localcount</a:t>
            </a:r>
            <a:endParaRPr lang="en-US" dirty="0" smtClean="0">
              <a:solidFill>
                <a:srgbClr val="008000"/>
              </a:solidFill>
              <a:latin typeface="Consolas"/>
            </a:endParaRPr>
          </a:p>
          <a:p>
            <a:pPr marL="0" indent="0">
              <a:buNone/>
            </a:pPr>
            <a:r>
              <a:rPr lang="en-US" dirty="0" smtClean="0">
                <a:solidFill>
                  <a:prstClr val="black"/>
                </a:solidFill>
                <a:latin typeface="Consolas"/>
              </a:rPr>
              <a:t>             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for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(</a:t>
            </a:r>
            <a:r>
              <a:rPr lang="en-US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i = p * </a:t>
            </a:r>
            <a:r>
              <a:rPr lang="en-US" dirty="0" err="1">
                <a:solidFill>
                  <a:prstClr val="black"/>
                </a:solidFill>
                <a:latin typeface="Consolas"/>
              </a:rPr>
              <a:t>filenames.Length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/ </a:t>
            </a:r>
            <a:r>
              <a:rPr lang="en-US" dirty="0" err="1">
                <a:solidFill>
                  <a:prstClr val="black"/>
                </a:solidFill>
                <a:latin typeface="Consolas"/>
              </a:rPr>
              <a:t>numpartitions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;</a:t>
            </a:r>
          </a:p>
          <a:p>
            <a:pPr marL="0" indent="0">
              <a:buNone/>
            </a:pPr>
            <a:r>
              <a:rPr lang="en-US" dirty="0">
                <a:solidFill>
                  <a:prstClr val="black"/>
                </a:solidFill>
                <a:latin typeface="Consolas"/>
              </a:rPr>
              <a:t>                     i &lt; (p + 1) * </a:t>
            </a:r>
            <a:r>
              <a:rPr lang="en-US" dirty="0" err="1">
                <a:solidFill>
                  <a:prstClr val="black"/>
                </a:solidFill>
                <a:latin typeface="Consolas"/>
              </a:rPr>
              <a:t>filenames.Length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/ </a:t>
            </a:r>
            <a:r>
              <a:rPr lang="en-US" dirty="0" err="1">
                <a:solidFill>
                  <a:prstClr val="black"/>
                </a:solidFill>
                <a:latin typeface="Consolas"/>
              </a:rPr>
              <a:t>numpartitions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;</a:t>
            </a:r>
          </a:p>
          <a:p>
            <a:pPr marL="0" indent="0">
              <a:buNone/>
            </a:pPr>
            <a:r>
              <a:rPr lang="en-US" dirty="0">
                <a:solidFill>
                  <a:prstClr val="black"/>
                </a:solidFill>
                <a:latin typeface="Consolas"/>
              </a:rPr>
              <a:t>                     i++)</a:t>
            </a:r>
          </a:p>
          <a:p>
            <a:pPr marL="0" indent="0">
              <a:buNone/>
            </a:pPr>
            <a:r>
              <a:rPr lang="en-US" dirty="0">
                <a:solidFill>
                  <a:prstClr val="black"/>
                </a:solidFill>
                <a:latin typeface="Consolas"/>
              </a:rPr>
              <a:t>                            </a:t>
            </a:r>
            <a:r>
              <a:rPr lang="en-US" dirty="0" err="1">
                <a:solidFill>
                  <a:prstClr val="black"/>
                </a:solidFill>
                <a:latin typeface="Consolas"/>
              </a:rPr>
              <a:t>localcount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[filenames[i].Length]++;</a:t>
            </a:r>
          </a:p>
          <a:p>
            <a:pPr marL="0" indent="0">
              <a:buNone/>
            </a:pPr>
            <a:endParaRPr lang="en-US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dirty="0">
                <a:solidFill>
                  <a:prstClr val="black"/>
                </a:solidFill>
                <a:latin typeface="Consolas"/>
              </a:rPr>
              <a:t>                </a:t>
            </a:r>
            <a:r>
              <a:rPr lang="en-US" dirty="0">
                <a:solidFill>
                  <a:srgbClr val="008000"/>
                </a:solidFill>
                <a:latin typeface="Consolas"/>
              </a:rPr>
              <a:t>// write </a:t>
            </a:r>
            <a:r>
              <a:rPr lang="en-US" dirty="0" err="1" smtClean="0">
                <a:solidFill>
                  <a:srgbClr val="008000"/>
                </a:solidFill>
                <a:latin typeface="Consolas"/>
              </a:rPr>
              <a:t>localcounts</a:t>
            </a:r>
            <a:r>
              <a:rPr lang="en-US" dirty="0" smtClean="0">
                <a:solidFill>
                  <a:srgbClr val="008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8000"/>
                </a:solidFill>
                <a:latin typeface="Consolas"/>
              </a:rPr>
              <a:t>to </a:t>
            </a:r>
            <a:r>
              <a:rPr lang="en-US" dirty="0" smtClean="0">
                <a:solidFill>
                  <a:srgbClr val="008000"/>
                </a:solidFill>
                <a:latin typeface="Consolas"/>
              </a:rPr>
              <a:t>count – lock held only for short time</a:t>
            </a:r>
            <a:endParaRPr lang="en-US" dirty="0">
              <a:solidFill>
                <a:prstClr val="black"/>
              </a:solidFill>
              <a:latin typeface="Consolas"/>
            </a:endParaRPr>
          </a:p>
          <a:p>
            <a:pPr marL="0" indent="0">
              <a:buNone/>
            </a:pPr>
            <a:r>
              <a:rPr lang="en-US" dirty="0">
                <a:solidFill>
                  <a:prstClr val="black"/>
                </a:solidFill>
                <a:latin typeface="Consolas"/>
              </a:rPr>
              <a:t>             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lock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(count)</a:t>
            </a:r>
          </a:p>
          <a:p>
            <a:pPr marL="0" indent="0">
              <a:buNone/>
            </a:pPr>
            <a:r>
              <a:rPr lang="en-US" dirty="0">
                <a:solidFill>
                  <a:prstClr val="black"/>
                </a:solidFill>
                <a:latin typeface="Consolas"/>
              </a:rPr>
              <a:t>                {</a:t>
            </a:r>
          </a:p>
          <a:p>
            <a:pPr marL="0" indent="0">
              <a:buNone/>
            </a:pPr>
            <a:r>
              <a:rPr lang="en-US" dirty="0">
                <a:solidFill>
                  <a:prstClr val="black"/>
                </a:solidFill>
                <a:latin typeface="Consolas"/>
              </a:rPr>
              <a:t>                 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for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(</a:t>
            </a:r>
            <a:r>
              <a:rPr lang="en-US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c = 0; c &lt; </a:t>
            </a:r>
            <a:r>
              <a:rPr lang="en-US" dirty="0" err="1">
                <a:solidFill>
                  <a:prstClr val="black"/>
                </a:solidFill>
                <a:latin typeface="Consolas"/>
              </a:rPr>
              <a:t>maxlength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; </a:t>
            </a:r>
            <a:r>
              <a:rPr lang="en-US" dirty="0" err="1">
                <a:solidFill>
                  <a:prstClr val="black"/>
                </a:solidFill>
                <a:latin typeface="Consolas"/>
              </a:rPr>
              <a:t>c++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)</a:t>
            </a:r>
          </a:p>
          <a:p>
            <a:pPr marL="0" indent="0">
              <a:buNone/>
            </a:pPr>
            <a:r>
              <a:rPr lang="en-US" dirty="0">
                <a:solidFill>
                  <a:prstClr val="black"/>
                </a:solidFill>
                <a:latin typeface="Consolas"/>
              </a:rPr>
              <a:t>                        count[c] += </a:t>
            </a:r>
            <a:r>
              <a:rPr lang="en-US" dirty="0" err="1">
                <a:solidFill>
                  <a:prstClr val="black"/>
                </a:solidFill>
                <a:latin typeface="Consolas"/>
              </a:rPr>
              <a:t>localcount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[c];</a:t>
            </a:r>
          </a:p>
          <a:p>
            <a:pPr marL="0" indent="0">
              <a:buNone/>
            </a:pPr>
            <a:r>
              <a:rPr lang="en-US" dirty="0">
                <a:solidFill>
                  <a:prstClr val="black"/>
                </a:solidFill>
                <a:latin typeface="Consolas"/>
              </a:rPr>
              <a:t>                }</a:t>
            </a:r>
          </a:p>
          <a:p>
            <a:pPr marL="0" indent="0">
              <a:buNone/>
            </a:pPr>
            <a:r>
              <a:rPr lang="en-US" dirty="0" smtClean="0">
                <a:solidFill>
                  <a:prstClr val="black"/>
                </a:solidFill>
                <a:latin typeface="Consolas"/>
              </a:rPr>
              <a:t>            });</a:t>
            </a:r>
            <a:endParaRPr lang="en-US" dirty="0">
              <a:solidFill>
                <a:prstClr val="black"/>
              </a:solidFill>
              <a:latin typeface="Consola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6/22/2010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Practical Parallel and Concurrent Programming DRAFT: comments to msrpcpcp@microsoft.com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B5E65-51E1-460A-B5D3-B6231F8C038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3798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Authored by</a:t>
            </a:r>
            <a:endParaRPr lang="en-US" dirty="0"/>
          </a:p>
          <a:p>
            <a:pPr lvl="1"/>
            <a:r>
              <a:rPr lang="en-US" dirty="0" smtClean="0"/>
              <a:t> Sebastian Burckhardt, MSR Redmond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584B6-1638-46E2-A2BE-CECDC9A97AF8}" type="datetime1">
              <a:rPr lang="en-US" smtClean="0"/>
              <a:t>8/20/2010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Practical Parallel and Concurrent Programming DRAFT: comments to msrpcpcp@microsoft.com 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864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Trick 2: Reduce Size</a:t>
            </a:r>
            <a:br>
              <a:rPr lang="en-US" dirty="0" smtClean="0"/>
            </a:br>
            <a:r>
              <a:rPr lang="en-US" dirty="0" smtClean="0"/>
              <a:t> of Contended Critical Section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 smtClean="0"/>
              <a:t>EXAMPLE:</a:t>
            </a:r>
            <a:r>
              <a:rPr lang="en-US" dirty="0" smtClean="0"/>
              <a:t> Suppose </a:t>
            </a:r>
          </a:p>
          <a:p>
            <a:pPr lvl="1"/>
            <a:r>
              <a:rPr lang="en-US" dirty="0" smtClean="0"/>
              <a:t>variable x is protected by lock a</a:t>
            </a:r>
          </a:p>
          <a:p>
            <a:pPr lvl="1"/>
            <a:r>
              <a:rPr lang="en-US" dirty="0" smtClean="0"/>
              <a:t>lock a suffers from contention</a:t>
            </a:r>
          </a:p>
          <a:p>
            <a:pPr lvl="1"/>
            <a:r>
              <a:rPr lang="en-US" dirty="0" smtClean="0"/>
              <a:t>compute() is a time-consuming computation that does not access x.</a:t>
            </a:r>
          </a:p>
          <a:p>
            <a:endParaRPr lang="en-US" dirty="0"/>
          </a:p>
          <a:p>
            <a:r>
              <a:rPr lang="en-US" dirty="0"/>
              <a:t>I</a:t>
            </a:r>
            <a:r>
              <a:rPr lang="en-US" dirty="0" smtClean="0"/>
              <a:t>nstead of 			lock (a)   </a:t>
            </a:r>
            <a:br>
              <a:rPr lang="en-US" dirty="0" smtClean="0"/>
            </a:br>
            <a:r>
              <a:rPr lang="en-US" dirty="0" smtClean="0"/>
              <a:t>				{  </a:t>
            </a:r>
            <a:br>
              <a:rPr lang="en-US" dirty="0" smtClean="0"/>
            </a:br>
            <a:r>
              <a:rPr lang="en-US" dirty="0" smtClean="0"/>
              <a:t> 				    x = computation() ; </a:t>
            </a:r>
            <a:br>
              <a:rPr lang="en-US" dirty="0" smtClean="0"/>
            </a:br>
            <a:r>
              <a:rPr lang="en-US" dirty="0" smtClean="0"/>
              <a:t>				}</a:t>
            </a:r>
          </a:p>
          <a:p>
            <a:endParaRPr lang="en-US" dirty="0" smtClean="0"/>
          </a:p>
          <a:p>
            <a:r>
              <a:rPr lang="en-US" dirty="0" smtClean="0"/>
              <a:t>Write 			</a:t>
            </a:r>
            <a:r>
              <a:rPr lang="en-US" dirty="0" err="1" smtClean="0"/>
              <a:t>int</a:t>
            </a:r>
            <a:r>
              <a:rPr lang="en-US" dirty="0" smtClean="0"/>
              <a:t> result = computation();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/>
              <a:t>		</a:t>
            </a:r>
            <a:r>
              <a:rPr lang="en-US" b="1" dirty="0" smtClean="0"/>
              <a:t>		</a:t>
            </a:r>
            <a:r>
              <a:rPr lang="en-US" dirty="0"/>
              <a:t>l</a:t>
            </a:r>
            <a:r>
              <a:rPr lang="en-US" dirty="0" smtClean="0"/>
              <a:t>ock </a:t>
            </a:r>
            <a:r>
              <a:rPr lang="en-US" dirty="0"/>
              <a:t>(a)   </a:t>
            </a:r>
            <a:br>
              <a:rPr lang="en-US" dirty="0"/>
            </a:br>
            <a:r>
              <a:rPr lang="en-US" dirty="0"/>
              <a:t>		</a:t>
            </a:r>
            <a:r>
              <a:rPr lang="en-US" dirty="0" smtClean="0"/>
              <a:t>		{ 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 		 </a:t>
            </a:r>
            <a:r>
              <a:rPr lang="en-US" dirty="0" smtClean="0"/>
              <a:t>		   </a:t>
            </a:r>
            <a:r>
              <a:rPr lang="en-US" dirty="0"/>
              <a:t>x = </a:t>
            </a:r>
            <a:r>
              <a:rPr lang="en-US" dirty="0" smtClean="0"/>
              <a:t>result;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		</a:t>
            </a:r>
            <a:r>
              <a:rPr lang="en-US" dirty="0" smtClean="0"/>
              <a:t>		}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6/22/2010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Practical Parallel and Concurrent Programming DRAFT: comments to msrpcpcp@microsoft.com 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B5E65-51E1-460A-B5D3-B6231F8C038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09238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Trick 3: Interlocked/Volatile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 your critical section contains a single operation only, such as</a:t>
            </a:r>
          </a:p>
          <a:p>
            <a:pPr lvl="1"/>
            <a:r>
              <a:rPr lang="en-US" dirty="0" smtClean="0"/>
              <a:t>Reads a shared variable</a:t>
            </a:r>
          </a:p>
          <a:p>
            <a:pPr lvl="1"/>
            <a:r>
              <a:rPr lang="en-US" dirty="0" smtClean="0"/>
              <a:t>Writes to a shared variable</a:t>
            </a:r>
          </a:p>
          <a:p>
            <a:pPr lvl="1"/>
            <a:r>
              <a:rPr lang="en-US" dirty="0" smtClean="0"/>
              <a:t>Adds a number to a shared variable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You can use interlocked or volatile operations instead of locks.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6/22/2010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Practical Parallel and Concurrent Programming DRAFT: comments to msrpcpcp@microsoft.com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B5E65-51E1-460A-B5D3-B6231F8C038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30379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Example: Use Interlocked Operation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6/22/2010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Practical Parallel and Concurrent Programming DRAFT: comments to msrpcpcp@microsoft.com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B5E65-51E1-460A-B5D3-B6231F8C038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Content Placeholder 6"/>
          <p:cNvSpPr txBox="1">
            <a:spLocks noGrp="1"/>
          </p:cNvSpPr>
          <p:nvPr>
            <p:ph idx="1"/>
          </p:nvPr>
        </p:nvSpPr>
        <p:spPr>
          <a:xfrm>
            <a:off x="228600" y="1447800"/>
            <a:ext cx="822960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sz="2000" b="1" dirty="0" smtClean="0">
                <a:solidFill>
                  <a:srgbClr val="FF0000"/>
                </a:solidFill>
                <a:latin typeface="Consolas"/>
              </a:rPr>
              <a:t>BEFORE:</a:t>
            </a:r>
          </a:p>
          <a:p>
            <a:pPr marL="0" indent="0">
              <a:buNone/>
            </a:pPr>
            <a:r>
              <a:rPr lang="en-US" sz="2000" dirty="0" err="1" smtClean="0">
                <a:solidFill>
                  <a:srgbClr val="2B91AF"/>
                </a:solidFill>
                <a:latin typeface="Consolas"/>
              </a:rPr>
              <a:t>Parallel</a:t>
            </a:r>
            <a:r>
              <a:rPr lang="en-US" sz="2000" dirty="0" err="1" smtClean="0">
                <a:solidFill>
                  <a:prstClr val="black"/>
                </a:solidFill>
                <a:latin typeface="Consolas"/>
              </a:rPr>
              <a:t>.For</a:t>
            </a:r>
            <a:r>
              <a:rPr lang="en-US" sz="2000" dirty="0" smtClean="0">
                <a:solidFill>
                  <a:prstClr val="black"/>
                </a:solidFill>
                <a:latin typeface="Consolas"/>
              </a:rPr>
              <a:t>(0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, </a:t>
            </a:r>
            <a:r>
              <a:rPr lang="en-US" sz="2000" dirty="0" err="1">
                <a:solidFill>
                  <a:prstClr val="black"/>
                </a:solidFill>
                <a:latin typeface="Consolas"/>
              </a:rPr>
              <a:t>filenames.Length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, (</a:t>
            </a:r>
            <a:r>
              <a:rPr lang="en-US" sz="2000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 i) =&gt;</a:t>
            </a:r>
          </a:p>
          <a:p>
            <a:pPr marL="0" indent="0">
              <a:buNone/>
            </a:pPr>
            <a:r>
              <a:rPr lang="en-US" sz="2000" dirty="0">
                <a:solidFill>
                  <a:prstClr val="black"/>
                </a:solidFill>
                <a:latin typeface="Consolas"/>
              </a:rPr>
              <a:t>     </a:t>
            </a:r>
            <a:r>
              <a:rPr lang="en-US" sz="2000" dirty="0" smtClean="0">
                <a:solidFill>
                  <a:prstClr val="black"/>
                </a:solidFill>
                <a:latin typeface="Consolas"/>
              </a:rPr>
              <a:t>  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{</a:t>
            </a:r>
          </a:p>
          <a:p>
            <a:pPr marL="0" indent="0">
              <a:buNone/>
            </a:pPr>
            <a:r>
              <a:rPr lang="en-US" sz="200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2000" dirty="0" smtClean="0">
                <a:solidFill>
                  <a:prstClr val="black"/>
                </a:solidFill>
                <a:latin typeface="Consolas"/>
              </a:rPr>
              <a:t>   </a:t>
            </a:r>
            <a:r>
              <a:rPr lang="en-US" sz="2000" dirty="0" err="1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Consolas"/>
              </a:rPr>
              <a:t>len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 = filenames[i].Length;</a:t>
            </a:r>
          </a:p>
          <a:p>
            <a:pPr marL="0" indent="0">
              <a:buNone/>
            </a:pPr>
            <a:r>
              <a:rPr lang="en-US" sz="2000" dirty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2000" dirty="0" smtClean="0">
                <a:solidFill>
                  <a:prstClr val="black"/>
                </a:solidFill>
                <a:latin typeface="Consolas"/>
              </a:rPr>
              <a:t>   </a:t>
            </a:r>
            <a:r>
              <a:rPr lang="en-US" sz="2000" dirty="0">
                <a:solidFill>
                  <a:srgbClr val="0000FF"/>
                </a:solidFill>
                <a:latin typeface="Consolas"/>
              </a:rPr>
              <a:t>lock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 (</a:t>
            </a:r>
            <a:r>
              <a:rPr lang="en-US" sz="2000" dirty="0" err="1">
                <a:solidFill>
                  <a:prstClr val="black"/>
                </a:solidFill>
                <a:latin typeface="Consolas"/>
              </a:rPr>
              <a:t>lockarray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[</a:t>
            </a:r>
            <a:r>
              <a:rPr lang="en-US" sz="2000" dirty="0" err="1">
                <a:solidFill>
                  <a:prstClr val="black"/>
                </a:solidFill>
                <a:latin typeface="Consolas"/>
              </a:rPr>
              <a:t>len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])</a:t>
            </a:r>
          </a:p>
          <a:p>
            <a:pPr marL="0" indent="0">
              <a:buNone/>
            </a:pPr>
            <a:r>
              <a:rPr lang="en-US" sz="2000" dirty="0">
                <a:solidFill>
                  <a:prstClr val="black"/>
                </a:solidFill>
                <a:latin typeface="Consolas"/>
              </a:rPr>
              <a:t>       </a:t>
            </a:r>
            <a:r>
              <a:rPr lang="en-US" sz="2000" dirty="0" smtClean="0">
                <a:solidFill>
                  <a:prstClr val="black"/>
                </a:solidFill>
                <a:latin typeface="Consolas"/>
              </a:rPr>
              <a:t>        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count[</a:t>
            </a:r>
            <a:r>
              <a:rPr lang="en-US" sz="2000" dirty="0" err="1">
                <a:solidFill>
                  <a:prstClr val="black"/>
                </a:solidFill>
                <a:latin typeface="Consolas"/>
              </a:rPr>
              <a:t>len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]++;</a:t>
            </a:r>
          </a:p>
          <a:p>
            <a:pPr marL="0" indent="0">
              <a:buNone/>
            </a:pPr>
            <a:r>
              <a:rPr lang="en-US" sz="2000" dirty="0">
                <a:solidFill>
                  <a:prstClr val="black"/>
                </a:solidFill>
                <a:latin typeface="Consolas"/>
              </a:rPr>
              <a:t>     </a:t>
            </a:r>
            <a:r>
              <a:rPr lang="en-US" sz="2000" dirty="0" smtClean="0">
                <a:solidFill>
                  <a:prstClr val="black"/>
                </a:solidFill>
                <a:latin typeface="Consolas"/>
              </a:rPr>
              <a:t>  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});</a:t>
            </a:r>
          </a:p>
        </p:txBody>
      </p:sp>
      <p:sp>
        <p:nvSpPr>
          <p:cNvPr id="8" name="Content Placeholder 6"/>
          <p:cNvSpPr txBox="1">
            <a:spLocks/>
          </p:cNvSpPr>
          <p:nvPr/>
        </p:nvSpPr>
        <p:spPr>
          <a:xfrm>
            <a:off x="228600" y="4359295"/>
            <a:ext cx="8763000" cy="1877437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000" b="1" dirty="0" smtClean="0">
                <a:solidFill>
                  <a:srgbClr val="FF0000"/>
                </a:solidFill>
                <a:latin typeface="Consolas"/>
              </a:rPr>
              <a:t>AFTER:</a:t>
            </a:r>
          </a:p>
          <a:p>
            <a:pPr marL="0" indent="0">
              <a:buFont typeface="Arial" pitchFamily="34" charset="0"/>
              <a:buNone/>
            </a:pPr>
            <a:r>
              <a:rPr lang="en-US" sz="2000" dirty="0" err="1" smtClean="0">
                <a:solidFill>
                  <a:srgbClr val="2B91AF"/>
                </a:solidFill>
                <a:latin typeface="Consolas"/>
              </a:rPr>
              <a:t>Parallel</a:t>
            </a:r>
            <a:r>
              <a:rPr lang="en-US" sz="2000" dirty="0" err="1" smtClean="0">
                <a:solidFill>
                  <a:prstClr val="black"/>
                </a:solidFill>
                <a:latin typeface="Consolas"/>
              </a:rPr>
              <a:t>.For</a:t>
            </a:r>
            <a:r>
              <a:rPr lang="en-US" sz="2000" dirty="0" smtClean="0">
                <a:solidFill>
                  <a:prstClr val="black"/>
                </a:solidFill>
                <a:latin typeface="Consolas"/>
              </a:rPr>
              <a:t>(0, </a:t>
            </a:r>
            <a:r>
              <a:rPr lang="en-US" sz="2000" dirty="0" err="1" smtClean="0">
                <a:solidFill>
                  <a:prstClr val="black"/>
                </a:solidFill>
                <a:latin typeface="Consolas"/>
              </a:rPr>
              <a:t>filenames.Length</a:t>
            </a:r>
            <a:r>
              <a:rPr lang="en-US" sz="2000" dirty="0" smtClean="0">
                <a:solidFill>
                  <a:prstClr val="black"/>
                </a:solidFill>
                <a:latin typeface="Consolas"/>
              </a:rPr>
              <a:t>, (</a:t>
            </a:r>
            <a:r>
              <a:rPr lang="en-US" sz="2000" dirty="0" err="1" smtClean="0">
                <a:solidFill>
                  <a:srgbClr val="0000FF"/>
                </a:solidFill>
                <a:latin typeface="Consolas"/>
              </a:rPr>
              <a:t>int</a:t>
            </a:r>
            <a:r>
              <a:rPr lang="en-US" sz="2000" dirty="0" smtClean="0">
                <a:solidFill>
                  <a:prstClr val="black"/>
                </a:solidFill>
                <a:latin typeface="Consolas"/>
              </a:rPr>
              <a:t> i) =&gt;</a:t>
            </a:r>
          </a:p>
          <a:p>
            <a:pPr marL="0" indent="0">
              <a:buFont typeface="Arial" pitchFamily="34" charset="0"/>
              <a:buNone/>
            </a:pPr>
            <a:r>
              <a:rPr lang="en-US" sz="2000" dirty="0" smtClean="0">
                <a:solidFill>
                  <a:prstClr val="black"/>
                </a:solidFill>
                <a:latin typeface="Consolas"/>
              </a:rPr>
              <a:t>     {</a:t>
            </a:r>
          </a:p>
          <a:p>
            <a:pPr marL="0" indent="0">
              <a:buFont typeface="Arial" pitchFamily="34" charset="0"/>
              <a:buNone/>
            </a:pPr>
            <a:r>
              <a:rPr lang="en-US" sz="2000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Consolas"/>
              </a:rPr>
              <a:t>      </a:t>
            </a:r>
            <a:r>
              <a:rPr lang="en-US" sz="2000" dirty="0" err="1" smtClean="0">
                <a:solidFill>
                  <a:prstClr val="black"/>
                </a:solidFill>
                <a:latin typeface="Consolas"/>
              </a:rPr>
              <a:t>Interlocked.Increment</a:t>
            </a:r>
            <a:r>
              <a:rPr lang="en-US" sz="2000" dirty="0" smtClean="0">
                <a:solidFill>
                  <a:prstClr val="black"/>
                </a:solidFill>
                <a:latin typeface="Consolas"/>
              </a:rPr>
              <a:t>(ref count[</a:t>
            </a:r>
            <a:r>
              <a:rPr lang="en-US" sz="2000" dirty="0">
                <a:solidFill>
                  <a:prstClr val="black"/>
                </a:solidFill>
                <a:latin typeface="Consolas"/>
              </a:rPr>
              <a:t>filenames[i].Length</a:t>
            </a:r>
            <a:r>
              <a:rPr lang="en-US" sz="2000" dirty="0" smtClean="0">
                <a:solidFill>
                  <a:prstClr val="black"/>
                </a:solidFill>
                <a:latin typeface="Consolas"/>
              </a:rPr>
              <a:t>]);</a:t>
            </a:r>
          </a:p>
          <a:p>
            <a:pPr marL="0" indent="0">
              <a:buFont typeface="Arial" pitchFamily="34" charset="0"/>
              <a:buNone/>
            </a:pPr>
            <a:r>
              <a:rPr lang="en-US" sz="2000" dirty="0" smtClean="0">
                <a:solidFill>
                  <a:prstClr val="black"/>
                </a:solidFill>
                <a:latin typeface="Consolas"/>
              </a:rPr>
              <a:t>     });   </a:t>
            </a:r>
            <a:endParaRPr lang="en-US" sz="2000" dirty="0">
              <a:solidFill>
                <a:prstClr val="black"/>
              </a:solidFill>
              <a:latin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9059284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Volatile Variables and Fields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Add “volatile” type qualifier to field or variable</a:t>
            </a:r>
          </a:p>
          <a:p>
            <a:pPr lvl="1"/>
            <a:r>
              <a:rPr lang="en-US" dirty="0" smtClean="0"/>
              <a:t>Means every access to that field or variable is considered a ‘volatile’ access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If a critical section protects a single read or a single write, we can use a volatile read or write instead</a:t>
            </a:r>
            <a:r>
              <a:rPr lang="en-US" dirty="0" smtClean="0"/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6/22/2010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Practical Parallel and Concurrent Programming DRAFT: comments to msrpcpcp@microsoft.com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B5E65-51E1-460A-B5D3-B6231F8C038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44548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34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Example: Volatile/</a:t>
            </a:r>
            <a:r>
              <a:rPr lang="en-US" dirty="0" err="1" smtClean="0"/>
              <a:t>Interlockeds</a:t>
            </a:r>
            <a:r>
              <a:rPr lang="en-US" dirty="0" smtClean="0"/>
              <a:t> Can Replace Locks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6/22/2010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Practical Parallel and Concurrent Programming DRAFT: comments to msrpcpcp@microsoft.com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B5E65-51E1-460A-B5D3-B6231F8C038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" y="1447800"/>
            <a:ext cx="35052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class </a:t>
            </a:r>
            <a:r>
              <a:rPr lang="en-US" dirty="0" err="1" smtClean="0"/>
              <a:t>MyCounter</a:t>
            </a:r>
            <a:r>
              <a:rPr lang="en-US" dirty="0" smtClean="0"/>
              <a:t>()</a:t>
            </a:r>
          </a:p>
          <a:p>
            <a:r>
              <a:rPr lang="en-US" dirty="0" smtClean="0"/>
              <a:t>{</a:t>
            </a:r>
            <a:br>
              <a:rPr lang="en-US" dirty="0" smtClean="0"/>
            </a:br>
            <a:r>
              <a:rPr lang="en-US" dirty="0" smtClean="0"/>
              <a:t>    Object </a:t>
            </a:r>
            <a:r>
              <a:rPr lang="en-US" b="1" dirty="0" err="1" smtClean="0">
                <a:solidFill>
                  <a:srgbClr val="00B050"/>
                </a:solidFill>
              </a:rPr>
              <a:t>mylock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dirty="0" smtClean="0"/>
              <a:t>=  new Object();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int</a:t>
            </a:r>
            <a:r>
              <a:rPr lang="en-US" dirty="0" smtClean="0"/>
              <a:t> balance;</a:t>
            </a:r>
            <a:endParaRPr lang="en-US" dirty="0"/>
          </a:p>
          <a:p>
            <a:r>
              <a:rPr lang="en-US" dirty="0" smtClean="0"/>
              <a:t>    public void Deposit(</a:t>
            </a:r>
            <a:r>
              <a:rPr lang="en-US" dirty="0" err="1" smtClean="0"/>
              <a:t>int</a:t>
            </a:r>
            <a:r>
              <a:rPr lang="en-US" dirty="0" smtClean="0"/>
              <a:t> what)</a:t>
            </a:r>
          </a:p>
          <a:p>
            <a:r>
              <a:rPr lang="en-US" dirty="0"/>
              <a:t> </a:t>
            </a:r>
            <a:r>
              <a:rPr lang="en-US" dirty="0" smtClean="0"/>
              <a:t>    {</a:t>
            </a:r>
          </a:p>
          <a:p>
            <a:r>
              <a:rPr lang="en-US" dirty="0"/>
              <a:t> </a:t>
            </a:r>
            <a:r>
              <a:rPr lang="en-US" dirty="0" smtClean="0"/>
              <a:t>       </a:t>
            </a:r>
            <a:r>
              <a:rPr lang="en-US" b="1" dirty="0" smtClean="0">
                <a:solidFill>
                  <a:srgbClr val="00B050"/>
                </a:solidFill>
              </a:rPr>
              <a:t>lock(</a:t>
            </a:r>
            <a:r>
              <a:rPr lang="en-US" b="1" dirty="0" err="1" smtClean="0">
                <a:solidFill>
                  <a:srgbClr val="00B050"/>
                </a:solidFill>
              </a:rPr>
              <a:t>mylock</a:t>
            </a:r>
            <a:r>
              <a:rPr lang="en-US" b="1" dirty="0" smtClean="0">
                <a:solidFill>
                  <a:srgbClr val="00B050"/>
                </a:solidFill>
              </a:rPr>
              <a:t>)</a:t>
            </a:r>
          </a:p>
          <a:p>
            <a:r>
              <a:rPr lang="en-US" dirty="0" smtClean="0"/>
              <a:t>             balance = balance + what;</a:t>
            </a:r>
            <a:endParaRPr lang="en-US" dirty="0"/>
          </a:p>
          <a:p>
            <a:r>
              <a:rPr lang="en-US" dirty="0" smtClean="0"/>
              <a:t>     }</a:t>
            </a:r>
          </a:p>
          <a:p>
            <a:r>
              <a:rPr lang="en-US" dirty="0"/>
              <a:t> </a:t>
            </a:r>
            <a:r>
              <a:rPr lang="en-US" dirty="0" smtClean="0"/>
              <a:t>    public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GetBalance</a:t>
            </a:r>
            <a:r>
              <a:rPr lang="en-US" dirty="0" smtClean="0"/>
              <a:t>()</a:t>
            </a:r>
          </a:p>
          <a:p>
            <a:r>
              <a:rPr lang="en-US" dirty="0"/>
              <a:t> </a:t>
            </a:r>
            <a:r>
              <a:rPr lang="en-US" dirty="0" smtClean="0"/>
              <a:t>    {</a:t>
            </a:r>
            <a:br>
              <a:rPr lang="en-US" dirty="0" smtClean="0"/>
            </a:br>
            <a:r>
              <a:rPr lang="en-US" b="1" dirty="0" smtClean="0">
                <a:solidFill>
                  <a:srgbClr val="00B050"/>
                </a:solidFill>
              </a:rPr>
              <a:t>         lock(</a:t>
            </a:r>
            <a:r>
              <a:rPr lang="en-US" b="1" dirty="0" err="1" smtClean="0">
                <a:solidFill>
                  <a:srgbClr val="00B050"/>
                </a:solidFill>
              </a:rPr>
              <a:t>mylock</a:t>
            </a:r>
            <a:r>
              <a:rPr lang="en-US" b="1" dirty="0" smtClean="0">
                <a:solidFill>
                  <a:srgbClr val="00B050"/>
                </a:solidFill>
              </a:rPr>
              <a:t>)</a:t>
            </a:r>
          </a:p>
          <a:p>
            <a:r>
              <a:rPr lang="en-US" dirty="0"/>
              <a:t> </a:t>
            </a:r>
            <a:r>
              <a:rPr lang="en-US" dirty="0" smtClean="0"/>
              <a:t>             return balance;</a:t>
            </a:r>
            <a:endParaRPr lang="en-US" dirty="0"/>
          </a:p>
          <a:p>
            <a:r>
              <a:rPr lang="en-US" dirty="0" smtClean="0"/>
              <a:t>     }</a:t>
            </a:r>
          </a:p>
          <a:p>
            <a:r>
              <a:rPr lang="en-US" dirty="0"/>
              <a:t> </a:t>
            </a:r>
            <a:r>
              <a:rPr lang="en-US" dirty="0" smtClean="0"/>
              <a:t>    public void </a:t>
            </a:r>
            <a:r>
              <a:rPr lang="en-US" dirty="0" err="1" smtClean="0"/>
              <a:t>SetBalance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val</a:t>
            </a:r>
            <a:r>
              <a:rPr lang="en-US" dirty="0" smtClean="0"/>
              <a:t>)</a:t>
            </a:r>
          </a:p>
          <a:p>
            <a:r>
              <a:rPr lang="en-US" dirty="0"/>
              <a:t> </a:t>
            </a:r>
            <a:r>
              <a:rPr lang="en-US" dirty="0" smtClean="0"/>
              <a:t>    {</a:t>
            </a:r>
          </a:p>
          <a:p>
            <a:r>
              <a:rPr lang="en-US" b="1" dirty="0">
                <a:solidFill>
                  <a:srgbClr val="00B050"/>
                </a:solidFill>
              </a:rPr>
              <a:t> </a:t>
            </a:r>
            <a:r>
              <a:rPr lang="en-US" b="1" dirty="0" smtClean="0">
                <a:solidFill>
                  <a:srgbClr val="00B050"/>
                </a:solidFill>
              </a:rPr>
              <a:t>         lock(</a:t>
            </a:r>
            <a:r>
              <a:rPr lang="en-US" b="1" dirty="0" err="1" smtClean="0">
                <a:solidFill>
                  <a:srgbClr val="00B050"/>
                </a:solidFill>
              </a:rPr>
              <a:t>mylock</a:t>
            </a:r>
            <a:r>
              <a:rPr lang="en-US" b="1" dirty="0" smtClean="0">
                <a:solidFill>
                  <a:srgbClr val="00B050"/>
                </a:solidFill>
              </a:rPr>
              <a:t>)</a:t>
            </a:r>
          </a:p>
          <a:p>
            <a:r>
              <a:rPr lang="en-US" dirty="0"/>
              <a:t> </a:t>
            </a:r>
            <a:r>
              <a:rPr lang="en-US" dirty="0" smtClean="0"/>
              <a:t>             balance = </a:t>
            </a:r>
            <a:r>
              <a:rPr lang="en-US" dirty="0" err="1" smtClean="0"/>
              <a:t>val</a:t>
            </a:r>
            <a:r>
              <a:rPr lang="en-US" dirty="0" smtClean="0"/>
              <a:t>;</a:t>
            </a:r>
          </a:p>
          <a:p>
            <a:r>
              <a:rPr lang="en-US" dirty="0" smtClean="0"/>
              <a:t>     }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572000" y="1752598"/>
            <a:ext cx="4572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class </a:t>
            </a:r>
            <a:r>
              <a:rPr lang="en-US" dirty="0" err="1" smtClean="0"/>
              <a:t>MyCounter</a:t>
            </a:r>
            <a:r>
              <a:rPr lang="en-US" dirty="0" smtClean="0"/>
              <a:t>()</a:t>
            </a:r>
          </a:p>
          <a:p>
            <a:r>
              <a:rPr lang="en-US" dirty="0" smtClean="0"/>
              <a:t>{</a:t>
            </a:r>
            <a:br>
              <a:rPr lang="en-US" dirty="0" smtClean="0"/>
            </a:br>
            <a:r>
              <a:rPr lang="en-US" dirty="0" smtClean="0"/>
              <a:t>    </a:t>
            </a:r>
            <a:r>
              <a:rPr lang="en-US" b="1" dirty="0" smtClean="0">
                <a:solidFill>
                  <a:srgbClr val="FF0000"/>
                </a:solidFill>
              </a:rPr>
              <a:t>volatile</a:t>
            </a:r>
            <a:r>
              <a:rPr lang="en-US" dirty="0" smtClean="0"/>
              <a:t> </a:t>
            </a:r>
            <a:r>
              <a:rPr lang="en-US" dirty="0" err="1" smtClean="0"/>
              <a:t>int</a:t>
            </a:r>
            <a:r>
              <a:rPr lang="en-US" dirty="0" smtClean="0"/>
              <a:t> balance;</a:t>
            </a:r>
          </a:p>
          <a:p>
            <a:endParaRPr lang="en-US" dirty="0"/>
          </a:p>
          <a:p>
            <a:r>
              <a:rPr lang="en-US" dirty="0" smtClean="0"/>
              <a:t>    public void Deposit(</a:t>
            </a:r>
            <a:r>
              <a:rPr lang="en-US" dirty="0" err="1" smtClean="0"/>
              <a:t>int</a:t>
            </a:r>
            <a:r>
              <a:rPr lang="en-US" dirty="0" smtClean="0"/>
              <a:t> what)</a:t>
            </a:r>
          </a:p>
          <a:p>
            <a:r>
              <a:rPr lang="en-US" dirty="0"/>
              <a:t> </a:t>
            </a:r>
            <a:r>
              <a:rPr lang="en-US" dirty="0" smtClean="0"/>
              <a:t>   {</a:t>
            </a:r>
          </a:p>
          <a:p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       </a:t>
            </a:r>
            <a:r>
              <a:rPr lang="en-US" b="1" dirty="0" err="1" smtClean="0">
                <a:solidFill>
                  <a:srgbClr val="FF0000"/>
                </a:solidFill>
              </a:rPr>
              <a:t>Interlocked.Add</a:t>
            </a:r>
            <a:r>
              <a:rPr lang="en-US" dirty="0" smtClean="0"/>
              <a:t>(ref </a:t>
            </a:r>
            <a:r>
              <a:rPr lang="en-US" dirty="0" smtClean="0">
                <a:solidFill>
                  <a:srgbClr val="FF0000"/>
                </a:solidFill>
              </a:rPr>
              <a:t>balance</a:t>
            </a:r>
            <a:r>
              <a:rPr lang="en-US" dirty="0" smtClean="0"/>
              <a:t>, what)</a:t>
            </a:r>
          </a:p>
          <a:p>
            <a:r>
              <a:rPr lang="en-US" dirty="0" smtClean="0"/>
              <a:t>    }</a:t>
            </a:r>
          </a:p>
          <a:p>
            <a:r>
              <a:rPr lang="en-US" dirty="0"/>
              <a:t> </a:t>
            </a:r>
            <a:r>
              <a:rPr lang="en-US" dirty="0" smtClean="0"/>
              <a:t>    public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GetBalance</a:t>
            </a:r>
            <a:r>
              <a:rPr lang="en-US" dirty="0" smtClean="0"/>
              <a:t>()</a:t>
            </a:r>
          </a:p>
          <a:p>
            <a:r>
              <a:rPr lang="en-US" dirty="0"/>
              <a:t> </a:t>
            </a:r>
            <a:r>
              <a:rPr lang="en-US" dirty="0" smtClean="0"/>
              <a:t>    {</a:t>
            </a:r>
            <a:br>
              <a:rPr lang="en-US" dirty="0" smtClean="0"/>
            </a:br>
            <a:r>
              <a:rPr lang="en-US" dirty="0" smtClean="0"/>
              <a:t>         return </a:t>
            </a:r>
            <a:r>
              <a:rPr lang="en-US" dirty="0" smtClean="0">
                <a:solidFill>
                  <a:srgbClr val="FF0000"/>
                </a:solidFill>
              </a:rPr>
              <a:t>balance</a:t>
            </a:r>
            <a:r>
              <a:rPr lang="en-US" dirty="0" smtClean="0"/>
              <a:t>; /* volatile read */</a:t>
            </a:r>
            <a:endParaRPr lang="en-US" dirty="0"/>
          </a:p>
          <a:p>
            <a:r>
              <a:rPr lang="en-US" dirty="0" smtClean="0"/>
              <a:t>     }</a:t>
            </a:r>
            <a:endParaRPr lang="en-US" dirty="0"/>
          </a:p>
          <a:p>
            <a:r>
              <a:rPr lang="en-US" dirty="0"/>
              <a:t>     public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 smtClean="0"/>
              <a:t>GetBalance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val</a:t>
            </a:r>
            <a:r>
              <a:rPr lang="en-US" dirty="0" smtClean="0"/>
              <a:t>)</a:t>
            </a:r>
            <a:endParaRPr lang="en-US" dirty="0"/>
          </a:p>
          <a:p>
            <a:r>
              <a:rPr lang="en-US" dirty="0"/>
              <a:t>     {</a:t>
            </a:r>
            <a:br>
              <a:rPr lang="en-US" dirty="0"/>
            </a:br>
            <a:r>
              <a:rPr lang="en-US" dirty="0"/>
              <a:t>         </a:t>
            </a:r>
            <a:r>
              <a:rPr lang="en-US" dirty="0" smtClean="0">
                <a:solidFill>
                  <a:srgbClr val="FF0000"/>
                </a:solidFill>
              </a:rPr>
              <a:t>balance </a:t>
            </a:r>
            <a:r>
              <a:rPr lang="en-US" dirty="0" smtClean="0"/>
              <a:t>= </a:t>
            </a:r>
            <a:r>
              <a:rPr lang="en-US" dirty="0" err="1" smtClean="0"/>
              <a:t>val</a:t>
            </a:r>
            <a:r>
              <a:rPr lang="en-US" dirty="0" smtClean="0"/>
              <a:t>; </a:t>
            </a:r>
            <a:r>
              <a:rPr lang="en-US" dirty="0"/>
              <a:t>/* volatile </a:t>
            </a:r>
            <a:r>
              <a:rPr lang="en-US" dirty="0" smtClean="0"/>
              <a:t>write </a:t>
            </a:r>
            <a:r>
              <a:rPr lang="en-US" dirty="0"/>
              <a:t>*/</a:t>
            </a:r>
          </a:p>
          <a:p>
            <a:r>
              <a:rPr lang="en-US" dirty="0"/>
              <a:t>     }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7547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Performance of Interlocked/Volatile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Depends on architecture</a:t>
            </a:r>
          </a:p>
          <a:p>
            <a:pPr lvl="1"/>
            <a:r>
              <a:rPr lang="en-US" dirty="0" smtClean="0"/>
              <a:t>Measure what you want to know… don’t rely on people telling you</a:t>
            </a:r>
          </a:p>
          <a:p>
            <a:r>
              <a:rPr lang="en-US" dirty="0" smtClean="0"/>
              <a:t>That said, typically, on x86 multiprocessors:</a:t>
            </a:r>
          </a:p>
          <a:p>
            <a:pPr lvl="1"/>
            <a:r>
              <a:rPr lang="en-US" dirty="0" smtClean="0"/>
              <a:t>Interlocked is somewhat faster than locking</a:t>
            </a:r>
          </a:p>
          <a:p>
            <a:pPr lvl="2"/>
            <a:r>
              <a:rPr lang="en-US" dirty="0" smtClean="0"/>
              <a:t>Particularly fast if access goes to a cache line that is already in X state.</a:t>
            </a:r>
          </a:p>
          <a:p>
            <a:pPr lvl="1"/>
            <a:r>
              <a:rPr lang="en-US" dirty="0" smtClean="0"/>
              <a:t>Volatile read/write is MUCH faster than locking</a:t>
            </a:r>
          </a:p>
          <a:p>
            <a:pPr lvl="2"/>
            <a:r>
              <a:rPr lang="en-US" dirty="0" smtClean="0"/>
              <a:t>Speed of volatile read/write is almost exactly same as speed of normal read/write (gets compiled to same instruction)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6/22/2010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Practical Parallel and Concurrent Programming DRAFT: comments to msrpcpcp@microsoft.com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B5E65-51E1-460A-B5D3-B6231F8C038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211075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Interlocked, Volatile, And Race Detection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r>
              <a:rPr lang="en-US" dirty="0" smtClean="0"/>
              <a:t>Race detector will not report races between</a:t>
            </a:r>
          </a:p>
          <a:p>
            <a:pPr lvl="1"/>
            <a:r>
              <a:rPr lang="en-US" dirty="0" smtClean="0"/>
              <a:t>Interlocked access &amp; volatile access</a:t>
            </a:r>
          </a:p>
          <a:p>
            <a:pPr lvl="1"/>
            <a:r>
              <a:rPr lang="en-US" dirty="0" smtClean="0"/>
              <a:t>volatile access &amp; volatile access</a:t>
            </a:r>
          </a:p>
          <a:p>
            <a:pPr lvl="1"/>
            <a:r>
              <a:rPr lang="en-US" dirty="0" smtClean="0"/>
              <a:t>Interlocked access &amp; Interlocked access</a:t>
            </a:r>
          </a:p>
          <a:p>
            <a:r>
              <a:rPr lang="en-US" dirty="0" smtClean="0"/>
              <a:t>Race detector </a:t>
            </a:r>
            <a:r>
              <a:rPr lang="en-US" dirty="0" smtClean="0">
                <a:solidFill>
                  <a:srgbClr val="FF0000"/>
                </a:solidFill>
              </a:rPr>
              <a:t>does</a:t>
            </a:r>
            <a:r>
              <a:rPr lang="en-US" dirty="0" smtClean="0"/>
              <a:t> report data races between </a:t>
            </a:r>
          </a:p>
          <a:p>
            <a:pPr lvl="1"/>
            <a:r>
              <a:rPr lang="en-US" dirty="0" smtClean="0"/>
              <a:t>Interlocked access &amp; normal access</a:t>
            </a:r>
          </a:p>
          <a:p>
            <a:pPr lvl="1"/>
            <a:r>
              <a:rPr lang="en-US" dirty="0" smtClean="0"/>
              <a:t>Volatile access &amp; normal access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6/22/2010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Practical Parallel and Concurrent Programming DRAFT: comments to msrpcpcp@microsoft.com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B5E65-51E1-460A-B5D3-B6231F8C038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758158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Study: Antisocial Robots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Part 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B5E65-51E1-460A-B5D3-B6231F8C0386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Practical Parallel and Concurrent Programming DRAFT: comments to msrpcpcp@microsoft.com 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6/22/2010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955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Parallel Loop in </a:t>
            </a:r>
            <a:r>
              <a:rPr lang="en-US" dirty="0" err="1" smtClean="0"/>
              <a:t>AntiSocialRobots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646396"/>
            <a:ext cx="5715000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>
                <a:solidFill>
                  <a:srgbClr val="FF0000"/>
                </a:solidFill>
              </a:rPr>
              <a:t>Parallel.ForEach</a:t>
            </a:r>
            <a:r>
              <a:rPr lang="en-US" sz="2000" b="1" dirty="0">
                <a:solidFill>
                  <a:prstClr val="black"/>
                </a:solidFill>
              </a:rPr>
              <a:t>(_robots, </a:t>
            </a:r>
            <a:r>
              <a:rPr lang="en-US" sz="2000" b="1" dirty="0" err="1">
                <a:solidFill>
                  <a:prstClr val="black"/>
                </a:solidFill>
              </a:rPr>
              <a:t>SimulateOneStep</a:t>
            </a:r>
            <a:r>
              <a:rPr lang="en-US" sz="2000" b="1" dirty="0">
                <a:solidFill>
                  <a:prstClr val="black"/>
                </a:solidFill>
              </a:rPr>
              <a:t>);</a:t>
            </a:r>
          </a:p>
          <a:p>
            <a:endParaRPr lang="en-US" sz="2000" b="1" dirty="0">
              <a:solidFill>
                <a:prstClr val="black"/>
              </a:solidFill>
            </a:endParaRPr>
          </a:p>
          <a:p>
            <a:r>
              <a:rPr lang="en-US" sz="2000" b="1" dirty="0">
                <a:solidFill>
                  <a:prstClr val="black"/>
                </a:solidFill>
              </a:rPr>
              <a:t>void </a:t>
            </a:r>
            <a:r>
              <a:rPr lang="en-US" sz="2000" b="1" dirty="0" err="1">
                <a:solidFill>
                  <a:prstClr val="black"/>
                </a:solidFill>
              </a:rPr>
              <a:t>SimulateOneStep</a:t>
            </a:r>
            <a:r>
              <a:rPr lang="en-US" sz="2000" b="1" dirty="0">
                <a:solidFill>
                  <a:prstClr val="black"/>
                </a:solidFill>
              </a:rPr>
              <a:t>(Robot r) {</a:t>
            </a:r>
          </a:p>
          <a:p>
            <a:r>
              <a:rPr lang="en-US" sz="2000" b="1" dirty="0">
                <a:solidFill>
                  <a:prstClr val="black"/>
                </a:solidFill>
              </a:rPr>
              <a:t>       ...</a:t>
            </a:r>
          </a:p>
          <a:p>
            <a:r>
              <a:rPr lang="en-US" sz="2000" b="1" dirty="0">
                <a:solidFill>
                  <a:prstClr val="black"/>
                </a:solidFill>
              </a:rPr>
              <a:t>       </a:t>
            </a:r>
            <a:r>
              <a:rPr lang="en-US" sz="2000" b="1" dirty="0" err="1">
                <a:solidFill>
                  <a:prstClr val="black"/>
                </a:solidFill>
              </a:rPr>
              <a:t>foreach</a:t>
            </a:r>
            <a:r>
              <a:rPr lang="en-US" sz="2000" b="1" dirty="0">
                <a:solidFill>
                  <a:prstClr val="black"/>
                </a:solidFill>
              </a:rPr>
              <a:t> (Robot s in _robots)</a:t>
            </a:r>
          </a:p>
          <a:p>
            <a:r>
              <a:rPr lang="en-US" sz="2000" b="1" dirty="0">
                <a:solidFill>
                  <a:prstClr val="black"/>
                </a:solidFill>
              </a:rPr>
              <a:t>       {</a:t>
            </a:r>
          </a:p>
          <a:p>
            <a:r>
              <a:rPr lang="en-US" sz="2000" b="1" dirty="0">
                <a:solidFill>
                  <a:prstClr val="black"/>
                </a:solidFill>
              </a:rPr>
              <a:t>              …</a:t>
            </a:r>
          </a:p>
          <a:p>
            <a:r>
              <a:rPr lang="en-US" sz="2000" b="1" dirty="0">
                <a:solidFill>
                  <a:prstClr val="black"/>
                </a:solidFill>
              </a:rPr>
              <a:t>       }</a:t>
            </a:r>
          </a:p>
          <a:p>
            <a:r>
              <a:rPr lang="en-US" sz="2000" b="1" dirty="0">
                <a:solidFill>
                  <a:prstClr val="black"/>
                </a:solidFill>
              </a:rPr>
              <a:t>       ...</a:t>
            </a:r>
          </a:p>
          <a:p>
            <a:r>
              <a:rPr lang="en-US" sz="2000" b="1" dirty="0">
                <a:solidFill>
                  <a:prstClr val="black"/>
                </a:solidFill>
              </a:rPr>
              <a:t>       if (...)</a:t>
            </a:r>
          </a:p>
          <a:p>
            <a:r>
              <a:rPr lang="en-US" sz="2000" b="1" dirty="0">
                <a:solidFill>
                  <a:prstClr val="black"/>
                </a:solidFill>
              </a:rPr>
              <a:t>       {</a:t>
            </a:r>
            <a:br>
              <a:rPr lang="en-US" sz="2000" b="1" dirty="0">
                <a:solidFill>
                  <a:prstClr val="black"/>
                </a:solidFill>
              </a:rPr>
            </a:br>
            <a:r>
              <a:rPr lang="en-US" sz="2000" b="1" dirty="0">
                <a:solidFill>
                  <a:prstClr val="black"/>
                </a:solidFill>
              </a:rPr>
              <a:t>              ….</a:t>
            </a:r>
          </a:p>
          <a:p>
            <a:r>
              <a:rPr lang="en-US" sz="2000" b="1" dirty="0">
                <a:solidFill>
                  <a:prstClr val="black"/>
                </a:solidFill>
              </a:rPr>
              <a:t>       }</a:t>
            </a:r>
          </a:p>
          <a:p>
            <a:r>
              <a:rPr lang="en-US" sz="2000" b="1" dirty="0">
                <a:solidFill>
                  <a:prstClr val="black"/>
                </a:solidFill>
              </a:rPr>
              <a:t> }</a:t>
            </a:r>
          </a:p>
          <a:p>
            <a:endParaRPr lang="en-US" sz="2000" b="1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41067" y="3810000"/>
            <a:ext cx="1295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>
                <a:solidFill>
                  <a:prstClr val="black"/>
                </a:solidFill>
              </a:rPr>
              <a:t> </a:t>
            </a:r>
            <a:r>
              <a:rPr lang="en-US" b="1" i="1" dirty="0">
                <a:solidFill>
                  <a:prstClr val="black"/>
                </a:solidFill>
              </a:rPr>
              <a:t>apply in parallel to each robot</a:t>
            </a:r>
          </a:p>
        </p:txBody>
      </p:sp>
      <p:sp>
        <p:nvSpPr>
          <p:cNvPr id="6" name="Right Brace 5"/>
          <p:cNvSpPr/>
          <p:nvPr/>
        </p:nvSpPr>
        <p:spPr>
          <a:xfrm>
            <a:off x="6680200" y="2667000"/>
            <a:ext cx="152400" cy="32004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ight Brace 6"/>
          <p:cNvSpPr/>
          <p:nvPr/>
        </p:nvSpPr>
        <p:spPr>
          <a:xfrm>
            <a:off x="3945467" y="3043031"/>
            <a:ext cx="76200" cy="122416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064000" y="2927022"/>
            <a:ext cx="22098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>
                <a:solidFill>
                  <a:prstClr val="black"/>
                </a:solidFill>
              </a:rPr>
              <a:t>read position of all other robots to figure out into which cell this robot wants to move</a:t>
            </a:r>
          </a:p>
        </p:txBody>
      </p:sp>
      <p:sp>
        <p:nvSpPr>
          <p:cNvPr id="9" name="Right Brace 8"/>
          <p:cNvSpPr/>
          <p:nvPr/>
        </p:nvSpPr>
        <p:spPr>
          <a:xfrm>
            <a:off x="3937000" y="4572000"/>
            <a:ext cx="152400" cy="10668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100689" y="4643735"/>
            <a:ext cx="2209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>
                <a:solidFill>
                  <a:prstClr val="black"/>
                </a:solidFill>
              </a:rPr>
              <a:t>If the cell it wants to move to is free, move it there.</a:t>
            </a: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Practical Parallel and Concurrent Programming DRAFT: comments to msrpcpcp@microsoft.com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6/22/2010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B5E65-51E1-460A-B5D3-B6231F8C038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953910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52400" y="7620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Bug 1: </a:t>
            </a:r>
            <a:r>
              <a:rPr lang="en-US" dirty="0" smtClean="0">
                <a:solidFill>
                  <a:srgbClr val="FF0000"/>
                </a:solidFill>
              </a:rPr>
              <a:t>Data Race </a:t>
            </a:r>
            <a:r>
              <a:rPr lang="en-US" dirty="0" smtClean="0"/>
              <a:t>on </a:t>
            </a:r>
            <a:r>
              <a:rPr lang="en-US" dirty="0" err="1" smtClean="0"/>
              <a:t>Robot.Location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1779687"/>
            <a:ext cx="57150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>
                <a:solidFill>
                  <a:prstClr val="black"/>
                </a:solidFill>
              </a:rPr>
              <a:t>Parallel.ForEach</a:t>
            </a:r>
            <a:r>
              <a:rPr lang="en-US" b="1" dirty="0">
                <a:solidFill>
                  <a:prstClr val="black"/>
                </a:solidFill>
              </a:rPr>
              <a:t>(_robots, </a:t>
            </a:r>
            <a:r>
              <a:rPr lang="en-US" b="1" dirty="0" err="1">
                <a:solidFill>
                  <a:prstClr val="black"/>
                </a:solidFill>
              </a:rPr>
              <a:t>SimulateOneStep</a:t>
            </a:r>
            <a:r>
              <a:rPr lang="en-US" b="1" dirty="0">
                <a:solidFill>
                  <a:prstClr val="black"/>
                </a:solidFill>
              </a:rPr>
              <a:t>);</a:t>
            </a:r>
          </a:p>
          <a:p>
            <a:endParaRPr lang="en-US" b="1" dirty="0">
              <a:solidFill>
                <a:prstClr val="black"/>
              </a:solidFill>
            </a:endParaRPr>
          </a:p>
          <a:p>
            <a:r>
              <a:rPr lang="en-US" b="1" dirty="0">
                <a:solidFill>
                  <a:prstClr val="black"/>
                </a:solidFill>
              </a:rPr>
              <a:t>void </a:t>
            </a:r>
            <a:r>
              <a:rPr lang="en-US" b="1" dirty="0" err="1">
                <a:solidFill>
                  <a:prstClr val="black"/>
                </a:solidFill>
              </a:rPr>
              <a:t>SimulateOneStep</a:t>
            </a:r>
            <a:r>
              <a:rPr lang="en-US" b="1" dirty="0">
                <a:solidFill>
                  <a:prstClr val="black"/>
                </a:solidFill>
              </a:rPr>
              <a:t>(Robot r) {</a:t>
            </a:r>
          </a:p>
          <a:p>
            <a:r>
              <a:rPr lang="en-US" b="1" dirty="0">
                <a:solidFill>
                  <a:prstClr val="black"/>
                </a:solidFill>
              </a:rPr>
              <a:t>       ...</a:t>
            </a:r>
          </a:p>
          <a:p>
            <a:r>
              <a:rPr lang="en-US" b="1" dirty="0">
                <a:solidFill>
                  <a:prstClr val="black"/>
                </a:solidFill>
              </a:rPr>
              <a:t>       </a:t>
            </a:r>
            <a:r>
              <a:rPr lang="en-US" b="1" dirty="0" err="1">
                <a:solidFill>
                  <a:prstClr val="black"/>
                </a:solidFill>
              </a:rPr>
              <a:t>foreach</a:t>
            </a:r>
            <a:r>
              <a:rPr lang="en-US" b="1" dirty="0">
                <a:solidFill>
                  <a:prstClr val="black"/>
                </a:solidFill>
              </a:rPr>
              <a:t> (Robot s in _robots)</a:t>
            </a:r>
          </a:p>
          <a:p>
            <a:r>
              <a:rPr lang="en-US" b="1" dirty="0">
                <a:solidFill>
                  <a:prstClr val="black"/>
                </a:solidFill>
              </a:rPr>
              <a:t>       {</a:t>
            </a:r>
          </a:p>
          <a:p>
            <a:r>
              <a:rPr lang="en-US" b="1" dirty="0">
                <a:solidFill>
                  <a:prstClr val="black"/>
                </a:solidFill>
              </a:rPr>
              <a:t>               ...</a:t>
            </a:r>
          </a:p>
          <a:p>
            <a:r>
              <a:rPr lang="en-US" b="1" dirty="0">
                <a:solidFill>
                  <a:prstClr val="black"/>
                </a:solidFill>
              </a:rPr>
              <a:t>               </a:t>
            </a:r>
            <a:r>
              <a:rPr lang="en-US" b="1" dirty="0" err="1">
                <a:solidFill>
                  <a:prstClr val="black"/>
                </a:solidFill>
              </a:rPr>
              <a:t>RoomPoint</a:t>
            </a:r>
            <a:r>
              <a:rPr lang="en-US" b="1" dirty="0">
                <a:solidFill>
                  <a:prstClr val="black"/>
                </a:solidFill>
              </a:rPr>
              <a:t> </a:t>
            </a:r>
            <a:r>
              <a:rPr lang="en-US" b="1" dirty="0" err="1">
                <a:solidFill>
                  <a:prstClr val="black"/>
                </a:solidFill>
              </a:rPr>
              <a:t>ptS</a:t>
            </a:r>
            <a:r>
              <a:rPr lang="en-US" b="1" dirty="0">
                <a:solidFill>
                  <a:prstClr val="black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= </a:t>
            </a:r>
            <a:r>
              <a:rPr lang="en-US" b="1" dirty="0" err="1">
                <a:solidFill>
                  <a:srgbClr val="FF0000"/>
                </a:solidFill>
              </a:rPr>
              <a:t>s.Location</a:t>
            </a:r>
            <a:r>
              <a:rPr lang="en-US" b="1" dirty="0">
                <a:solidFill>
                  <a:prstClr val="black"/>
                </a:solidFill>
              </a:rPr>
              <a:t>;</a:t>
            </a:r>
          </a:p>
          <a:p>
            <a:r>
              <a:rPr lang="en-US" b="1" dirty="0">
                <a:solidFill>
                  <a:prstClr val="black"/>
                </a:solidFill>
              </a:rPr>
              <a:t>               ...</a:t>
            </a:r>
          </a:p>
          <a:p>
            <a:r>
              <a:rPr lang="en-US" b="1" dirty="0">
                <a:solidFill>
                  <a:prstClr val="black"/>
                </a:solidFill>
              </a:rPr>
              <a:t>       }</a:t>
            </a:r>
          </a:p>
          <a:p>
            <a:r>
              <a:rPr lang="en-US" b="1" dirty="0">
                <a:solidFill>
                  <a:prstClr val="black"/>
                </a:solidFill>
              </a:rPr>
              <a:t>       ...</a:t>
            </a:r>
          </a:p>
          <a:p>
            <a:r>
              <a:rPr lang="en-US" b="1" dirty="0">
                <a:solidFill>
                  <a:prstClr val="black"/>
                </a:solidFill>
              </a:rPr>
              <a:t>       if (...)</a:t>
            </a:r>
          </a:p>
          <a:p>
            <a:r>
              <a:rPr lang="en-US" b="1" dirty="0">
                <a:solidFill>
                  <a:prstClr val="black"/>
                </a:solidFill>
              </a:rPr>
              <a:t>       {</a:t>
            </a:r>
          </a:p>
          <a:p>
            <a:r>
              <a:rPr lang="en-US" b="1" dirty="0">
                <a:solidFill>
                  <a:prstClr val="black"/>
                </a:solidFill>
              </a:rPr>
              <a:t>                ...</a:t>
            </a:r>
          </a:p>
          <a:p>
            <a:r>
              <a:rPr lang="en-US" b="1" dirty="0">
                <a:solidFill>
                  <a:prstClr val="black"/>
                </a:solidFill>
              </a:rPr>
              <a:t>                </a:t>
            </a:r>
            <a:r>
              <a:rPr lang="en-US" b="1" dirty="0" err="1">
                <a:solidFill>
                  <a:srgbClr val="FF0000"/>
                </a:solidFill>
              </a:rPr>
              <a:t>r.Location</a:t>
            </a:r>
            <a:r>
              <a:rPr lang="en-US" b="1" dirty="0">
                <a:solidFill>
                  <a:srgbClr val="FF0000"/>
                </a:solidFill>
              </a:rPr>
              <a:t> =</a:t>
            </a:r>
            <a:r>
              <a:rPr lang="en-US" b="1" dirty="0">
                <a:solidFill>
                  <a:prstClr val="black"/>
                </a:solidFill>
              </a:rPr>
              <a:t> new </a:t>
            </a:r>
            <a:r>
              <a:rPr lang="en-US" b="1" dirty="0" err="1">
                <a:solidFill>
                  <a:prstClr val="black"/>
                </a:solidFill>
              </a:rPr>
              <a:t>RoomPoint</a:t>
            </a:r>
            <a:r>
              <a:rPr lang="en-US" b="1" dirty="0">
                <a:solidFill>
                  <a:prstClr val="black"/>
                </a:solidFill>
              </a:rPr>
              <a:t>(</a:t>
            </a:r>
            <a:r>
              <a:rPr lang="en-US" b="1" dirty="0" err="1">
                <a:solidFill>
                  <a:prstClr val="black"/>
                </a:solidFill>
              </a:rPr>
              <a:t>ptR.X</a:t>
            </a:r>
            <a:r>
              <a:rPr lang="en-US" b="1" dirty="0">
                <a:solidFill>
                  <a:prstClr val="black"/>
                </a:solidFill>
              </a:rPr>
              <a:t>, </a:t>
            </a:r>
            <a:r>
              <a:rPr lang="en-US" b="1" dirty="0" err="1">
                <a:solidFill>
                  <a:prstClr val="black"/>
                </a:solidFill>
              </a:rPr>
              <a:t>ptR.Y</a:t>
            </a:r>
            <a:r>
              <a:rPr lang="en-US" b="1" dirty="0">
                <a:solidFill>
                  <a:prstClr val="black"/>
                </a:solidFill>
              </a:rPr>
              <a:t>);</a:t>
            </a:r>
          </a:p>
          <a:p>
            <a:r>
              <a:rPr lang="en-US" b="1" dirty="0">
                <a:solidFill>
                  <a:prstClr val="black"/>
                </a:solidFill>
              </a:rPr>
              <a:t>       }</a:t>
            </a:r>
          </a:p>
          <a:p>
            <a:r>
              <a:rPr lang="en-US" b="1" dirty="0">
                <a:solidFill>
                  <a:prstClr val="black"/>
                </a:solidFill>
              </a:rPr>
              <a:t> }</a:t>
            </a:r>
          </a:p>
          <a:p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86400" y="1219200"/>
            <a:ext cx="340077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prstClr val="black"/>
                </a:solidFill>
              </a:rPr>
              <a:t>class </a:t>
            </a:r>
            <a:r>
              <a:rPr lang="en-US" b="1" dirty="0">
                <a:solidFill>
                  <a:prstClr val="black"/>
                </a:solidFill>
              </a:rPr>
              <a:t>Robot</a:t>
            </a:r>
          </a:p>
          <a:p>
            <a:r>
              <a:rPr lang="en-US" b="1" dirty="0">
                <a:solidFill>
                  <a:prstClr val="black"/>
                </a:solidFill>
              </a:rPr>
              <a:t>{</a:t>
            </a:r>
          </a:p>
          <a:p>
            <a:r>
              <a:rPr lang="en-US" b="1" dirty="0">
                <a:solidFill>
                  <a:prstClr val="black"/>
                </a:solidFill>
              </a:rPr>
              <a:t>     ...</a:t>
            </a:r>
          </a:p>
          <a:p>
            <a:r>
              <a:rPr lang="en-US" b="1" dirty="0">
                <a:solidFill>
                  <a:prstClr val="black"/>
                </a:solidFill>
              </a:rPr>
              <a:t>     </a:t>
            </a:r>
            <a:r>
              <a:rPr lang="en-US" b="1" dirty="0">
                <a:solidFill>
                  <a:srgbClr val="FF0000"/>
                </a:solidFill>
              </a:rPr>
              <a:t>public </a:t>
            </a:r>
            <a:r>
              <a:rPr lang="en-US" b="1" dirty="0" err="1">
                <a:solidFill>
                  <a:srgbClr val="FF0000"/>
                </a:solidFill>
              </a:rPr>
              <a:t>RoomPoint</a:t>
            </a:r>
            <a:r>
              <a:rPr lang="en-US" b="1" dirty="0">
                <a:solidFill>
                  <a:srgbClr val="FF0000"/>
                </a:solidFill>
              </a:rPr>
              <a:t> Location;</a:t>
            </a:r>
          </a:p>
          <a:p>
            <a:r>
              <a:rPr lang="en-US" b="1" dirty="0">
                <a:solidFill>
                  <a:prstClr val="black"/>
                </a:solidFill>
              </a:rPr>
              <a:t> }</a:t>
            </a:r>
          </a:p>
        </p:txBody>
      </p:sp>
      <p:sp>
        <p:nvSpPr>
          <p:cNvPr id="10" name="Left-Right Arrow 9"/>
          <p:cNvSpPr/>
          <p:nvPr/>
        </p:nvSpPr>
        <p:spPr>
          <a:xfrm rot="18491803">
            <a:off x="1282743" y="4590842"/>
            <a:ext cx="1953160" cy="597591"/>
          </a:xfrm>
          <a:prstGeom prst="left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prstClr val="white"/>
                </a:solidFill>
              </a:rPr>
              <a:t>Read/Write Race</a:t>
            </a:r>
          </a:p>
        </p:txBody>
      </p:sp>
      <p:sp>
        <p:nvSpPr>
          <p:cNvPr id="16" name="Right Brace 15"/>
          <p:cNvSpPr/>
          <p:nvPr/>
        </p:nvSpPr>
        <p:spPr>
          <a:xfrm>
            <a:off x="4419600" y="2973526"/>
            <a:ext cx="227189" cy="182707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646789" y="3148399"/>
            <a:ext cx="22098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>
                <a:solidFill>
                  <a:prstClr val="black"/>
                </a:solidFill>
              </a:rPr>
              <a:t>read position of all other robots to figure out into which cell this robot wants to move</a:t>
            </a:r>
          </a:p>
        </p:txBody>
      </p:sp>
      <p:sp>
        <p:nvSpPr>
          <p:cNvPr id="18" name="Right Brace 17"/>
          <p:cNvSpPr/>
          <p:nvPr/>
        </p:nvSpPr>
        <p:spPr>
          <a:xfrm>
            <a:off x="5421489" y="4964964"/>
            <a:ext cx="152400" cy="108937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573889" y="5047988"/>
            <a:ext cx="2209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>
                <a:solidFill>
                  <a:prstClr val="black"/>
                </a:solidFill>
              </a:rPr>
              <a:t>If the cell it wants to move to is free, move it there.</a:t>
            </a: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Practical Parallel and Concurrent Programming DRAFT: comments to msrpcpcp@microsoft.com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6/22/2010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B5E65-51E1-460A-B5D3-B6231F8C038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r>
              <a:rPr lang="en-US" dirty="0" smtClean="0"/>
              <a:t>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0" y="1166018"/>
            <a:ext cx="5486400" cy="5158582"/>
          </a:xfrm>
        </p:spPr>
        <p:txBody>
          <a:bodyPr>
            <a:noAutofit/>
          </a:bodyPr>
          <a:lstStyle/>
          <a:p>
            <a:r>
              <a:rPr lang="en-US" sz="2800" dirty="0" smtClean="0"/>
              <a:t>Data locality, Cache Coherence</a:t>
            </a:r>
            <a:endParaRPr lang="en-US" sz="2800" dirty="0" smtClean="0"/>
          </a:p>
          <a:p>
            <a:r>
              <a:rPr lang="en-US" sz="2800" dirty="0" smtClean="0"/>
              <a:t>False </a:t>
            </a:r>
            <a:r>
              <a:rPr lang="en-US" sz="2800" dirty="0" smtClean="0"/>
              <a:t>sharing</a:t>
            </a:r>
          </a:p>
          <a:p>
            <a:r>
              <a:rPr lang="en-US" sz="2800" dirty="0" smtClean="0"/>
              <a:t>Lock Overhead</a:t>
            </a:r>
          </a:p>
          <a:p>
            <a:r>
              <a:rPr lang="en-US" sz="2800" dirty="0" smtClean="0"/>
              <a:t>Lock Contention</a:t>
            </a:r>
            <a:endParaRPr lang="en-US" sz="2800" dirty="0"/>
          </a:p>
          <a:p>
            <a:endParaRPr lang="en-US" sz="1100" dirty="0" smtClean="0"/>
          </a:p>
          <a:p>
            <a:r>
              <a:rPr lang="en-US" sz="2800" dirty="0" smtClean="0"/>
              <a:t>Interlocked</a:t>
            </a:r>
          </a:p>
          <a:p>
            <a:r>
              <a:rPr lang="en-US" sz="2800" dirty="0" smtClean="0"/>
              <a:t>Volatile</a:t>
            </a:r>
            <a:endParaRPr lang="en-US" sz="2800" dirty="0"/>
          </a:p>
          <a:p>
            <a:endParaRPr lang="en-US" sz="1000" dirty="0" smtClean="0"/>
          </a:p>
          <a:p>
            <a:r>
              <a:rPr lang="en-US" sz="2800" dirty="0" smtClean="0"/>
              <a:t>Data Races</a:t>
            </a:r>
          </a:p>
          <a:p>
            <a:r>
              <a:rPr lang="en-US" sz="2800" dirty="0" smtClean="0"/>
              <a:t>Atomicity Violations</a:t>
            </a:r>
          </a:p>
          <a:p>
            <a:r>
              <a:rPr lang="en-US" sz="2800" dirty="0" smtClean="0"/>
              <a:t>Deadlocks, Lock Leveling</a:t>
            </a:r>
            <a:endParaRPr lang="en-US" sz="2000" dirty="0" smtClean="0"/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Practical Parallel and Concurrent Programming DRAFT: comments to msrpcpcp@microsoft.com 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B5E65-51E1-460A-B5D3-B6231F8C0386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6/16/2010</a:t>
            </a:r>
            <a:endParaRPr lang="en-US"/>
          </a:p>
        </p:txBody>
      </p:sp>
      <p:sp>
        <p:nvSpPr>
          <p:cNvPr id="13" name="Parallelogram 12"/>
          <p:cNvSpPr/>
          <p:nvPr/>
        </p:nvSpPr>
        <p:spPr>
          <a:xfrm>
            <a:off x="562926" y="1676400"/>
            <a:ext cx="1828800" cy="990600"/>
          </a:xfrm>
          <a:prstGeom prst="parallelogram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Performance</a:t>
            </a:r>
          </a:p>
          <a:p>
            <a:pPr algn="ctr"/>
            <a:r>
              <a:rPr lang="en-US" sz="1600" b="1" dirty="0" smtClean="0"/>
              <a:t>Concept</a:t>
            </a:r>
            <a:endParaRPr lang="en-US" sz="1600" b="1" dirty="0"/>
          </a:p>
        </p:txBody>
      </p:sp>
      <p:sp>
        <p:nvSpPr>
          <p:cNvPr id="17" name="Flowchart: Decision 16"/>
          <p:cNvSpPr/>
          <p:nvPr/>
        </p:nvSpPr>
        <p:spPr>
          <a:xfrm>
            <a:off x="258127" y="4914901"/>
            <a:ext cx="2226945" cy="1009522"/>
          </a:xfrm>
          <a:prstGeom prst="flowChartDecision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Correctness</a:t>
            </a:r>
          </a:p>
          <a:p>
            <a:pPr algn="ctr"/>
            <a:r>
              <a:rPr lang="en-US" sz="1400" b="1" dirty="0" smtClean="0"/>
              <a:t>Concept</a:t>
            </a:r>
            <a:endParaRPr lang="en-US" sz="1400" b="1" dirty="0"/>
          </a:p>
        </p:txBody>
      </p:sp>
      <p:sp>
        <p:nvSpPr>
          <p:cNvPr id="9" name="Vertical Scroll 8"/>
          <p:cNvSpPr/>
          <p:nvPr/>
        </p:nvSpPr>
        <p:spPr>
          <a:xfrm>
            <a:off x="685800" y="3429000"/>
            <a:ext cx="1371600" cy="1066800"/>
          </a:xfrm>
          <a:prstGeom prst="verticalScroll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Code</a:t>
            </a:r>
          </a:p>
          <a:p>
            <a:pPr algn="ctr"/>
            <a:r>
              <a:rPr lang="en-US" sz="2000" b="1" dirty="0" smtClean="0"/>
              <a:t>Concept</a:t>
            </a:r>
            <a:endParaRPr lang="en-US" sz="2000" b="1" dirty="0"/>
          </a:p>
        </p:txBody>
      </p:sp>
      <p:sp>
        <p:nvSpPr>
          <p:cNvPr id="10" name="Right Brace 9"/>
          <p:cNvSpPr/>
          <p:nvPr/>
        </p:nvSpPr>
        <p:spPr>
          <a:xfrm flipH="1">
            <a:off x="2612335" y="1219200"/>
            <a:ext cx="533400" cy="1904999"/>
          </a:xfrm>
          <a:prstGeom prst="rightBrace">
            <a:avLst>
              <a:gd name="adj1" fmla="val 8333"/>
              <a:gd name="adj2" fmla="val 4903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Brace 10"/>
          <p:cNvSpPr/>
          <p:nvPr/>
        </p:nvSpPr>
        <p:spPr>
          <a:xfrm flipH="1">
            <a:off x="2590799" y="4724401"/>
            <a:ext cx="533400" cy="1390522"/>
          </a:xfrm>
          <a:prstGeom prst="rightBrace">
            <a:avLst>
              <a:gd name="adj1" fmla="val 8333"/>
              <a:gd name="adj2" fmla="val 4903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Brace 11"/>
          <p:cNvSpPr/>
          <p:nvPr/>
        </p:nvSpPr>
        <p:spPr>
          <a:xfrm flipH="1">
            <a:off x="2612335" y="3505200"/>
            <a:ext cx="533400" cy="838200"/>
          </a:xfrm>
          <a:prstGeom prst="rightBrace">
            <a:avLst>
              <a:gd name="adj1" fmla="val 8333"/>
              <a:gd name="adj2" fmla="val 4903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717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Fix: Protect </a:t>
            </a:r>
            <a:r>
              <a:rPr lang="en-US" dirty="0" err="1" smtClean="0"/>
              <a:t>Robot.Location</a:t>
            </a:r>
            <a:r>
              <a:rPr lang="en-US" dirty="0" smtClean="0"/>
              <a:t> with Lock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495800" cy="4525963"/>
          </a:xfrm>
        </p:spPr>
        <p:txBody>
          <a:bodyPr/>
          <a:lstStyle/>
          <a:p>
            <a:r>
              <a:rPr lang="en-US" dirty="0" smtClean="0"/>
              <a:t>We can use the lock of the </a:t>
            </a:r>
            <a:r>
              <a:rPr lang="en-US" i="1" dirty="0" smtClean="0"/>
              <a:t>Robot</a:t>
            </a:r>
            <a:r>
              <a:rPr lang="en-US" dirty="0" smtClean="0"/>
              <a:t> object to protect the field </a:t>
            </a:r>
            <a:r>
              <a:rPr lang="en-US" i="1" dirty="0" smtClean="0"/>
              <a:t>Location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34000" y="1256771"/>
            <a:ext cx="340077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solidFill>
                <a:prstClr val="black"/>
              </a:solidFill>
            </a:endParaRPr>
          </a:p>
          <a:p>
            <a:r>
              <a:rPr lang="en-US" b="1" dirty="0" smtClean="0">
                <a:solidFill>
                  <a:prstClr val="black"/>
                </a:solidFill>
              </a:rPr>
              <a:t>class </a:t>
            </a:r>
            <a:r>
              <a:rPr lang="en-US" b="1" dirty="0">
                <a:solidFill>
                  <a:prstClr val="black"/>
                </a:solidFill>
              </a:rPr>
              <a:t>Robot</a:t>
            </a:r>
          </a:p>
          <a:p>
            <a:r>
              <a:rPr lang="en-US" b="1" dirty="0">
                <a:solidFill>
                  <a:prstClr val="black"/>
                </a:solidFill>
              </a:rPr>
              <a:t>{</a:t>
            </a:r>
          </a:p>
          <a:p>
            <a:r>
              <a:rPr lang="en-US" b="1" dirty="0">
                <a:solidFill>
                  <a:prstClr val="black"/>
                </a:solidFill>
              </a:rPr>
              <a:t>     ...</a:t>
            </a:r>
          </a:p>
          <a:p>
            <a:r>
              <a:rPr lang="en-US" b="1" dirty="0">
                <a:solidFill>
                  <a:prstClr val="black"/>
                </a:solidFill>
              </a:rPr>
              <a:t>     </a:t>
            </a:r>
            <a:r>
              <a:rPr lang="en-US" b="1" dirty="0">
                <a:solidFill>
                  <a:srgbClr val="FF0000"/>
                </a:solidFill>
              </a:rPr>
              <a:t>public </a:t>
            </a:r>
            <a:r>
              <a:rPr lang="en-US" b="1" dirty="0" err="1">
                <a:solidFill>
                  <a:srgbClr val="FF0000"/>
                </a:solidFill>
              </a:rPr>
              <a:t>RoomPoint</a:t>
            </a:r>
            <a:r>
              <a:rPr lang="en-US" b="1" dirty="0">
                <a:solidFill>
                  <a:srgbClr val="FF0000"/>
                </a:solidFill>
              </a:rPr>
              <a:t> Location;</a:t>
            </a:r>
          </a:p>
          <a:p>
            <a:r>
              <a:rPr lang="en-US" b="1" dirty="0">
                <a:solidFill>
                  <a:prstClr val="black"/>
                </a:solidFill>
              </a:rPr>
              <a:t> 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200" y="4086578"/>
            <a:ext cx="5715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               lock s { ...</a:t>
            </a:r>
          </a:p>
          <a:p>
            <a:r>
              <a:rPr lang="en-US" b="1" dirty="0">
                <a:solidFill>
                  <a:prstClr val="black"/>
                </a:solidFill>
              </a:rPr>
              <a:t>                    </a:t>
            </a:r>
            <a:r>
              <a:rPr lang="en-US" b="1" dirty="0" err="1">
                <a:solidFill>
                  <a:prstClr val="black"/>
                </a:solidFill>
              </a:rPr>
              <a:t>RoomPoint</a:t>
            </a:r>
            <a:r>
              <a:rPr lang="en-US" b="1" dirty="0">
                <a:solidFill>
                  <a:prstClr val="black"/>
                </a:solidFill>
              </a:rPr>
              <a:t> </a:t>
            </a:r>
            <a:r>
              <a:rPr lang="en-US" b="1" dirty="0" err="1">
                <a:solidFill>
                  <a:prstClr val="black"/>
                </a:solidFill>
              </a:rPr>
              <a:t>ptS</a:t>
            </a:r>
            <a:r>
              <a:rPr lang="en-US" b="1" dirty="0">
                <a:solidFill>
                  <a:prstClr val="black"/>
                </a:solidFill>
              </a:rPr>
              <a:t> = </a:t>
            </a:r>
            <a:r>
              <a:rPr lang="en-US" b="1" dirty="0" err="1">
                <a:solidFill>
                  <a:prstClr val="black"/>
                </a:solidFill>
              </a:rPr>
              <a:t>s.Location</a:t>
            </a:r>
            <a:r>
              <a:rPr lang="en-US" b="1" dirty="0">
                <a:solidFill>
                  <a:prstClr val="black"/>
                </a:solidFill>
              </a:rPr>
              <a:t>;</a:t>
            </a:r>
          </a:p>
          <a:p>
            <a:r>
              <a:rPr lang="en-US" b="1" dirty="0">
                <a:solidFill>
                  <a:srgbClr val="FF0000"/>
                </a:solidFill>
              </a:rPr>
              <a:t>               ... }</a:t>
            </a:r>
          </a:p>
          <a:p>
            <a:endParaRPr lang="en-US" b="1" dirty="0">
              <a:solidFill>
                <a:srgbClr val="FF0000"/>
              </a:solidFill>
            </a:endParaRPr>
          </a:p>
          <a:p>
            <a:r>
              <a:rPr lang="en-US" b="1" dirty="0">
                <a:solidFill>
                  <a:srgbClr val="FF0000"/>
                </a:solidFill>
              </a:rPr>
              <a:t>               lock r { </a:t>
            </a:r>
            <a:r>
              <a:rPr lang="en-US" b="1" dirty="0">
                <a:solidFill>
                  <a:prstClr val="black"/>
                </a:solidFill>
              </a:rPr>
              <a:t>...</a:t>
            </a:r>
          </a:p>
          <a:p>
            <a:r>
              <a:rPr lang="en-US" b="1" dirty="0">
                <a:solidFill>
                  <a:prstClr val="black"/>
                </a:solidFill>
              </a:rPr>
              <a:t>                     </a:t>
            </a:r>
            <a:r>
              <a:rPr lang="en-US" b="1" dirty="0" err="1">
                <a:solidFill>
                  <a:prstClr val="black"/>
                </a:solidFill>
              </a:rPr>
              <a:t>r.Location</a:t>
            </a:r>
            <a:r>
              <a:rPr lang="en-US" b="1" dirty="0">
                <a:solidFill>
                  <a:prstClr val="black"/>
                </a:solidFill>
              </a:rPr>
              <a:t> = new </a:t>
            </a:r>
            <a:r>
              <a:rPr lang="en-US" b="1" dirty="0" err="1">
                <a:solidFill>
                  <a:prstClr val="black"/>
                </a:solidFill>
              </a:rPr>
              <a:t>RoomPoint</a:t>
            </a:r>
            <a:r>
              <a:rPr lang="en-US" b="1" dirty="0">
                <a:solidFill>
                  <a:prstClr val="black"/>
                </a:solidFill>
              </a:rPr>
              <a:t>(</a:t>
            </a:r>
            <a:r>
              <a:rPr lang="en-US" b="1" dirty="0" err="1">
                <a:solidFill>
                  <a:prstClr val="black"/>
                </a:solidFill>
              </a:rPr>
              <a:t>ptR.X</a:t>
            </a:r>
            <a:r>
              <a:rPr lang="en-US" b="1" dirty="0">
                <a:solidFill>
                  <a:prstClr val="black"/>
                </a:solidFill>
              </a:rPr>
              <a:t>, </a:t>
            </a:r>
            <a:r>
              <a:rPr lang="en-US" b="1" dirty="0" err="1">
                <a:solidFill>
                  <a:prstClr val="black"/>
                </a:solidFill>
              </a:rPr>
              <a:t>ptR.Y</a:t>
            </a:r>
            <a:r>
              <a:rPr lang="en-US" b="1" dirty="0">
                <a:solidFill>
                  <a:prstClr val="black"/>
                </a:solidFill>
              </a:rPr>
              <a:t>);</a:t>
            </a:r>
          </a:p>
          <a:p>
            <a:r>
              <a:rPr lang="en-US" b="1" dirty="0">
                <a:solidFill>
                  <a:prstClr val="black"/>
                </a:solidFill>
              </a:rPr>
              <a:t>               </a:t>
            </a:r>
            <a:r>
              <a:rPr lang="en-US" b="1" dirty="0">
                <a:solidFill>
                  <a:srgbClr val="FF0000"/>
                </a:solidFill>
              </a:rPr>
              <a:t>}</a:t>
            </a:r>
            <a:r>
              <a:rPr lang="en-US" b="1" dirty="0">
                <a:solidFill>
                  <a:prstClr val="black"/>
                </a:solidFill>
              </a:rPr>
              <a:t> </a:t>
            </a:r>
          </a:p>
          <a:p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587999" y="3581400"/>
            <a:ext cx="3553179" cy="39330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7200" dirty="0" smtClean="0">
                <a:solidFill>
                  <a:prstClr val="black"/>
                </a:solidFill>
                <a:sym typeface="Wingdings 2"/>
              </a:rPr>
              <a:t></a:t>
            </a:r>
            <a:r>
              <a:rPr lang="en-US" dirty="0" smtClean="0">
                <a:solidFill>
                  <a:prstClr val="black"/>
                </a:solidFill>
              </a:rPr>
              <a:t>No more races on </a:t>
            </a:r>
            <a:r>
              <a:rPr lang="en-US" dirty="0" err="1" smtClean="0">
                <a:solidFill>
                  <a:prstClr val="black"/>
                </a:solidFill>
              </a:rPr>
              <a:t>Robot.Location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Practical Parallel and Concurrent Programming DRAFT: comments to msrpcpcp@microsoft.com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6/22/2010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B5E65-51E1-460A-B5D3-B6231F8C038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216037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Left-Right Arrow 11"/>
          <p:cNvSpPr/>
          <p:nvPr/>
        </p:nvSpPr>
        <p:spPr>
          <a:xfrm rot="17093474">
            <a:off x="1799036" y="4719251"/>
            <a:ext cx="1423447" cy="597591"/>
          </a:xfrm>
          <a:prstGeom prst="left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prstClr val="white"/>
                </a:solidFill>
              </a:rPr>
              <a:t>Race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2400" y="1779687"/>
            <a:ext cx="57150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>
                <a:solidFill>
                  <a:prstClr val="black"/>
                </a:solidFill>
              </a:rPr>
              <a:t>Parallel.ForEach</a:t>
            </a:r>
            <a:r>
              <a:rPr lang="en-US" b="1" dirty="0">
                <a:solidFill>
                  <a:prstClr val="black"/>
                </a:solidFill>
              </a:rPr>
              <a:t>(_robots, </a:t>
            </a:r>
            <a:r>
              <a:rPr lang="en-US" b="1" dirty="0" err="1">
                <a:solidFill>
                  <a:prstClr val="black"/>
                </a:solidFill>
              </a:rPr>
              <a:t>SimulateOneStep</a:t>
            </a:r>
            <a:r>
              <a:rPr lang="en-US" b="1" dirty="0">
                <a:solidFill>
                  <a:prstClr val="black"/>
                </a:solidFill>
              </a:rPr>
              <a:t>);</a:t>
            </a:r>
          </a:p>
          <a:p>
            <a:endParaRPr lang="en-US" b="1" dirty="0">
              <a:solidFill>
                <a:prstClr val="black"/>
              </a:solidFill>
            </a:endParaRPr>
          </a:p>
          <a:p>
            <a:r>
              <a:rPr lang="en-US" b="1" dirty="0">
                <a:solidFill>
                  <a:prstClr val="black"/>
                </a:solidFill>
              </a:rPr>
              <a:t>void </a:t>
            </a:r>
            <a:r>
              <a:rPr lang="en-US" b="1" dirty="0" err="1">
                <a:solidFill>
                  <a:prstClr val="black"/>
                </a:solidFill>
              </a:rPr>
              <a:t>SimulateOneStep</a:t>
            </a:r>
            <a:r>
              <a:rPr lang="en-US" b="1" dirty="0">
                <a:solidFill>
                  <a:prstClr val="black"/>
                </a:solidFill>
              </a:rPr>
              <a:t>(Robot r) {</a:t>
            </a:r>
          </a:p>
          <a:p>
            <a:r>
              <a:rPr lang="en-US" b="1" dirty="0">
                <a:solidFill>
                  <a:prstClr val="black"/>
                </a:solidFill>
              </a:rPr>
              <a:t>       ...</a:t>
            </a:r>
          </a:p>
          <a:p>
            <a:r>
              <a:rPr lang="en-US" b="1" dirty="0">
                <a:solidFill>
                  <a:prstClr val="black"/>
                </a:solidFill>
              </a:rPr>
              <a:t>       </a:t>
            </a:r>
            <a:r>
              <a:rPr lang="en-US" b="1" dirty="0" err="1">
                <a:solidFill>
                  <a:prstClr val="black"/>
                </a:solidFill>
              </a:rPr>
              <a:t>foreach</a:t>
            </a:r>
            <a:r>
              <a:rPr lang="en-US" b="1" dirty="0">
                <a:solidFill>
                  <a:prstClr val="black"/>
                </a:solidFill>
              </a:rPr>
              <a:t> (Robot s in _robots)</a:t>
            </a:r>
          </a:p>
          <a:p>
            <a:r>
              <a:rPr lang="en-US" b="1" dirty="0">
                <a:solidFill>
                  <a:prstClr val="black"/>
                </a:solidFill>
              </a:rPr>
              <a:t>       {</a:t>
            </a:r>
          </a:p>
          <a:p>
            <a:r>
              <a:rPr lang="en-US" b="1" dirty="0">
                <a:solidFill>
                  <a:prstClr val="black"/>
                </a:solidFill>
              </a:rPr>
              <a:t>       }</a:t>
            </a:r>
          </a:p>
          <a:p>
            <a:r>
              <a:rPr lang="en-US" b="1" dirty="0">
                <a:solidFill>
                  <a:prstClr val="black"/>
                </a:solidFill>
              </a:rPr>
              <a:t>       ...</a:t>
            </a:r>
          </a:p>
          <a:p>
            <a:r>
              <a:rPr lang="en-US" b="1" dirty="0">
                <a:solidFill>
                  <a:prstClr val="black"/>
                </a:solidFill>
              </a:rPr>
              <a:t>       if (… &amp;&amp; null == </a:t>
            </a:r>
            <a:r>
              <a:rPr lang="en-US" b="1" dirty="0" err="1">
                <a:solidFill>
                  <a:srgbClr val="FF0000"/>
                </a:solidFill>
              </a:rPr>
              <a:t>roomCells</a:t>
            </a:r>
            <a:r>
              <a:rPr lang="en-US" b="1" dirty="0">
                <a:solidFill>
                  <a:srgbClr val="FF0000"/>
                </a:solidFill>
              </a:rPr>
              <a:t>[</a:t>
            </a:r>
            <a:r>
              <a:rPr lang="en-US" b="1" dirty="0" err="1">
                <a:solidFill>
                  <a:srgbClr val="FF0000"/>
                </a:solidFill>
              </a:rPr>
              <a:t>ptR.X</a:t>
            </a:r>
            <a:r>
              <a:rPr lang="en-US" b="1" dirty="0">
                <a:solidFill>
                  <a:srgbClr val="FF0000"/>
                </a:solidFill>
              </a:rPr>
              <a:t>, </a:t>
            </a:r>
            <a:r>
              <a:rPr lang="en-US" b="1" dirty="0" err="1">
                <a:solidFill>
                  <a:srgbClr val="FF0000"/>
                </a:solidFill>
              </a:rPr>
              <a:t>ptR.Y</a:t>
            </a:r>
            <a:r>
              <a:rPr lang="en-US" b="1" dirty="0">
                <a:solidFill>
                  <a:srgbClr val="FF0000"/>
                </a:solidFill>
              </a:rPr>
              <a:t>]</a:t>
            </a:r>
            <a:r>
              <a:rPr lang="en-US" b="1" dirty="0">
                <a:solidFill>
                  <a:prstClr val="black"/>
                </a:solidFill>
              </a:rPr>
              <a:t>)</a:t>
            </a:r>
          </a:p>
          <a:p>
            <a:r>
              <a:rPr lang="en-US" b="1" dirty="0">
                <a:solidFill>
                  <a:prstClr val="black"/>
                </a:solidFill>
              </a:rPr>
              <a:t>       {</a:t>
            </a:r>
          </a:p>
          <a:p>
            <a:endParaRPr lang="en-US" b="1" dirty="0">
              <a:solidFill>
                <a:prstClr val="black"/>
              </a:solidFill>
            </a:endParaRPr>
          </a:p>
          <a:p>
            <a:endParaRPr lang="en-US" b="1" dirty="0">
              <a:solidFill>
                <a:prstClr val="black"/>
              </a:solidFill>
            </a:endParaRPr>
          </a:p>
          <a:p>
            <a:endParaRPr lang="en-US" b="1" dirty="0">
              <a:solidFill>
                <a:prstClr val="black"/>
              </a:solidFill>
            </a:endParaRPr>
          </a:p>
          <a:p>
            <a:r>
              <a:rPr lang="en-US" b="1" dirty="0">
                <a:solidFill>
                  <a:prstClr val="black"/>
                </a:solidFill>
              </a:rPr>
              <a:t>                </a:t>
            </a:r>
            <a:r>
              <a:rPr lang="en-US" b="1" dirty="0">
                <a:solidFill>
                  <a:srgbClr val="FF0000"/>
                </a:solidFill>
              </a:rPr>
              <a:t>_</a:t>
            </a:r>
            <a:r>
              <a:rPr lang="en-US" b="1" dirty="0" err="1">
                <a:solidFill>
                  <a:srgbClr val="FF0000"/>
                </a:solidFill>
              </a:rPr>
              <a:t>roomCells</a:t>
            </a:r>
            <a:r>
              <a:rPr lang="en-US" b="1" dirty="0">
                <a:solidFill>
                  <a:srgbClr val="FF0000"/>
                </a:solidFill>
              </a:rPr>
              <a:t>[</a:t>
            </a:r>
            <a:r>
              <a:rPr lang="en-US" b="1" dirty="0" err="1">
                <a:solidFill>
                  <a:srgbClr val="FF0000"/>
                </a:solidFill>
              </a:rPr>
              <a:t>r.Location.X</a:t>
            </a:r>
            <a:r>
              <a:rPr lang="en-US" b="1" dirty="0">
                <a:solidFill>
                  <a:srgbClr val="FF0000"/>
                </a:solidFill>
              </a:rPr>
              <a:t>, </a:t>
            </a:r>
            <a:r>
              <a:rPr lang="en-US" b="1" dirty="0" err="1">
                <a:solidFill>
                  <a:srgbClr val="FF0000"/>
                </a:solidFill>
              </a:rPr>
              <a:t>r.Location.Y</a:t>
            </a:r>
            <a:r>
              <a:rPr lang="en-US" b="1" dirty="0">
                <a:solidFill>
                  <a:srgbClr val="FF0000"/>
                </a:solidFill>
              </a:rPr>
              <a:t>] = </a:t>
            </a:r>
            <a:r>
              <a:rPr lang="en-US" b="1" dirty="0">
                <a:solidFill>
                  <a:prstClr val="black"/>
                </a:solidFill>
              </a:rPr>
              <a:t>null;</a:t>
            </a:r>
          </a:p>
          <a:p>
            <a:r>
              <a:rPr lang="en-US" b="1" dirty="0">
                <a:solidFill>
                  <a:srgbClr val="FF0000"/>
                </a:solidFill>
              </a:rPr>
              <a:t>                _</a:t>
            </a:r>
            <a:r>
              <a:rPr lang="en-US" b="1" dirty="0" err="1">
                <a:solidFill>
                  <a:srgbClr val="FF0000"/>
                </a:solidFill>
              </a:rPr>
              <a:t>roomCells</a:t>
            </a:r>
            <a:r>
              <a:rPr lang="en-US" b="1" dirty="0">
                <a:solidFill>
                  <a:srgbClr val="FF0000"/>
                </a:solidFill>
              </a:rPr>
              <a:t>[</a:t>
            </a:r>
            <a:r>
              <a:rPr lang="en-US" b="1" dirty="0" err="1">
                <a:solidFill>
                  <a:srgbClr val="FF0000"/>
                </a:solidFill>
              </a:rPr>
              <a:t>ptR.X</a:t>
            </a:r>
            <a:r>
              <a:rPr lang="en-US" b="1" dirty="0">
                <a:solidFill>
                  <a:srgbClr val="FF0000"/>
                </a:solidFill>
              </a:rPr>
              <a:t>, </a:t>
            </a:r>
            <a:r>
              <a:rPr lang="en-US" b="1" dirty="0" err="1">
                <a:solidFill>
                  <a:srgbClr val="FF0000"/>
                </a:solidFill>
              </a:rPr>
              <a:t>ptR.Y</a:t>
            </a:r>
            <a:r>
              <a:rPr lang="en-US" b="1" dirty="0">
                <a:solidFill>
                  <a:srgbClr val="FF0000"/>
                </a:solidFill>
              </a:rPr>
              <a:t>] =</a:t>
            </a:r>
            <a:r>
              <a:rPr lang="en-US" b="1" dirty="0">
                <a:solidFill>
                  <a:prstClr val="black"/>
                </a:solidFill>
              </a:rPr>
              <a:t> r;</a:t>
            </a:r>
          </a:p>
          <a:p>
            <a:r>
              <a:rPr lang="en-US" b="1" dirty="0">
                <a:solidFill>
                  <a:prstClr val="black"/>
                </a:solidFill>
              </a:rPr>
              <a:t>                ...</a:t>
            </a:r>
          </a:p>
          <a:p>
            <a:r>
              <a:rPr lang="en-US" b="1" dirty="0">
                <a:solidFill>
                  <a:prstClr val="black"/>
                </a:solidFill>
              </a:rPr>
              <a:t>       }</a:t>
            </a:r>
          </a:p>
          <a:p>
            <a:r>
              <a:rPr lang="en-US" b="1" dirty="0">
                <a:solidFill>
                  <a:prstClr val="black"/>
                </a:solidFill>
              </a:rPr>
              <a:t> }</a:t>
            </a:r>
          </a:p>
          <a:p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Bug 2: </a:t>
            </a:r>
            <a:r>
              <a:rPr lang="en-US" dirty="0" smtClean="0">
                <a:solidFill>
                  <a:srgbClr val="FF0000"/>
                </a:solidFill>
              </a:rPr>
              <a:t>Data Race </a:t>
            </a:r>
            <a:r>
              <a:rPr lang="en-US" dirty="0" smtClean="0"/>
              <a:t>on </a:t>
            </a:r>
            <a:r>
              <a:rPr lang="en-US" dirty="0" err="1" smtClean="0"/>
              <a:t>roomCells</a:t>
            </a:r>
            <a:endParaRPr lang="en-US" dirty="0"/>
          </a:p>
        </p:txBody>
      </p:sp>
      <p:sp>
        <p:nvSpPr>
          <p:cNvPr id="18" name="Right Brace 17"/>
          <p:cNvSpPr/>
          <p:nvPr/>
        </p:nvSpPr>
        <p:spPr>
          <a:xfrm>
            <a:off x="5421489" y="3886200"/>
            <a:ext cx="152400" cy="216814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562600" y="4508606"/>
            <a:ext cx="2209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>
                <a:solidFill>
                  <a:prstClr val="black"/>
                </a:solidFill>
              </a:rPr>
              <a:t>If the cell it wants to move to is free, move it there.</a:t>
            </a:r>
          </a:p>
        </p:txBody>
      </p:sp>
      <p:sp>
        <p:nvSpPr>
          <p:cNvPr id="11" name="Left-Right Arrow 10"/>
          <p:cNvSpPr/>
          <p:nvPr/>
        </p:nvSpPr>
        <p:spPr>
          <a:xfrm rot="18388332">
            <a:off x="1259391" y="4561980"/>
            <a:ext cx="1403099" cy="597591"/>
          </a:xfrm>
          <a:prstGeom prst="left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prstClr val="white"/>
                </a:solidFill>
              </a:rPr>
              <a:t>Race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421489" y="1981200"/>
            <a:ext cx="2726580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b="1" dirty="0">
                <a:solidFill>
                  <a:prstClr val="black"/>
                </a:solidFill>
              </a:rPr>
              <a:t>public class </a:t>
            </a:r>
            <a:r>
              <a:rPr lang="en-US" b="1" dirty="0" err="1">
                <a:solidFill>
                  <a:prstClr val="black"/>
                </a:solidFill>
              </a:rPr>
              <a:t>MainWindow</a:t>
            </a:r>
            <a:r>
              <a:rPr lang="en-US" b="1" dirty="0">
                <a:solidFill>
                  <a:prstClr val="black"/>
                </a:solidFill>
              </a:rPr>
              <a:t> </a:t>
            </a:r>
          </a:p>
          <a:p>
            <a:r>
              <a:rPr lang="en-US" b="1" dirty="0">
                <a:solidFill>
                  <a:prstClr val="black"/>
                </a:solidFill>
              </a:rPr>
              <a:t> {</a:t>
            </a:r>
          </a:p>
          <a:p>
            <a:r>
              <a:rPr lang="en-US" b="1" dirty="0">
                <a:solidFill>
                  <a:prstClr val="black"/>
                </a:solidFill>
              </a:rPr>
              <a:t>        Robot[,] </a:t>
            </a:r>
            <a:r>
              <a:rPr lang="en-US" b="1" dirty="0">
                <a:solidFill>
                  <a:srgbClr val="FF0000"/>
                </a:solidFill>
              </a:rPr>
              <a:t>_</a:t>
            </a:r>
            <a:r>
              <a:rPr lang="en-US" b="1" dirty="0" err="1">
                <a:solidFill>
                  <a:srgbClr val="FF0000"/>
                </a:solidFill>
              </a:rPr>
              <a:t>roomCells</a:t>
            </a:r>
            <a:r>
              <a:rPr lang="en-US" b="1" dirty="0">
                <a:solidFill>
                  <a:prstClr val="black"/>
                </a:solidFill>
              </a:rPr>
              <a:t>;</a:t>
            </a:r>
          </a:p>
          <a:p>
            <a:r>
              <a:rPr lang="en-US" b="1" dirty="0">
                <a:solidFill>
                  <a:prstClr val="black"/>
                </a:solidFill>
              </a:rPr>
              <a:t> }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Practical Parallel and Concurrent Programming DRAFT: comments to msrpcpcp@microsoft.com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6/22/2010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B5E65-51E1-460A-B5D3-B6231F8C038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1784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Protecting </a:t>
            </a:r>
            <a:r>
              <a:rPr lang="en-US" dirty="0" err="1" smtClean="0"/>
              <a:t>roomCells</a:t>
            </a:r>
            <a:r>
              <a:rPr lang="en-US" dirty="0" smtClean="0"/>
              <a:t> w/ single lock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3400610"/>
            <a:ext cx="57150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</a:rPr>
              <a:t>      </a:t>
            </a:r>
            <a:r>
              <a:rPr lang="en-US" b="1" dirty="0">
                <a:solidFill>
                  <a:srgbClr val="FF0000"/>
                </a:solidFill>
              </a:rPr>
              <a:t>lock (this)</a:t>
            </a:r>
          </a:p>
          <a:p>
            <a:r>
              <a:rPr lang="en-US" b="1" dirty="0">
                <a:solidFill>
                  <a:srgbClr val="FF0000"/>
                </a:solidFill>
              </a:rPr>
              <a:t>       {</a:t>
            </a:r>
          </a:p>
          <a:p>
            <a:r>
              <a:rPr lang="en-US" b="1" dirty="0">
                <a:solidFill>
                  <a:prstClr val="black"/>
                </a:solidFill>
              </a:rPr>
              <a:t>       	if (… &amp;&amp; </a:t>
            </a:r>
            <a:r>
              <a:rPr lang="en-US" b="1" dirty="0" err="1">
                <a:solidFill>
                  <a:prstClr val="black"/>
                </a:solidFill>
              </a:rPr>
              <a:t>roomCells</a:t>
            </a:r>
            <a:r>
              <a:rPr lang="en-US" b="1" dirty="0">
                <a:solidFill>
                  <a:prstClr val="black"/>
                </a:solidFill>
              </a:rPr>
              <a:t>[</a:t>
            </a:r>
            <a:r>
              <a:rPr lang="en-US" b="1" dirty="0" err="1">
                <a:solidFill>
                  <a:prstClr val="black"/>
                </a:solidFill>
              </a:rPr>
              <a:t>ptR.X</a:t>
            </a:r>
            <a:r>
              <a:rPr lang="en-US" b="1" dirty="0">
                <a:solidFill>
                  <a:prstClr val="black"/>
                </a:solidFill>
              </a:rPr>
              <a:t>, </a:t>
            </a:r>
            <a:r>
              <a:rPr lang="en-US" b="1" dirty="0" err="1">
                <a:solidFill>
                  <a:prstClr val="black"/>
                </a:solidFill>
              </a:rPr>
              <a:t>ptR.Y</a:t>
            </a:r>
            <a:r>
              <a:rPr lang="en-US" b="1" dirty="0">
                <a:solidFill>
                  <a:prstClr val="black"/>
                </a:solidFill>
              </a:rPr>
              <a:t>] == null)</a:t>
            </a:r>
          </a:p>
          <a:p>
            <a:r>
              <a:rPr lang="en-US" b="1" dirty="0">
                <a:solidFill>
                  <a:prstClr val="black"/>
                </a:solidFill>
              </a:rPr>
              <a:t>       	{</a:t>
            </a:r>
          </a:p>
          <a:p>
            <a:endParaRPr lang="en-US" b="1" dirty="0">
              <a:solidFill>
                <a:prstClr val="black"/>
              </a:solidFill>
            </a:endParaRPr>
          </a:p>
          <a:p>
            <a:r>
              <a:rPr lang="en-US" b="1" dirty="0">
                <a:solidFill>
                  <a:prstClr val="black"/>
                </a:solidFill>
              </a:rPr>
              <a:t>          	      _</a:t>
            </a:r>
            <a:r>
              <a:rPr lang="en-US" b="1" dirty="0" err="1">
                <a:solidFill>
                  <a:prstClr val="black"/>
                </a:solidFill>
              </a:rPr>
              <a:t>roomCells</a:t>
            </a:r>
            <a:r>
              <a:rPr lang="en-US" b="1" dirty="0">
                <a:solidFill>
                  <a:prstClr val="black"/>
                </a:solidFill>
              </a:rPr>
              <a:t>[</a:t>
            </a:r>
            <a:r>
              <a:rPr lang="en-US" b="1" dirty="0" err="1">
                <a:solidFill>
                  <a:prstClr val="black"/>
                </a:solidFill>
              </a:rPr>
              <a:t>r.Location.X</a:t>
            </a:r>
            <a:r>
              <a:rPr lang="en-US" b="1" dirty="0">
                <a:solidFill>
                  <a:prstClr val="black"/>
                </a:solidFill>
              </a:rPr>
              <a:t>, </a:t>
            </a:r>
            <a:r>
              <a:rPr lang="en-US" b="1" dirty="0" err="1">
                <a:solidFill>
                  <a:prstClr val="black"/>
                </a:solidFill>
              </a:rPr>
              <a:t>r.Location.Y</a:t>
            </a:r>
            <a:r>
              <a:rPr lang="en-US" b="1" dirty="0">
                <a:solidFill>
                  <a:prstClr val="black"/>
                </a:solidFill>
              </a:rPr>
              <a:t>] = null;</a:t>
            </a:r>
          </a:p>
          <a:p>
            <a:r>
              <a:rPr lang="en-US" b="1" dirty="0">
                <a:solidFill>
                  <a:prstClr val="black"/>
                </a:solidFill>
              </a:rPr>
              <a:t>           	     _</a:t>
            </a:r>
            <a:r>
              <a:rPr lang="en-US" b="1" dirty="0" err="1">
                <a:solidFill>
                  <a:prstClr val="black"/>
                </a:solidFill>
              </a:rPr>
              <a:t>roomCells</a:t>
            </a:r>
            <a:r>
              <a:rPr lang="en-US" b="1" dirty="0">
                <a:solidFill>
                  <a:prstClr val="black"/>
                </a:solidFill>
              </a:rPr>
              <a:t>[</a:t>
            </a:r>
            <a:r>
              <a:rPr lang="en-US" b="1" dirty="0" err="1">
                <a:solidFill>
                  <a:prstClr val="black"/>
                </a:solidFill>
              </a:rPr>
              <a:t>ptR.X</a:t>
            </a:r>
            <a:r>
              <a:rPr lang="en-US" b="1" dirty="0">
                <a:solidFill>
                  <a:prstClr val="black"/>
                </a:solidFill>
              </a:rPr>
              <a:t>, </a:t>
            </a:r>
            <a:r>
              <a:rPr lang="en-US" b="1" dirty="0" err="1">
                <a:solidFill>
                  <a:prstClr val="black"/>
                </a:solidFill>
              </a:rPr>
              <a:t>ptR.Y</a:t>
            </a:r>
            <a:r>
              <a:rPr lang="en-US" b="1" dirty="0">
                <a:solidFill>
                  <a:prstClr val="black"/>
                </a:solidFill>
              </a:rPr>
              <a:t>] = r;</a:t>
            </a:r>
          </a:p>
          <a:p>
            <a:r>
              <a:rPr lang="en-US" b="1" dirty="0">
                <a:solidFill>
                  <a:prstClr val="black"/>
                </a:solidFill>
              </a:rPr>
              <a:t>          	      ...</a:t>
            </a:r>
          </a:p>
          <a:p>
            <a:r>
              <a:rPr lang="en-US" b="1" dirty="0">
                <a:solidFill>
                  <a:prstClr val="black"/>
                </a:solidFill>
              </a:rPr>
              <a:t>     	  }</a:t>
            </a:r>
          </a:p>
          <a:p>
            <a:r>
              <a:rPr lang="en-US" b="1" dirty="0">
                <a:solidFill>
                  <a:srgbClr val="FF0000"/>
                </a:solidFill>
              </a:rPr>
              <a:t>        }</a:t>
            </a:r>
          </a:p>
          <a:p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421489" y="1981200"/>
            <a:ext cx="2726580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b="1" dirty="0">
                <a:solidFill>
                  <a:prstClr val="black"/>
                </a:solidFill>
              </a:rPr>
              <a:t>public class </a:t>
            </a:r>
            <a:r>
              <a:rPr lang="en-US" b="1" dirty="0" err="1">
                <a:solidFill>
                  <a:prstClr val="black"/>
                </a:solidFill>
              </a:rPr>
              <a:t>MainWindow</a:t>
            </a:r>
            <a:r>
              <a:rPr lang="en-US" b="1" dirty="0">
                <a:solidFill>
                  <a:prstClr val="black"/>
                </a:solidFill>
              </a:rPr>
              <a:t> </a:t>
            </a:r>
          </a:p>
          <a:p>
            <a:r>
              <a:rPr lang="en-US" b="1" dirty="0">
                <a:solidFill>
                  <a:prstClr val="black"/>
                </a:solidFill>
              </a:rPr>
              <a:t> {</a:t>
            </a:r>
          </a:p>
          <a:p>
            <a:r>
              <a:rPr lang="en-US" b="1" dirty="0">
                <a:solidFill>
                  <a:prstClr val="black"/>
                </a:solidFill>
              </a:rPr>
              <a:t>        Robot[,] </a:t>
            </a:r>
            <a:r>
              <a:rPr lang="en-US" b="1" dirty="0">
                <a:solidFill>
                  <a:srgbClr val="FF0000"/>
                </a:solidFill>
              </a:rPr>
              <a:t>_</a:t>
            </a:r>
            <a:r>
              <a:rPr lang="en-US" b="1" dirty="0" err="1">
                <a:solidFill>
                  <a:srgbClr val="FF0000"/>
                </a:solidFill>
              </a:rPr>
              <a:t>roomCells</a:t>
            </a:r>
            <a:r>
              <a:rPr lang="en-US" b="1" dirty="0">
                <a:solidFill>
                  <a:prstClr val="black"/>
                </a:solidFill>
              </a:rPr>
              <a:t>;</a:t>
            </a:r>
          </a:p>
          <a:p>
            <a:r>
              <a:rPr lang="en-US" b="1" dirty="0">
                <a:solidFill>
                  <a:prstClr val="black"/>
                </a:solidFill>
              </a:rPr>
              <a:t> }</a:t>
            </a:r>
          </a:p>
        </p:txBody>
      </p:sp>
      <p:sp>
        <p:nvSpPr>
          <p:cNvPr id="4" name="Oval Callout 3"/>
          <p:cNvSpPr/>
          <p:nvPr/>
        </p:nvSpPr>
        <p:spPr>
          <a:xfrm>
            <a:off x="1524000" y="1371600"/>
            <a:ext cx="3352800" cy="2029010"/>
          </a:xfrm>
          <a:prstGeom prst="wedgeEllipseCallout">
            <a:avLst>
              <a:gd name="adj1" fmla="val -50463"/>
              <a:gd name="adj2" fmla="val 5304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Single lock protects the whole array.</a:t>
            </a:r>
          </a:p>
          <a:p>
            <a:pPr algn="ctr"/>
            <a:r>
              <a:rPr lang="en-US" dirty="0">
                <a:solidFill>
                  <a:prstClr val="white"/>
                </a:solidFill>
              </a:rPr>
              <a:t>Destroys parallelism! 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Practical Parallel and Concurrent Programming DRAFT: comments to msrpcpcp@microsoft.com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6/22/2010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B5E65-51E1-460A-B5D3-B6231F8C038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0263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Protecting </a:t>
            </a:r>
            <a:r>
              <a:rPr lang="en-US" dirty="0" err="1" smtClean="0"/>
              <a:t>roomCells</a:t>
            </a:r>
            <a:r>
              <a:rPr lang="en-US" dirty="0" smtClean="0"/>
              <a:t> w/ fine-grained locks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40030" y="3048000"/>
            <a:ext cx="57150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</a:rPr>
              <a:t>      </a:t>
            </a:r>
            <a:r>
              <a:rPr lang="en-US" b="1" dirty="0">
                <a:solidFill>
                  <a:srgbClr val="FF0000"/>
                </a:solidFill>
              </a:rPr>
              <a:t>lock _</a:t>
            </a:r>
            <a:r>
              <a:rPr lang="en-US" b="1" dirty="0" err="1" smtClean="0">
                <a:solidFill>
                  <a:srgbClr val="FF0000"/>
                </a:solidFill>
              </a:rPr>
              <a:t>celllocks</a:t>
            </a:r>
            <a:r>
              <a:rPr lang="en-US" b="1" dirty="0" smtClean="0">
                <a:solidFill>
                  <a:srgbClr val="FF0000"/>
                </a:solidFill>
              </a:rPr>
              <a:t>[</a:t>
            </a:r>
            <a:r>
              <a:rPr lang="en-US" b="1" dirty="0" err="1" smtClean="0">
                <a:solidFill>
                  <a:srgbClr val="FF0000"/>
                </a:solidFill>
              </a:rPr>
              <a:t>newLoc.X</a:t>
            </a:r>
            <a:r>
              <a:rPr lang="en-US" b="1" dirty="0">
                <a:solidFill>
                  <a:srgbClr val="FF0000"/>
                </a:solidFill>
              </a:rPr>
              <a:t>, </a:t>
            </a:r>
            <a:r>
              <a:rPr lang="en-US" b="1" dirty="0" err="1" smtClean="0">
                <a:solidFill>
                  <a:srgbClr val="FF0000"/>
                </a:solidFill>
              </a:rPr>
              <a:t>newLoc.Y</a:t>
            </a:r>
            <a:r>
              <a:rPr lang="en-US" b="1" dirty="0">
                <a:solidFill>
                  <a:srgbClr val="FF0000"/>
                </a:solidFill>
              </a:rPr>
              <a:t>]</a:t>
            </a:r>
          </a:p>
          <a:p>
            <a:r>
              <a:rPr lang="en-US" b="1" dirty="0">
                <a:solidFill>
                  <a:srgbClr val="FF0000"/>
                </a:solidFill>
              </a:rPr>
              <a:t>       {</a:t>
            </a:r>
          </a:p>
          <a:p>
            <a:r>
              <a:rPr lang="en-US" b="1" dirty="0">
                <a:solidFill>
                  <a:prstClr val="black"/>
                </a:solidFill>
              </a:rPr>
              <a:t>       	 </a:t>
            </a:r>
            <a:r>
              <a:rPr lang="en-US" b="1" dirty="0">
                <a:solidFill>
                  <a:srgbClr val="FF0000"/>
                </a:solidFill>
              </a:rPr>
              <a:t>lock _</a:t>
            </a:r>
            <a:r>
              <a:rPr lang="en-US" b="1" dirty="0" err="1" smtClean="0">
                <a:solidFill>
                  <a:srgbClr val="FF0000"/>
                </a:solidFill>
              </a:rPr>
              <a:t>celllocks</a:t>
            </a:r>
            <a:r>
              <a:rPr lang="en-US" b="1" dirty="0" smtClean="0">
                <a:solidFill>
                  <a:srgbClr val="FF0000"/>
                </a:solidFill>
              </a:rPr>
              <a:t>[</a:t>
            </a:r>
            <a:r>
              <a:rPr lang="en-US" b="1" dirty="0" err="1" smtClean="0">
                <a:solidFill>
                  <a:srgbClr val="FF0000"/>
                </a:solidFill>
              </a:rPr>
              <a:t>oldLoc.X</a:t>
            </a:r>
            <a:r>
              <a:rPr lang="en-US" b="1" dirty="0">
                <a:solidFill>
                  <a:srgbClr val="FF0000"/>
                </a:solidFill>
              </a:rPr>
              <a:t>, </a:t>
            </a:r>
            <a:r>
              <a:rPr lang="en-US" b="1" dirty="0" err="1" smtClean="0">
                <a:solidFill>
                  <a:srgbClr val="FF0000"/>
                </a:solidFill>
              </a:rPr>
              <a:t>oldLoc.Y</a:t>
            </a:r>
            <a:r>
              <a:rPr lang="en-US" b="1" dirty="0">
                <a:solidFill>
                  <a:srgbClr val="FF0000"/>
                </a:solidFill>
              </a:rPr>
              <a:t>]</a:t>
            </a:r>
          </a:p>
          <a:p>
            <a:r>
              <a:rPr lang="en-US" b="1" dirty="0">
                <a:solidFill>
                  <a:srgbClr val="FF0000"/>
                </a:solidFill>
              </a:rPr>
              <a:t>      </a:t>
            </a:r>
            <a:r>
              <a:rPr lang="en-US" b="1" dirty="0" smtClean="0">
                <a:solidFill>
                  <a:srgbClr val="FF0000"/>
                </a:solidFill>
              </a:rPr>
              <a:t>            {</a:t>
            </a:r>
          </a:p>
          <a:p>
            <a:r>
              <a:rPr lang="en-US" b="1" dirty="0" smtClean="0">
                <a:solidFill>
                  <a:prstClr val="black"/>
                </a:solidFill>
              </a:rPr>
              <a:t>                        ….</a:t>
            </a:r>
            <a:endParaRPr lang="en-US" b="1" dirty="0">
              <a:solidFill>
                <a:prstClr val="black"/>
              </a:solidFill>
            </a:endParaRPr>
          </a:p>
          <a:p>
            <a:r>
              <a:rPr lang="en-US" b="1" dirty="0" smtClean="0">
                <a:solidFill>
                  <a:prstClr val="black"/>
                </a:solidFill>
              </a:rPr>
              <a:t>                       _</a:t>
            </a:r>
            <a:r>
              <a:rPr lang="en-US" b="1" dirty="0" err="1" smtClean="0">
                <a:solidFill>
                  <a:prstClr val="black"/>
                </a:solidFill>
              </a:rPr>
              <a:t>roomCells</a:t>
            </a:r>
            <a:r>
              <a:rPr lang="en-US" b="1" dirty="0" smtClean="0">
                <a:solidFill>
                  <a:prstClr val="black"/>
                </a:solidFill>
              </a:rPr>
              <a:t>[</a:t>
            </a:r>
            <a:r>
              <a:rPr lang="en-US" b="1" dirty="0" err="1" smtClean="0">
                <a:solidFill>
                  <a:prstClr val="black"/>
                </a:solidFill>
              </a:rPr>
              <a:t>oldLoc.X</a:t>
            </a:r>
            <a:r>
              <a:rPr lang="en-US" b="1" dirty="0">
                <a:solidFill>
                  <a:prstClr val="black"/>
                </a:solidFill>
              </a:rPr>
              <a:t>, </a:t>
            </a:r>
            <a:r>
              <a:rPr lang="en-US" b="1" dirty="0" err="1" smtClean="0">
                <a:solidFill>
                  <a:prstClr val="black"/>
                </a:solidFill>
              </a:rPr>
              <a:t>oldLoc.Y</a:t>
            </a:r>
            <a:r>
              <a:rPr lang="en-US" b="1" dirty="0">
                <a:solidFill>
                  <a:prstClr val="black"/>
                </a:solidFill>
              </a:rPr>
              <a:t>] = null</a:t>
            </a:r>
            <a:r>
              <a:rPr lang="en-US" b="1" dirty="0" smtClean="0">
                <a:solidFill>
                  <a:prstClr val="black"/>
                </a:solidFill>
              </a:rPr>
              <a:t>;</a:t>
            </a:r>
            <a:endParaRPr lang="en-US" b="1" dirty="0">
              <a:solidFill>
                <a:srgbClr val="FF0000"/>
              </a:solidFill>
            </a:endParaRPr>
          </a:p>
          <a:p>
            <a:r>
              <a:rPr lang="en-US" b="1" dirty="0">
                <a:solidFill>
                  <a:prstClr val="black"/>
                </a:solidFill>
              </a:rPr>
              <a:t>           	      _</a:t>
            </a:r>
            <a:r>
              <a:rPr lang="en-US" b="1" dirty="0" err="1" smtClean="0">
                <a:solidFill>
                  <a:prstClr val="black"/>
                </a:solidFill>
              </a:rPr>
              <a:t>roomCells</a:t>
            </a:r>
            <a:r>
              <a:rPr lang="en-US" b="1" dirty="0" smtClean="0">
                <a:solidFill>
                  <a:prstClr val="black"/>
                </a:solidFill>
              </a:rPr>
              <a:t>[</a:t>
            </a:r>
            <a:r>
              <a:rPr lang="en-US" b="1" dirty="0" err="1" smtClean="0">
                <a:solidFill>
                  <a:prstClr val="black"/>
                </a:solidFill>
              </a:rPr>
              <a:t>newLoc.X</a:t>
            </a:r>
            <a:r>
              <a:rPr lang="en-US" b="1" dirty="0">
                <a:solidFill>
                  <a:prstClr val="black"/>
                </a:solidFill>
              </a:rPr>
              <a:t>, </a:t>
            </a:r>
            <a:r>
              <a:rPr lang="en-US" b="1" dirty="0" err="1" smtClean="0">
                <a:solidFill>
                  <a:prstClr val="black"/>
                </a:solidFill>
              </a:rPr>
              <a:t>newLoc.Y</a:t>
            </a:r>
            <a:r>
              <a:rPr lang="en-US" b="1" dirty="0">
                <a:solidFill>
                  <a:prstClr val="black"/>
                </a:solidFill>
              </a:rPr>
              <a:t>] = r</a:t>
            </a:r>
            <a:r>
              <a:rPr lang="en-US" b="1" dirty="0" smtClean="0">
                <a:solidFill>
                  <a:prstClr val="black"/>
                </a:solidFill>
              </a:rPr>
              <a:t>;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endParaRPr lang="en-US" b="1" dirty="0">
              <a:solidFill>
                <a:prstClr val="black"/>
              </a:solidFill>
            </a:endParaRPr>
          </a:p>
          <a:p>
            <a:r>
              <a:rPr lang="en-US" b="1" dirty="0">
                <a:solidFill>
                  <a:prstClr val="black"/>
                </a:solidFill>
              </a:rPr>
              <a:t>          	      ...</a:t>
            </a:r>
          </a:p>
          <a:p>
            <a:r>
              <a:rPr lang="en-US" b="1" dirty="0">
                <a:solidFill>
                  <a:prstClr val="black"/>
                </a:solidFill>
              </a:rPr>
              <a:t>     	  </a:t>
            </a:r>
            <a:r>
              <a:rPr lang="en-US" b="1" dirty="0" smtClean="0">
                <a:solidFill>
                  <a:prstClr val="black"/>
                </a:solidFill>
              </a:rPr>
              <a:t>}</a:t>
            </a:r>
            <a:endParaRPr lang="en-US" b="1" dirty="0">
              <a:solidFill>
                <a:prstClr val="black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87122" y="1659467"/>
            <a:ext cx="611857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Object[,] _</a:t>
            </a:r>
            <a:r>
              <a:rPr lang="en-US" b="1" dirty="0" err="1" smtClean="0">
                <a:solidFill>
                  <a:srgbClr val="FF0000"/>
                </a:solidFill>
              </a:rPr>
              <a:t>cellLocks</a:t>
            </a:r>
            <a:r>
              <a:rPr lang="en-US" b="1" dirty="0" smtClean="0">
                <a:solidFill>
                  <a:srgbClr val="FF0000"/>
                </a:solidFill>
              </a:rPr>
              <a:t> = new Object[ROOM_SIZE, ROOM_SIZE];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               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1" name="Oval Callout 10"/>
          <p:cNvSpPr/>
          <p:nvPr/>
        </p:nvSpPr>
        <p:spPr>
          <a:xfrm>
            <a:off x="5791200" y="2305798"/>
            <a:ext cx="3352800" cy="2029010"/>
          </a:xfrm>
          <a:prstGeom prst="wedgeEllipseCallout">
            <a:avLst>
              <a:gd name="adj1" fmla="val -121059"/>
              <a:gd name="adj2" fmla="val -6309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Use one lock per cell.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Practical Parallel and Concurrent Programming DRAFT: comments to msrpcpcp@microsoft.com 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6/22/2010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B5E65-51E1-460A-B5D3-B6231F8C038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201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Bug 3: Deadlock.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799" y="1620479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Cycle in lock acquisition graph</a:t>
            </a:r>
          </a:p>
          <a:p>
            <a:pPr>
              <a:buNone/>
            </a:pPr>
            <a:r>
              <a:rPr lang="en-US" dirty="0" smtClean="0"/>
              <a:t>(lock order not consistent)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40030" y="3175397"/>
            <a:ext cx="5715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prstClr val="black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lock _</a:t>
            </a:r>
            <a:r>
              <a:rPr lang="en-US" b="1" dirty="0" err="1">
                <a:solidFill>
                  <a:srgbClr val="FF0000"/>
                </a:solidFill>
              </a:rPr>
              <a:t>celllocks</a:t>
            </a:r>
            <a:r>
              <a:rPr lang="en-US" b="1" dirty="0">
                <a:solidFill>
                  <a:srgbClr val="FF0000"/>
                </a:solidFill>
              </a:rPr>
              <a:t>[</a:t>
            </a:r>
            <a:r>
              <a:rPr lang="en-US" b="1" dirty="0" err="1">
                <a:solidFill>
                  <a:srgbClr val="FF0000"/>
                </a:solidFill>
              </a:rPr>
              <a:t>newLoc.X</a:t>
            </a:r>
            <a:r>
              <a:rPr lang="en-US" b="1" dirty="0">
                <a:solidFill>
                  <a:srgbClr val="FF0000"/>
                </a:solidFill>
              </a:rPr>
              <a:t>, </a:t>
            </a:r>
            <a:r>
              <a:rPr lang="en-US" b="1" dirty="0" err="1">
                <a:solidFill>
                  <a:srgbClr val="FF0000"/>
                </a:solidFill>
              </a:rPr>
              <a:t>newLoc.Y</a:t>
            </a:r>
            <a:r>
              <a:rPr lang="en-US" b="1" dirty="0">
                <a:solidFill>
                  <a:srgbClr val="FF0000"/>
                </a:solidFill>
              </a:rPr>
              <a:t>]</a:t>
            </a:r>
          </a:p>
          <a:p>
            <a:r>
              <a:rPr lang="en-US" b="1" dirty="0">
                <a:solidFill>
                  <a:srgbClr val="FF0000"/>
                </a:solidFill>
              </a:rPr>
              <a:t>       {</a:t>
            </a:r>
          </a:p>
          <a:p>
            <a:r>
              <a:rPr lang="en-US" b="1" dirty="0">
                <a:solidFill>
                  <a:prstClr val="black"/>
                </a:solidFill>
              </a:rPr>
              <a:t>       	 </a:t>
            </a:r>
            <a:r>
              <a:rPr lang="en-US" b="1" dirty="0">
                <a:solidFill>
                  <a:srgbClr val="FF0000"/>
                </a:solidFill>
              </a:rPr>
              <a:t>lock _</a:t>
            </a:r>
            <a:r>
              <a:rPr lang="en-US" b="1" dirty="0" err="1">
                <a:solidFill>
                  <a:srgbClr val="FF0000"/>
                </a:solidFill>
              </a:rPr>
              <a:t>celllocks</a:t>
            </a:r>
            <a:r>
              <a:rPr lang="en-US" b="1" dirty="0">
                <a:solidFill>
                  <a:srgbClr val="FF0000"/>
                </a:solidFill>
              </a:rPr>
              <a:t>[</a:t>
            </a:r>
            <a:r>
              <a:rPr lang="en-US" b="1" dirty="0" err="1">
                <a:solidFill>
                  <a:srgbClr val="FF0000"/>
                </a:solidFill>
              </a:rPr>
              <a:t>oldLoc.X</a:t>
            </a:r>
            <a:r>
              <a:rPr lang="en-US" b="1" dirty="0">
                <a:solidFill>
                  <a:srgbClr val="FF0000"/>
                </a:solidFill>
              </a:rPr>
              <a:t>, </a:t>
            </a:r>
            <a:r>
              <a:rPr lang="en-US" b="1" dirty="0" err="1">
                <a:solidFill>
                  <a:srgbClr val="FF0000"/>
                </a:solidFill>
              </a:rPr>
              <a:t>oldLoc.Y</a:t>
            </a:r>
            <a:r>
              <a:rPr lang="en-US" b="1" dirty="0">
                <a:solidFill>
                  <a:srgbClr val="FF0000"/>
                </a:solidFill>
              </a:rPr>
              <a:t>]</a:t>
            </a:r>
          </a:p>
          <a:p>
            <a:r>
              <a:rPr lang="en-US" b="1" dirty="0">
                <a:solidFill>
                  <a:srgbClr val="FF0000"/>
                </a:solidFill>
              </a:rPr>
              <a:t>            </a:t>
            </a:r>
            <a:r>
              <a:rPr lang="en-US" b="1" dirty="0" smtClean="0">
                <a:solidFill>
                  <a:srgbClr val="FF0000"/>
                </a:solidFill>
              </a:rPr>
              <a:t>          </a:t>
            </a:r>
            <a:r>
              <a:rPr lang="en-US" b="1" dirty="0">
                <a:solidFill>
                  <a:srgbClr val="FF0000"/>
                </a:solidFill>
              </a:rPr>
              <a:t>{                        </a:t>
            </a:r>
            <a:r>
              <a:rPr lang="en-US" b="1" dirty="0" smtClean="0">
                <a:solidFill>
                  <a:prstClr val="black"/>
                </a:solidFill>
              </a:rPr>
              <a:t> </a:t>
            </a:r>
            <a:r>
              <a:rPr lang="en-US" b="1" dirty="0">
                <a:solidFill>
                  <a:prstClr val="black"/>
                </a:solidFill>
              </a:rPr>
              <a:t>…</a:t>
            </a:r>
          </a:p>
          <a:p>
            <a:r>
              <a:rPr lang="en-US" b="1" dirty="0">
                <a:solidFill>
                  <a:prstClr val="black"/>
                </a:solidFill>
              </a:rPr>
              <a:t>                      </a:t>
            </a:r>
            <a:r>
              <a:rPr lang="en-US" b="1" dirty="0">
                <a:solidFill>
                  <a:srgbClr val="FF0000"/>
                </a:solidFill>
              </a:rPr>
              <a:t>}</a:t>
            </a:r>
          </a:p>
          <a:p>
            <a:r>
              <a:rPr lang="en-US" b="1" dirty="0">
                <a:solidFill>
                  <a:srgbClr val="FF0000"/>
                </a:solidFill>
              </a:rPr>
              <a:t>      }</a:t>
            </a:r>
          </a:p>
          <a:p>
            <a:endParaRPr lang="en-US" b="1" dirty="0">
              <a:solidFill>
                <a:prstClr val="black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491297"/>
              </p:ext>
            </p:extLst>
          </p:nvPr>
        </p:nvGraphicFramePr>
        <p:xfrm>
          <a:off x="6959600" y="2590800"/>
          <a:ext cx="1727200" cy="1402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63600"/>
                <a:gridCol w="863600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4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4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r2</a:t>
                      </a: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7" name="Straight Arrow Connector 6"/>
          <p:cNvCxnSpPr/>
          <p:nvPr/>
        </p:nvCxnSpPr>
        <p:spPr>
          <a:xfrm>
            <a:off x="7645400" y="3099197"/>
            <a:ext cx="457200" cy="381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 flipV="1">
            <a:off x="7569199" y="3175397"/>
            <a:ext cx="381000" cy="304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 rot="10800000" flipV="1">
            <a:off x="7035800" y="4013597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prstClr val="black"/>
                </a:solidFill>
              </a:rPr>
              <a:t>0</a:t>
            </a:r>
          </a:p>
        </p:txBody>
      </p:sp>
      <p:sp>
        <p:nvSpPr>
          <p:cNvPr id="11" name="TextBox 10"/>
          <p:cNvSpPr txBox="1"/>
          <p:nvPr/>
        </p:nvSpPr>
        <p:spPr>
          <a:xfrm rot="10800000" flipV="1">
            <a:off x="7950200" y="4019193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prstClr val="black"/>
                </a:solidFill>
              </a:rPr>
              <a:t>1</a:t>
            </a:r>
          </a:p>
        </p:txBody>
      </p:sp>
      <p:sp>
        <p:nvSpPr>
          <p:cNvPr id="13" name="TextBox 12"/>
          <p:cNvSpPr txBox="1"/>
          <p:nvPr/>
        </p:nvSpPr>
        <p:spPr>
          <a:xfrm rot="10800000" flipV="1">
            <a:off x="6349999" y="3513176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prstClr val="black"/>
                </a:solidFill>
              </a:rPr>
              <a:t>0</a:t>
            </a:r>
          </a:p>
        </p:txBody>
      </p:sp>
      <p:sp>
        <p:nvSpPr>
          <p:cNvPr id="14" name="TextBox 13"/>
          <p:cNvSpPr txBox="1"/>
          <p:nvPr/>
        </p:nvSpPr>
        <p:spPr>
          <a:xfrm rot="10800000" flipV="1">
            <a:off x="6349999" y="2729865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prstClr val="black"/>
                </a:solidFill>
              </a:rPr>
              <a:t>1</a:t>
            </a:r>
          </a:p>
        </p:txBody>
      </p:sp>
      <p:sp>
        <p:nvSpPr>
          <p:cNvPr id="16" name="Oval 15"/>
          <p:cNvSpPr/>
          <p:nvPr/>
        </p:nvSpPr>
        <p:spPr>
          <a:xfrm>
            <a:off x="4199892" y="5105401"/>
            <a:ext cx="2514600" cy="6916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_</a:t>
            </a:r>
            <a:r>
              <a:rPr lang="en-US" dirty="0" err="1">
                <a:solidFill>
                  <a:prstClr val="white"/>
                </a:solidFill>
              </a:rPr>
              <a:t>celllocks</a:t>
            </a:r>
            <a:r>
              <a:rPr lang="en-US" dirty="0">
                <a:solidFill>
                  <a:prstClr val="white"/>
                </a:solidFill>
              </a:rPr>
              <a:t>[0,1]</a:t>
            </a:r>
          </a:p>
        </p:txBody>
      </p:sp>
      <p:sp>
        <p:nvSpPr>
          <p:cNvPr id="17" name="Oval 16"/>
          <p:cNvSpPr/>
          <p:nvPr/>
        </p:nvSpPr>
        <p:spPr>
          <a:xfrm>
            <a:off x="6172200" y="5607011"/>
            <a:ext cx="2514600" cy="6916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prstClr val="white"/>
                </a:solidFill>
              </a:rPr>
              <a:t>_</a:t>
            </a:r>
            <a:r>
              <a:rPr lang="en-US" dirty="0" err="1">
                <a:solidFill>
                  <a:prstClr val="white"/>
                </a:solidFill>
              </a:rPr>
              <a:t>celllocks</a:t>
            </a:r>
            <a:r>
              <a:rPr lang="en-US" dirty="0">
                <a:solidFill>
                  <a:prstClr val="white"/>
                </a:solidFill>
              </a:rPr>
              <a:t>[1,0]</a:t>
            </a:r>
          </a:p>
        </p:txBody>
      </p:sp>
      <p:cxnSp>
        <p:nvCxnSpPr>
          <p:cNvPr id="19" name="Curved Connector 18"/>
          <p:cNvCxnSpPr>
            <a:stCxn id="16" idx="0"/>
            <a:endCxn id="17" idx="0"/>
          </p:cNvCxnSpPr>
          <p:nvPr/>
        </p:nvCxnSpPr>
        <p:spPr>
          <a:xfrm rot="16200000" flipH="1">
            <a:off x="6192541" y="4370052"/>
            <a:ext cx="501610" cy="1972308"/>
          </a:xfrm>
          <a:prstGeom prst="curvedConnector3">
            <a:avLst>
              <a:gd name="adj1" fmla="val -45573"/>
            </a:avLst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3" name="Curved Connector 22"/>
          <p:cNvCxnSpPr>
            <a:stCxn id="17" idx="4"/>
            <a:endCxn id="16" idx="4"/>
          </p:cNvCxnSpPr>
          <p:nvPr/>
        </p:nvCxnSpPr>
        <p:spPr>
          <a:xfrm rot="5400000" flipH="1">
            <a:off x="6192541" y="5061685"/>
            <a:ext cx="501610" cy="1972308"/>
          </a:xfrm>
          <a:prstGeom prst="curvedConnector3">
            <a:avLst>
              <a:gd name="adj1" fmla="val -45573"/>
            </a:avLst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Practical Parallel and Concurrent Programming DRAFT: comments to msrpcpcp@microsoft.com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6/22/2010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B5E65-51E1-460A-B5D3-B6231F8C038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Fix: Choose Consistent Lock Order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Practical Parallel and Concurrent Programming DRAFT: comments to msrpcpcp@microsoft.com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6/22/2010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B5E65-51E1-460A-B5D3-B6231F8C038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-838200" y="1299882"/>
            <a:ext cx="8922635" cy="53553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B050"/>
                </a:solidFill>
                <a:latin typeface="Consolas"/>
              </a:rPr>
              <a:t>               </a:t>
            </a:r>
            <a:r>
              <a:rPr lang="en-US" dirty="0" smtClean="0">
                <a:solidFill>
                  <a:srgbClr val="00B050"/>
                </a:solidFill>
                <a:latin typeface="Consolas"/>
              </a:rPr>
              <a:t>// lock level of </a:t>
            </a:r>
            <a:r>
              <a:rPr lang="en-US" dirty="0">
                <a:solidFill>
                  <a:srgbClr val="00B050"/>
                </a:solidFill>
                <a:latin typeface="Consolas"/>
              </a:rPr>
              <a:t>_</a:t>
            </a:r>
            <a:r>
              <a:rPr lang="en-US" dirty="0" err="1" smtClean="0">
                <a:solidFill>
                  <a:srgbClr val="00B050"/>
                </a:solidFill>
                <a:latin typeface="Consolas"/>
              </a:rPr>
              <a:t>cellLocks</a:t>
            </a:r>
            <a:r>
              <a:rPr lang="en-US" dirty="0" smtClean="0">
                <a:solidFill>
                  <a:srgbClr val="00B050"/>
                </a:solidFill>
                <a:latin typeface="Consolas"/>
              </a:rPr>
              <a:t>[X, Y] is </a:t>
            </a:r>
          </a:p>
          <a:p>
            <a:r>
              <a:rPr lang="en-US" dirty="0">
                <a:solidFill>
                  <a:srgbClr val="00B05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B050"/>
                </a:solidFill>
                <a:latin typeface="Consolas"/>
              </a:rPr>
              <a:t>               // Y * ROOM_SIZE + X</a:t>
            </a:r>
          </a:p>
          <a:p>
            <a:endParaRPr lang="en-US" dirty="0" smtClean="0">
              <a:latin typeface="Consolas"/>
            </a:endParaRPr>
          </a:p>
          <a:p>
            <a:r>
              <a:rPr lang="en-US" dirty="0">
                <a:solidFill>
                  <a:srgbClr val="0000FF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               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object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Consolas"/>
              </a:rPr>
              <a:t>firstlock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= _</a:t>
            </a:r>
            <a:r>
              <a:rPr lang="en-US" dirty="0" err="1">
                <a:solidFill>
                  <a:prstClr val="black"/>
                </a:solidFill>
                <a:latin typeface="Consolas"/>
              </a:rPr>
              <a:t>cellLocks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[</a:t>
            </a:r>
            <a:r>
              <a:rPr lang="en-US" dirty="0" err="1">
                <a:solidFill>
                  <a:prstClr val="black"/>
                </a:solidFill>
                <a:latin typeface="Consolas"/>
              </a:rPr>
              <a:t>newLoc.X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, </a:t>
            </a:r>
            <a:r>
              <a:rPr lang="en-US" dirty="0" err="1">
                <a:solidFill>
                  <a:prstClr val="black"/>
                </a:solidFill>
                <a:latin typeface="Consolas"/>
              </a:rPr>
              <a:t>newLoc.Y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];</a:t>
            </a:r>
          </a:p>
          <a:p>
            <a:r>
              <a:rPr lang="en-US" dirty="0">
                <a:solidFill>
                  <a:prstClr val="black"/>
                </a:solidFill>
                <a:latin typeface="Consolas"/>
              </a:rPr>
              <a:t>             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object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Consolas"/>
              </a:rPr>
              <a:t>secondlock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= _</a:t>
            </a:r>
            <a:r>
              <a:rPr lang="en-US" dirty="0" err="1">
                <a:solidFill>
                  <a:prstClr val="black"/>
                </a:solidFill>
                <a:latin typeface="Consolas"/>
              </a:rPr>
              <a:t>cellLocks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[</a:t>
            </a:r>
            <a:r>
              <a:rPr lang="en-US" dirty="0" err="1">
                <a:solidFill>
                  <a:prstClr val="black"/>
                </a:solidFill>
                <a:latin typeface="Consolas"/>
              </a:rPr>
              <a:t>origLoc.X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, </a:t>
            </a:r>
            <a:r>
              <a:rPr lang="en-US" dirty="0" err="1">
                <a:solidFill>
                  <a:prstClr val="black"/>
                </a:solidFill>
                <a:latin typeface="Consolas"/>
              </a:rPr>
              <a:t>origLoc.Y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];</a:t>
            </a:r>
          </a:p>
          <a:p>
            <a:endParaRPr lang="en-US" dirty="0">
              <a:solidFill>
                <a:prstClr val="black"/>
              </a:solidFill>
              <a:latin typeface="Consolas"/>
            </a:endParaRP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              </a:t>
            </a:r>
            <a:r>
              <a:rPr lang="en-US" dirty="0" smtClean="0">
                <a:solidFill>
                  <a:srgbClr val="00B050"/>
                </a:solidFill>
                <a:latin typeface="Consolas"/>
              </a:rPr>
              <a:t>// if necessary swap locks to ensure consistent order</a:t>
            </a:r>
            <a:endParaRPr lang="en-US" dirty="0">
              <a:solidFill>
                <a:srgbClr val="00B050"/>
              </a:solidFill>
              <a:latin typeface="Consolas"/>
            </a:endParaRPr>
          </a:p>
          <a:p>
            <a:r>
              <a:rPr lang="en-US" dirty="0" smtClean="0">
                <a:solidFill>
                  <a:srgbClr val="0000FF"/>
                </a:solidFill>
                <a:latin typeface="Consolas"/>
              </a:rPr>
              <a:t>                if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((</a:t>
            </a:r>
            <a:r>
              <a:rPr lang="en-US" dirty="0" err="1">
                <a:solidFill>
                  <a:prstClr val="black"/>
                </a:solidFill>
                <a:latin typeface="Consolas"/>
              </a:rPr>
              <a:t>newLoc.Y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* ROOM_SIZE + </a:t>
            </a:r>
            <a:r>
              <a:rPr lang="en-US" dirty="0" err="1">
                <a:solidFill>
                  <a:prstClr val="black"/>
                </a:solidFill>
                <a:latin typeface="Consolas"/>
              </a:rPr>
              <a:t>newLoc.X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) 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&gt; </a:t>
            </a:r>
            <a:endParaRPr lang="en-US" dirty="0" smtClean="0">
              <a:solidFill>
                <a:prstClr val="black"/>
              </a:solidFill>
              <a:latin typeface="Consolas"/>
            </a:endParaRPr>
          </a:p>
          <a:p>
            <a:r>
              <a:rPr lang="en-US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                                (</a:t>
            </a:r>
            <a:r>
              <a:rPr lang="en-US" dirty="0" err="1">
                <a:solidFill>
                  <a:prstClr val="black"/>
                </a:solidFill>
                <a:latin typeface="Consolas"/>
              </a:rPr>
              <a:t>origLoc.Y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 * ROOM_SIZE + </a:t>
            </a:r>
            <a:r>
              <a:rPr lang="en-US" dirty="0" err="1">
                <a:solidFill>
                  <a:prstClr val="black"/>
                </a:solidFill>
                <a:latin typeface="Consolas"/>
              </a:rPr>
              <a:t>origLoc.X</a:t>
            </a:r>
            <a:r>
              <a:rPr lang="en-US" dirty="0">
                <a:solidFill>
                  <a:prstClr val="black"/>
                </a:solidFill>
                <a:latin typeface="Consolas"/>
              </a:rPr>
              <a:t>))</a:t>
            </a:r>
          </a:p>
          <a:p>
            <a:r>
              <a:rPr lang="en-US" dirty="0">
                <a:solidFill>
                  <a:prstClr val="black"/>
                </a:solidFill>
                <a:latin typeface="Consolas"/>
              </a:rPr>
              <a:t>                {</a:t>
            </a:r>
          </a:p>
          <a:p>
            <a:r>
              <a:rPr lang="en-US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                   </a:t>
            </a:r>
            <a:r>
              <a:rPr lang="en-US" dirty="0" smtClean="0">
                <a:solidFill>
                  <a:srgbClr val="0000FF"/>
                </a:solidFill>
                <a:latin typeface="Consolas"/>
              </a:rPr>
              <a:t>object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Consolas"/>
              </a:rPr>
              <a:t>tmp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 = </a:t>
            </a:r>
            <a:r>
              <a:rPr lang="en-US" dirty="0" err="1" smtClean="0">
                <a:solidFill>
                  <a:prstClr val="black"/>
                </a:solidFill>
                <a:latin typeface="Consolas"/>
              </a:rPr>
              <a:t>firstlock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;</a:t>
            </a:r>
          </a:p>
          <a:p>
            <a:r>
              <a:rPr lang="en-US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                   </a:t>
            </a:r>
            <a:r>
              <a:rPr lang="en-US" dirty="0" err="1" smtClean="0">
                <a:solidFill>
                  <a:prstClr val="black"/>
                </a:solidFill>
                <a:latin typeface="Consolas"/>
              </a:rPr>
              <a:t>firstlock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 = </a:t>
            </a:r>
            <a:r>
              <a:rPr lang="en-US" dirty="0" err="1" smtClean="0">
                <a:solidFill>
                  <a:prstClr val="black"/>
                </a:solidFill>
                <a:latin typeface="Consolas"/>
              </a:rPr>
              <a:t>secondlock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;</a:t>
            </a:r>
          </a:p>
          <a:p>
            <a:r>
              <a:rPr lang="en-US" dirty="0">
                <a:solidFill>
                  <a:prstClr val="black"/>
                </a:solidFill>
                <a:latin typeface="Consolas"/>
              </a:rPr>
              <a:t> 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                   </a:t>
            </a:r>
            <a:r>
              <a:rPr lang="en-US" dirty="0" err="1" smtClean="0">
                <a:solidFill>
                  <a:prstClr val="black"/>
                </a:solidFill>
                <a:latin typeface="Consolas"/>
              </a:rPr>
              <a:t>secondlock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 = </a:t>
            </a:r>
            <a:r>
              <a:rPr lang="en-US" dirty="0" err="1" smtClean="0">
                <a:solidFill>
                  <a:prstClr val="black"/>
                </a:solidFill>
                <a:latin typeface="Consolas"/>
              </a:rPr>
              <a:t>tmp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;</a:t>
            </a:r>
          </a:p>
          <a:p>
            <a:r>
              <a:rPr lang="en-US" dirty="0" smtClean="0">
                <a:solidFill>
                  <a:prstClr val="black"/>
                </a:solidFill>
                <a:latin typeface="Consolas"/>
              </a:rPr>
              <a:t>                }</a:t>
            </a:r>
            <a:endParaRPr lang="en-US" dirty="0">
              <a:solidFill>
                <a:prstClr val="black"/>
              </a:solidFill>
              <a:latin typeface="Consolas"/>
            </a:endParaRPr>
          </a:p>
          <a:p>
            <a:endParaRPr lang="en-US" dirty="0">
              <a:solidFill>
                <a:prstClr val="black"/>
              </a:solidFill>
              <a:latin typeface="Consolas"/>
            </a:endParaRPr>
          </a:p>
          <a:p>
            <a:r>
              <a:rPr lang="en-US" b="1" dirty="0">
                <a:solidFill>
                  <a:srgbClr val="FF0000"/>
                </a:solidFill>
                <a:latin typeface="Consolas"/>
              </a:rPr>
              <a:t>                lock </a:t>
            </a:r>
            <a:r>
              <a:rPr lang="en-US" b="1" dirty="0" smtClean="0">
                <a:solidFill>
                  <a:srgbClr val="FF0000"/>
                </a:solidFill>
                <a:latin typeface="Consolas"/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  <a:latin typeface="Consolas"/>
              </a:rPr>
              <a:t>firstlock</a:t>
            </a:r>
            <a:r>
              <a:rPr lang="en-US" b="1" dirty="0" smtClean="0">
                <a:solidFill>
                  <a:srgbClr val="FF0000"/>
                </a:solidFill>
                <a:latin typeface="Consolas"/>
              </a:rPr>
              <a:t>)</a:t>
            </a:r>
            <a:endParaRPr lang="en-US" b="1" dirty="0">
              <a:solidFill>
                <a:srgbClr val="FF0000"/>
              </a:solidFill>
              <a:latin typeface="Consolas"/>
            </a:endParaRPr>
          </a:p>
          <a:p>
            <a:r>
              <a:rPr lang="en-US" b="1" dirty="0">
                <a:solidFill>
                  <a:srgbClr val="FF0000"/>
                </a:solidFill>
                <a:latin typeface="Consolas"/>
              </a:rPr>
              <a:t>                {</a:t>
            </a:r>
          </a:p>
          <a:p>
            <a:r>
              <a:rPr lang="en-US" b="1" dirty="0">
                <a:solidFill>
                  <a:srgbClr val="FF0000"/>
                </a:solidFill>
                <a:latin typeface="Consolas"/>
              </a:rPr>
              <a:t>                    lock </a:t>
            </a:r>
            <a:r>
              <a:rPr lang="en-US" b="1" dirty="0" smtClean="0">
                <a:solidFill>
                  <a:srgbClr val="FF0000"/>
                </a:solidFill>
                <a:latin typeface="Consolas"/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  <a:latin typeface="Consolas"/>
              </a:rPr>
              <a:t>secondlock</a:t>
            </a:r>
            <a:r>
              <a:rPr lang="en-US" b="1" dirty="0" smtClean="0">
                <a:solidFill>
                  <a:srgbClr val="FF0000"/>
                </a:solidFill>
                <a:latin typeface="Consolas"/>
              </a:rPr>
              <a:t>)</a:t>
            </a:r>
            <a:endParaRPr lang="en-US" b="1" dirty="0">
              <a:solidFill>
                <a:srgbClr val="FF0000"/>
              </a:solidFill>
              <a:latin typeface="Consolas"/>
            </a:endParaRPr>
          </a:p>
          <a:p>
            <a:r>
              <a:rPr lang="en-US" b="1" dirty="0">
                <a:solidFill>
                  <a:srgbClr val="FF0000"/>
                </a:solidFill>
                <a:latin typeface="Consolas"/>
              </a:rPr>
              <a:t>                    {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Problem solved… or is 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75438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We’ve successfully fixed the data races in antisocial robots using locks</a:t>
            </a:r>
          </a:p>
          <a:p>
            <a:r>
              <a:rPr lang="en-US" dirty="0" smtClean="0"/>
              <a:t>Was not as easy as it looked at first</a:t>
            </a:r>
          </a:p>
          <a:p>
            <a:pPr lvl="1"/>
            <a:r>
              <a:rPr lang="en-US" dirty="0" smtClean="0"/>
              <a:t>Final design: use 3 critical sections and sophisticated lock acquisition order scheme</a:t>
            </a:r>
            <a:endParaRPr lang="en-US" dirty="0"/>
          </a:p>
          <a:p>
            <a:r>
              <a:rPr lang="en-US" dirty="0" smtClean="0"/>
              <a:t>What have we learned?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Designing good </a:t>
            </a:r>
            <a:r>
              <a:rPr lang="en-US" dirty="0">
                <a:solidFill>
                  <a:srgbClr val="FF0000"/>
                </a:solidFill>
              </a:rPr>
              <a:t>l</a:t>
            </a:r>
            <a:r>
              <a:rPr lang="en-US" dirty="0" smtClean="0">
                <a:solidFill>
                  <a:srgbClr val="FF0000"/>
                </a:solidFill>
              </a:rPr>
              <a:t>ocking is a lot of work. </a:t>
            </a:r>
          </a:p>
          <a:p>
            <a:pPr lvl="1"/>
            <a:r>
              <a:rPr lang="en-US" dirty="0" smtClean="0"/>
              <a:t>Can </a:t>
            </a:r>
            <a:r>
              <a:rPr lang="en-US" dirty="0" smtClean="0"/>
              <a:t>we solve this problem without locks?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Practical Parallel and Concurrent Programming DRAFT: comments to msrpcpcp@microsoft.com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6/22/2010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B5E65-51E1-460A-B5D3-B6231F8C038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1523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Antisocial Robots Without 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0" y="1676400"/>
            <a:ext cx="4794956" cy="51054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Stripe the computation!</a:t>
            </a:r>
          </a:p>
          <a:p>
            <a:r>
              <a:rPr lang="en-US" sz="2400" dirty="0" smtClean="0"/>
              <a:t>In each turn, perform these 9 steps in sequence</a:t>
            </a:r>
            <a:r>
              <a:rPr lang="en-US" sz="2400" i="1" dirty="0" smtClean="0"/>
              <a:t>:</a:t>
            </a:r>
          </a:p>
          <a:p>
            <a:pPr lvl="1"/>
            <a:r>
              <a:rPr lang="en-US" sz="1600" dirty="0" smtClean="0"/>
              <a:t>Move all robots in cells labeled 0 in parallel. </a:t>
            </a:r>
          </a:p>
          <a:p>
            <a:pPr lvl="1"/>
            <a:r>
              <a:rPr lang="en-US" sz="1600" dirty="0"/>
              <a:t>Move all robots in cells labeled </a:t>
            </a:r>
            <a:r>
              <a:rPr lang="en-US" sz="1600" dirty="0" smtClean="0"/>
              <a:t>1 </a:t>
            </a:r>
            <a:r>
              <a:rPr lang="en-US" sz="1600" dirty="0"/>
              <a:t>in parallel</a:t>
            </a:r>
            <a:r>
              <a:rPr lang="en-US" sz="1600" dirty="0" smtClean="0"/>
              <a:t>. </a:t>
            </a:r>
            <a:endParaRPr lang="en-US" sz="1600" dirty="0"/>
          </a:p>
          <a:p>
            <a:pPr lvl="1"/>
            <a:r>
              <a:rPr lang="en-US" sz="1600" dirty="0" smtClean="0"/>
              <a:t>Move all robots in cells labeled 2 </a:t>
            </a:r>
            <a:r>
              <a:rPr lang="en-US" sz="1600" dirty="0"/>
              <a:t>in parallel</a:t>
            </a:r>
            <a:r>
              <a:rPr lang="en-US" sz="1600" dirty="0" smtClean="0"/>
              <a:t>. </a:t>
            </a:r>
          </a:p>
          <a:p>
            <a:pPr lvl="1"/>
            <a:r>
              <a:rPr lang="en-US" sz="1600" dirty="0" smtClean="0"/>
              <a:t>…</a:t>
            </a:r>
            <a:endParaRPr lang="en-US" sz="1600" dirty="0"/>
          </a:p>
          <a:p>
            <a:pPr lvl="1"/>
            <a:r>
              <a:rPr lang="en-US" sz="1600" dirty="0"/>
              <a:t>Move all robots in cells labeled </a:t>
            </a:r>
            <a:r>
              <a:rPr lang="en-US" sz="1600" dirty="0" smtClean="0"/>
              <a:t>8 </a:t>
            </a:r>
            <a:r>
              <a:rPr lang="en-US" sz="1600" dirty="0"/>
              <a:t>in parallel</a:t>
            </a:r>
            <a:r>
              <a:rPr lang="en-US" sz="1600" dirty="0" smtClean="0"/>
              <a:t>.</a:t>
            </a:r>
            <a:br>
              <a:rPr lang="en-US" sz="1600" dirty="0" smtClean="0"/>
            </a:br>
            <a:endParaRPr lang="en-US" sz="2000" dirty="0"/>
          </a:p>
          <a:p>
            <a:r>
              <a:rPr lang="en-US" sz="2000" dirty="0" smtClean="0"/>
              <a:t>No interference!</a:t>
            </a:r>
          </a:p>
          <a:p>
            <a:pPr lvl="1"/>
            <a:r>
              <a:rPr lang="en-US" sz="1600" dirty="0" smtClean="0"/>
              <a:t>Within each step, robots are too far apart to interfere</a:t>
            </a:r>
          </a:p>
          <a:p>
            <a:pPr lvl="1"/>
            <a:r>
              <a:rPr lang="en-US" sz="1600" dirty="0" smtClean="0"/>
              <a:t>Across steps, there is no parallelism</a:t>
            </a:r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8479488"/>
              </p:ext>
            </p:extLst>
          </p:nvPr>
        </p:nvGraphicFramePr>
        <p:xfrm>
          <a:off x="457200" y="2824480"/>
          <a:ext cx="3505200" cy="296672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350520"/>
                <a:gridCol w="350520"/>
                <a:gridCol w="350520"/>
                <a:gridCol w="350520"/>
                <a:gridCol w="350520"/>
                <a:gridCol w="350520"/>
                <a:gridCol w="350520"/>
                <a:gridCol w="350520"/>
                <a:gridCol w="350520"/>
                <a:gridCol w="35052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 smtClean="0"/>
                        <a:t>0</a:t>
                      </a:r>
                      <a:endParaRPr lang="en-US" b="0" dirty="0"/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1</a:t>
                      </a:r>
                      <a:endParaRPr lang="en-US" b="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2</a:t>
                      </a:r>
                      <a:endParaRPr lang="en-US" b="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0</a:t>
                      </a:r>
                      <a:endParaRPr lang="en-US" b="0" dirty="0"/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1</a:t>
                      </a:r>
                      <a:endParaRPr lang="en-US" b="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2</a:t>
                      </a:r>
                      <a:endParaRPr lang="en-US" b="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0</a:t>
                      </a:r>
                      <a:endParaRPr lang="en-US" b="0" dirty="0"/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1</a:t>
                      </a:r>
                      <a:endParaRPr lang="en-US" b="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2</a:t>
                      </a:r>
                      <a:endParaRPr lang="en-US" b="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0</a:t>
                      </a:r>
                      <a:endParaRPr lang="en-US" b="0" dirty="0"/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/>
                        <a:t>3</a:t>
                      </a:r>
                      <a:endParaRPr lang="en-US" b="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4</a:t>
                      </a:r>
                      <a:endParaRPr lang="en-US" b="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5</a:t>
                      </a:r>
                      <a:endParaRPr lang="en-US" b="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3</a:t>
                      </a:r>
                      <a:endParaRPr lang="en-US" b="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4</a:t>
                      </a:r>
                      <a:endParaRPr lang="en-US" b="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5</a:t>
                      </a:r>
                      <a:endParaRPr lang="en-US" b="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3</a:t>
                      </a:r>
                      <a:endParaRPr lang="en-US" b="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4</a:t>
                      </a:r>
                      <a:endParaRPr lang="en-US" b="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5</a:t>
                      </a:r>
                      <a:endParaRPr lang="en-US" b="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3</a:t>
                      </a:r>
                      <a:endParaRPr lang="en-US" b="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/>
                        <a:t>6</a:t>
                      </a:r>
                      <a:endParaRPr lang="en-US" b="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7</a:t>
                      </a:r>
                      <a:endParaRPr lang="en-US" b="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8</a:t>
                      </a:r>
                      <a:endParaRPr lang="en-US" b="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6</a:t>
                      </a:r>
                      <a:endParaRPr lang="en-US" b="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7</a:t>
                      </a:r>
                      <a:endParaRPr lang="en-US" b="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8</a:t>
                      </a:r>
                      <a:endParaRPr lang="en-US" b="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6</a:t>
                      </a:r>
                      <a:endParaRPr lang="en-US" b="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7</a:t>
                      </a:r>
                      <a:endParaRPr lang="en-US" b="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8</a:t>
                      </a:r>
                      <a:endParaRPr lang="en-US" b="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6</a:t>
                      </a:r>
                      <a:endParaRPr lang="en-US" b="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/>
                        <a:t>0</a:t>
                      </a:r>
                      <a:endParaRPr lang="en-US" b="0" dirty="0"/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1</a:t>
                      </a:r>
                      <a:endParaRPr lang="en-US" b="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2</a:t>
                      </a:r>
                      <a:endParaRPr lang="en-US" b="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0</a:t>
                      </a:r>
                      <a:endParaRPr lang="en-US" b="0" dirty="0"/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1</a:t>
                      </a:r>
                      <a:endParaRPr lang="en-US" b="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2</a:t>
                      </a:r>
                      <a:endParaRPr lang="en-US" b="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0</a:t>
                      </a:r>
                      <a:endParaRPr lang="en-US" b="0" dirty="0"/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1</a:t>
                      </a:r>
                      <a:endParaRPr lang="en-US" b="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2</a:t>
                      </a:r>
                      <a:endParaRPr lang="en-US" b="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0</a:t>
                      </a:r>
                      <a:endParaRPr lang="en-US" b="0" dirty="0"/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/>
                        <a:t>3</a:t>
                      </a:r>
                      <a:endParaRPr lang="en-US" b="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4</a:t>
                      </a:r>
                      <a:endParaRPr lang="en-US" b="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5</a:t>
                      </a:r>
                      <a:endParaRPr lang="en-US" b="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3</a:t>
                      </a:r>
                      <a:endParaRPr lang="en-US" b="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4</a:t>
                      </a:r>
                      <a:endParaRPr lang="en-US" b="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5</a:t>
                      </a:r>
                      <a:endParaRPr lang="en-US" b="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3</a:t>
                      </a:r>
                      <a:endParaRPr lang="en-US" b="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4</a:t>
                      </a:r>
                      <a:endParaRPr lang="en-US" b="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5</a:t>
                      </a:r>
                      <a:endParaRPr lang="en-US" b="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3</a:t>
                      </a:r>
                      <a:endParaRPr lang="en-US" b="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/>
                        <a:t>6</a:t>
                      </a:r>
                      <a:endParaRPr lang="en-US" b="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7</a:t>
                      </a:r>
                      <a:endParaRPr lang="en-US" b="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8</a:t>
                      </a:r>
                      <a:endParaRPr lang="en-US" b="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6</a:t>
                      </a:r>
                      <a:endParaRPr lang="en-US" b="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7</a:t>
                      </a:r>
                      <a:endParaRPr lang="en-US" b="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8</a:t>
                      </a:r>
                      <a:endParaRPr lang="en-US" b="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6</a:t>
                      </a:r>
                      <a:endParaRPr lang="en-US" b="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7</a:t>
                      </a:r>
                      <a:endParaRPr lang="en-US" b="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8</a:t>
                      </a:r>
                      <a:endParaRPr lang="en-US" b="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6</a:t>
                      </a:r>
                      <a:endParaRPr lang="en-US" b="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/>
                        <a:t>0</a:t>
                      </a:r>
                      <a:endParaRPr lang="en-US" b="0" dirty="0"/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1</a:t>
                      </a:r>
                      <a:endParaRPr lang="en-US" b="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2</a:t>
                      </a:r>
                      <a:endParaRPr lang="en-US" b="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0</a:t>
                      </a:r>
                      <a:endParaRPr lang="en-US" b="0" dirty="0"/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1</a:t>
                      </a:r>
                      <a:endParaRPr lang="en-US" b="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2</a:t>
                      </a:r>
                      <a:endParaRPr lang="en-US" b="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0</a:t>
                      </a:r>
                      <a:endParaRPr lang="en-US" b="0" dirty="0"/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1</a:t>
                      </a:r>
                      <a:endParaRPr lang="en-US" b="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2</a:t>
                      </a:r>
                      <a:endParaRPr lang="en-US" b="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0</a:t>
                      </a:r>
                      <a:endParaRPr lang="en-US" b="0" dirty="0"/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/>
                        <a:t>3</a:t>
                      </a:r>
                      <a:endParaRPr lang="en-US" b="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4</a:t>
                      </a:r>
                      <a:endParaRPr lang="en-US" b="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5</a:t>
                      </a:r>
                      <a:endParaRPr lang="en-US" b="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3</a:t>
                      </a:r>
                      <a:endParaRPr lang="en-US" b="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4</a:t>
                      </a:r>
                      <a:endParaRPr lang="en-US" b="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5</a:t>
                      </a:r>
                      <a:endParaRPr lang="en-US" b="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3</a:t>
                      </a:r>
                      <a:endParaRPr lang="en-US" b="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4</a:t>
                      </a:r>
                      <a:endParaRPr lang="en-US" b="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5</a:t>
                      </a:r>
                      <a:endParaRPr lang="en-US" b="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3</a:t>
                      </a:r>
                      <a:endParaRPr lang="en-US" b="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>
          <a:xfrm>
            <a:off x="228600" y="1676400"/>
            <a:ext cx="3962400" cy="838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solidFill>
                  <a:prstClr val="black"/>
                </a:solidFill>
              </a:rPr>
              <a:t>Label all cells with a number between 0 and 8 as follows:</a:t>
            </a:r>
            <a:endParaRPr lang="en-US" sz="2000" dirty="0" smtClean="0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Practical Parallel and Concurrent Programming DRAFT: comments to msrpcpcp@microsoft.com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6/22/2010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B5E65-51E1-460A-B5D3-B6231F8C038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1467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Antisocial Robots Without Locks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2990458"/>
              </p:ext>
            </p:extLst>
          </p:nvPr>
        </p:nvGraphicFramePr>
        <p:xfrm>
          <a:off x="366910" y="2819400"/>
          <a:ext cx="2604890" cy="220472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60489"/>
                <a:gridCol w="260489"/>
                <a:gridCol w="260489"/>
                <a:gridCol w="260489"/>
                <a:gridCol w="260489"/>
                <a:gridCol w="260489"/>
                <a:gridCol w="260489"/>
                <a:gridCol w="260489"/>
                <a:gridCol w="260489"/>
                <a:gridCol w="260489"/>
              </a:tblGrid>
              <a:tr h="275590">
                <a:tc>
                  <a:txBody>
                    <a:bodyPr/>
                    <a:lstStyle/>
                    <a:p>
                      <a:r>
                        <a:rPr lang="en-US" sz="1300" b="0" dirty="0" smtClean="0"/>
                        <a:t>0</a:t>
                      </a:r>
                      <a:endParaRPr lang="en-US" sz="1300" b="0" dirty="0"/>
                    </a:p>
                  </a:txBody>
                  <a:tcPr marL="67954" marR="67954" marT="33977" marB="33977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0" dirty="0" smtClean="0"/>
                        <a:t>1</a:t>
                      </a:r>
                      <a:endParaRPr lang="en-US" sz="1300" b="0" dirty="0"/>
                    </a:p>
                  </a:txBody>
                  <a:tcPr marL="67954" marR="67954" marT="33977" marB="33977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0" dirty="0" smtClean="0"/>
                        <a:t>2</a:t>
                      </a:r>
                      <a:endParaRPr lang="en-US" sz="1300" b="0" dirty="0"/>
                    </a:p>
                  </a:txBody>
                  <a:tcPr marL="67954" marR="67954" marT="33977" marB="33977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0" dirty="0" smtClean="0"/>
                        <a:t>0</a:t>
                      </a:r>
                      <a:endParaRPr lang="en-US" sz="1300" b="0" dirty="0"/>
                    </a:p>
                  </a:txBody>
                  <a:tcPr marL="67954" marR="67954" marT="33977" marB="33977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0" dirty="0" smtClean="0"/>
                        <a:t>1</a:t>
                      </a:r>
                      <a:endParaRPr lang="en-US" sz="1300" b="0" dirty="0"/>
                    </a:p>
                  </a:txBody>
                  <a:tcPr marL="67954" marR="67954" marT="33977" marB="33977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0" dirty="0" smtClean="0"/>
                        <a:t>2</a:t>
                      </a:r>
                      <a:endParaRPr lang="en-US" sz="1300" b="0" dirty="0"/>
                    </a:p>
                  </a:txBody>
                  <a:tcPr marL="67954" marR="67954" marT="33977" marB="33977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0" dirty="0" smtClean="0"/>
                        <a:t>0</a:t>
                      </a:r>
                      <a:endParaRPr lang="en-US" sz="1300" b="0" dirty="0"/>
                    </a:p>
                  </a:txBody>
                  <a:tcPr marL="67954" marR="67954" marT="33977" marB="33977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0" dirty="0" smtClean="0"/>
                        <a:t>1</a:t>
                      </a:r>
                      <a:endParaRPr lang="en-US" sz="1300" b="0" dirty="0"/>
                    </a:p>
                  </a:txBody>
                  <a:tcPr marL="67954" marR="67954" marT="33977" marB="33977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0" dirty="0" smtClean="0"/>
                        <a:t>2</a:t>
                      </a:r>
                      <a:endParaRPr lang="en-US" sz="1300" b="0" dirty="0"/>
                    </a:p>
                  </a:txBody>
                  <a:tcPr marL="67954" marR="67954" marT="33977" marB="33977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0" dirty="0" smtClean="0"/>
                        <a:t>0</a:t>
                      </a:r>
                      <a:endParaRPr lang="en-US" sz="1300" b="0" dirty="0"/>
                    </a:p>
                  </a:txBody>
                  <a:tcPr marL="67954" marR="67954" marT="33977" marB="33977">
                    <a:solidFill>
                      <a:schemeClr val="accent4"/>
                    </a:solidFill>
                  </a:tcPr>
                </a:tc>
              </a:tr>
              <a:tr h="275590">
                <a:tc>
                  <a:txBody>
                    <a:bodyPr/>
                    <a:lstStyle/>
                    <a:p>
                      <a:r>
                        <a:rPr lang="en-US" sz="1300" b="0" dirty="0" smtClean="0"/>
                        <a:t>3</a:t>
                      </a:r>
                      <a:endParaRPr lang="en-US" sz="1300" b="0" dirty="0"/>
                    </a:p>
                  </a:txBody>
                  <a:tcPr marL="67954" marR="67954" marT="33977" marB="33977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0" dirty="0" smtClean="0"/>
                        <a:t>4</a:t>
                      </a:r>
                      <a:endParaRPr lang="en-US" sz="1300" b="0" dirty="0"/>
                    </a:p>
                  </a:txBody>
                  <a:tcPr marL="67954" marR="67954" marT="33977" marB="33977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0" dirty="0" smtClean="0"/>
                        <a:t>5</a:t>
                      </a:r>
                      <a:endParaRPr lang="en-US" sz="1300" b="0" dirty="0"/>
                    </a:p>
                  </a:txBody>
                  <a:tcPr marL="67954" marR="67954" marT="33977" marB="33977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0" dirty="0" smtClean="0"/>
                        <a:t>3</a:t>
                      </a:r>
                      <a:endParaRPr lang="en-US" sz="1300" b="0" dirty="0"/>
                    </a:p>
                  </a:txBody>
                  <a:tcPr marL="67954" marR="67954" marT="33977" marB="33977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0" dirty="0" smtClean="0"/>
                        <a:t>4</a:t>
                      </a:r>
                      <a:endParaRPr lang="en-US" sz="1300" b="0" dirty="0"/>
                    </a:p>
                  </a:txBody>
                  <a:tcPr marL="67954" marR="67954" marT="33977" marB="33977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0" dirty="0" smtClean="0"/>
                        <a:t>5</a:t>
                      </a:r>
                      <a:endParaRPr lang="en-US" sz="1300" b="0" dirty="0"/>
                    </a:p>
                  </a:txBody>
                  <a:tcPr marL="67954" marR="67954" marT="33977" marB="33977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0" dirty="0" smtClean="0"/>
                        <a:t>3</a:t>
                      </a:r>
                      <a:endParaRPr lang="en-US" sz="1300" b="0" dirty="0"/>
                    </a:p>
                  </a:txBody>
                  <a:tcPr marL="67954" marR="67954" marT="33977" marB="33977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0" dirty="0" smtClean="0"/>
                        <a:t>4</a:t>
                      </a:r>
                      <a:endParaRPr lang="en-US" sz="1300" b="0" dirty="0"/>
                    </a:p>
                  </a:txBody>
                  <a:tcPr marL="67954" marR="67954" marT="33977" marB="33977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0" dirty="0" smtClean="0"/>
                        <a:t>5</a:t>
                      </a:r>
                      <a:endParaRPr lang="en-US" sz="1300" b="0" dirty="0"/>
                    </a:p>
                  </a:txBody>
                  <a:tcPr marL="67954" marR="67954" marT="33977" marB="33977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0" dirty="0" smtClean="0"/>
                        <a:t>3</a:t>
                      </a:r>
                      <a:endParaRPr lang="en-US" sz="1300" b="0" dirty="0"/>
                    </a:p>
                  </a:txBody>
                  <a:tcPr marL="67954" marR="67954" marT="33977" marB="33977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275590">
                <a:tc>
                  <a:txBody>
                    <a:bodyPr/>
                    <a:lstStyle/>
                    <a:p>
                      <a:r>
                        <a:rPr lang="en-US" sz="1300" b="0" dirty="0" smtClean="0"/>
                        <a:t>6</a:t>
                      </a:r>
                      <a:endParaRPr lang="en-US" sz="1300" b="0" dirty="0"/>
                    </a:p>
                  </a:txBody>
                  <a:tcPr marL="67954" marR="67954" marT="33977" marB="33977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0" dirty="0" smtClean="0"/>
                        <a:t>7</a:t>
                      </a:r>
                      <a:endParaRPr lang="en-US" sz="1300" b="0" dirty="0"/>
                    </a:p>
                  </a:txBody>
                  <a:tcPr marL="67954" marR="67954" marT="33977" marB="33977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0" dirty="0" smtClean="0"/>
                        <a:t>8</a:t>
                      </a:r>
                      <a:endParaRPr lang="en-US" sz="1300" b="0" dirty="0"/>
                    </a:p>
                  </a:txBody>
                  <a:tcPr marL="67954" marR="67954" marT="33977" marB="33977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0" dirty="0" smtClean="0"/>
                        <a:t>6</a:t>
                      </a:r>
                      <a:endParaRPr lang="en-US" sz="1300" b="0" dirty="0"/>
                    </a:p>
                  </a:txBody>
                  <a:tcPr marL="67954" marR="67954" marT="33977" marB="33977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0" dirty="0" smtClean="0"/>
                        <a:t>7</a:t>
                      </a:r>
                      <a:endParaRPr lang="en-US" sz="1300" b="0" dirty="0"/>
                    </a:p>
                  </a:txBody>
                  <a:tcPr marL="67954" marR="67954" marT="33977" marB="33977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0" dirty="0" smtClean="0"/>
                        <a:t>8</a:t>
                      </a:r>
                      <a:endParaRPr lang="en-US" sz="1300" b="0" dirty="0"/>
                    </a:p>
                  </a:txBody>
                  <a:tcPr marL="67954" marR="67954" marT="33977" marB="33977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0" dirty="0" smtClean="0"/>
                        <a:t>6</a:t>
                      </a:r>
                      <a:endParaRPr lang="en-US" sz="1300" b="0" dirty="0"/>
                    </a:p>
                  </a:txBody>
                  <a:tcPr marL="67954" marR="67954" marT="33977" marB="33977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0" dirty="0" smtClean="0"/>
                        <a:t>7</a:t>
                      </a:r>
                      <a:endParaRPr lang="en-US" sz="1300" b="0" dirty="0"/>
                    </a:p>
                  </a:txBody>
                  <a:tcPr marL="67954" marR="67954" marT="33977" marB="33977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0" dirty="0" smtClean="0"/>
                        <a:t>8</a:t>
                      </a:r>
                      <a:endParaRPr lang="en-US" sz="1300" b="0" dirty="0"/>
                    </a:p>
                  </a:txBody>
                  <a:tcPr marL="67954" marR="67954" marT="33977" marB="33977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0" dirty="0" smtClean="0"/>
                        <a:t>6</a:t>
                      </a:r>
                      <a:endParaRPr lang="en-US" sz="1300" b="0" dirty="0"/>
                    </a:p>
                  </a:txBody>
                  <a:tcPr marL="67954" marR="67954" marT="33977" marB="33977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275590">
                <a:tc>
                  <a:txBody>
                    <a:bodyPr/>
                    <a:lstStyle/>
                    <a:p>
                      <a:r>
                        <a:rPr lang="en-US" sz="1300" b="0" dirty="0" smtClean="0"/>
                        <a:t>0</a:t>
                      </a:r>
                      <a:endParaRPr lang="en-US" sz="1300" b="0" dirty="0"/>
                    </a:p>
                  </a:txBody>
                  <a:tcPr marL="67954" marR="67954" marT="33977" marB="33977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0" dirty="0" smtClean="0"/>
                        <a:t>1</a:t>
                      </a:r>
                      <a:endParaRPr lang="en-US" sz="1300" b="0" dirty="0"/>
                    </a:p>
                  </a:txBody>
                  <a:tcPr marL="67954" marR="67954" marT="33977" marB="33977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0" dirty="0" smtClean="0"/>
                        <a:t>2</a:t>
                      </a:r>
                      <a:endParaRPr lang="en-US" sz="1300" b="0" dirty="0"/>
                    </a:p>
                  </a:txBody>
                  <a:tcPr marL="67954" marR="67954" marT="33977" marB="33977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0" dirty="0" smtClean="0"/>
                        <a:t>0</a:t>
                      </a:r>
                      <a:endParaRPr lang="en-US" sz="1300" b="0" dirty="0"/>
                    </a:p>
                  </a:txBody>
                  <a:tcPr marL="67954" marR="67954" marT="33977" marB="33977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0" dirty="0" smtClean="0"/>
                        <a:t>1</a:t>
                      </a:r>
                      <a:endParaRPr lang="en-US" sz="1300" b="0" dirty="0"/>
                    </a:p>
                  </a:txBody>
                  <a:tcPr marL="67954" marR="67954" marT="33977" marB="33977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0" dirty="0" smtClean="0"/>
                        <a:t>2</a:t>
                      </a:r>
                      <a:endParaRPr lang="en-US" sz="1300" b="0" dirty="0"/>
                    </a:p>
                  </a:txBody>
                  <a:tcPr marL="67954" marR="67954" marT="33977" marB="33977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0" dirty="0" smtClean="0"/>
                        <a:t>0</a:t>
                      </a:r>
                      <a:endParaRPr lang="en-US" sz="1300" b="0" dirty="0"/>
                    </a:p>
                  </a:txBody>
                  <a:tcPr marL="67954" marR="67954" marT="33977" marB="33977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0" dirty="0" smtClean="0"/>
                        <a:t>1</a:t>
                      </a:r>
                      <a:endParaRPr lang="en-US" sz="1300" b="0" dirty="0"/>
                    </a:p>
                  </a:txBody>
                  <a:tcPr marL="67954" marR="67954" marT="33977" marB="33977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0" dirty="0" smtClean="0"/>
                        <a:t>2</a:t>
                      </a:r>
                      <a:endParaRPr lang="en-US" sz="1300" b="0" dirty="0"/>
                    </a:p>
                  </a:txBody>
                  <a:tcPr marL="67954" marR="67954" marT="33977" marB="33977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0" dirty="0" smtClean="0"/>
                        <a:t>0</a:t>
                      </a:r>
                      <a:endParaRPr lang="en-US" sz="1300" b="0" dirty="0"/>
                    </a:p>
                  </a:txBody>
                  <a:tcPr marL="67954" marR="67954" marT="33977" marB="33977">
                    <a:solidFill>
                      <a:schemeClr val="accent4"/>
                    </a:solidFill>
                  </a:tcPr>
                </a:tc>
              </a:tr>
              <a:tr h="275590">
                <a:tc>
                  <a:txBody>
                    <a:bodyPr/>
                    <a:lstStyle/>
                    <a:p>
                      <a:r>
                        <a:rPr lang="en-US" sz="1300" b="0" dirty="0" smtClean="0"/>
                        <a:t>3</a:t>
                      </a:r>
                      <a:endParaRPr lang="en-US" sz="1300" b="0" dirty="0"/>
                    </a:p>
                  </a:txBody>
                  <a:tcPr marL="67954" marR="67954" marT="33977" marB="33977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0" dirty="0" smtClean="0"/>
                        <a:t>4</a:t>
                      </a:r>
                      <a:endParaRPr lang="en-US" sz="1300" b="0" dirty="0"/>
                    </a:p>
                  </a:txBody>
                  <a:tcPr marL="67954" marR="67954" marT="33977" marB="33977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0" dirty="0" smtClean="0"/>
                        <a:t>5</a:t>
                      </a:r>
                      <a:endParaRPr lang="en-US" sz="1300" b="0" dirty="0"/>
                    </a:p>
                  </a:txBody>
                  <a:tcPr marL="67954" marR="67954" marT="33977" marB="33977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0" dirty="0" smtClean="0"/>
                        <a:t>3</a:t>
                      </a:r>
                      <a:endParaRPr lang="en-US" sz="1300" b="0" dirty="0"/>
                    </a:p>
                  </a:txBody>
                  <a:tcPr marL="67954" marR="67954" marT="33977" marB="33977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0" dirty="0" smtClean="0"/>
                        <a:t>4</a:t>
                      </a:r>
                      <a:endParaRPr lang="en-US" sz="1300" b="0" dirty="0"/>
                    </a:p>
                  </a:txBody>
                  <a:tcPr marL="67954" marR="67954" marT="33977" marB="33977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0" dirty="0" smtClean="0"/>
                        <a:t>5</a:t>
                      </a:r>
                      <a:endParaRPr lang="en-US" sz="1300" b="0" dirty="0"/>
                    </a:p>
                  </a:txBody>
                  <a:tcPr marL="67954" marR="67954" marT="33977" marB="33977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0" dirty="0" smtClean="0"/>
                        <a:t>3</a:t>
                      </a:r>
                      <a:endParaRPr lang="en-US" sz="1300" b="0" dirty="0"/>
                    </a:p>
                  </a:txBody>
                  <a:tcPr marL="67954" marR="67954" marT="33977" marB="33977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0" dirty="0" smtClean="0"/>
                        <a:t>4</a:t>
                      </a:r>
                      <a:endParaRPr lang="en-US" sz="1300" b="0" dirty="0"/>
                    </a:p>
                  </a:txBody>
                  <a:tcPr marL="67954" marR="67954" marT="33977" marB="33977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0" dirty="0" smtClean="0"/>
                        <a:t>5</a:t>
                      </a:r>
                      <a:endParaRPr lang="en-US" sz="1300" b="0" dirty="0"/>
                    </a:p>
                  </a:txBody>
                  <a:tcPr marL="67954" marR="67954" marT="33977" marB="33977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0" dirty="0" smtClean="0"/>
                        <a:t>3</a:t>
                      </a:r>
                      <a:endParaRPr lang="en-US" sz="1300" b="0" dirty="0"/>
                    </a:p>
                  </a:txBody>
                  <a:tcPr marL="67954" marR="67954" marT="33977" marB="33977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275590">
                <a:tc>
                  <a:txBody>
                    <a:bodyPr/>
                    <a:lstStyle/>
                    <a:p>
                      <a:r>
                        <a:rPr lang="en-US" sz="1300" b="0" dirty="0" smtClean="0"/>
                        <a:t>6</a:t>
                      </a:r>
                      <a:endParaRPr lang="en-US" sz="1300" b="0" dirty="0"/>
                    </a:p>
                  </a:txBody>
                  <a:tcPr marL="67954" marR="67954" marT="33977" marB="33977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0" dirty="0" smtClean="0"/>
                        <a:t>7</a:t>
                      </a:r>
                      <a:endParaRPr lang="en-US" sz="1300" b="0" dirty="0"/>
                    </a:p>
                  </a:txBody>
                  <a:tcPr marL="67954" marR="67954" marT="33977" marB="33977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0" dirty="0" smtClean="0"/>
                        <a:t>8</a:t>
                      </a:r>
                      <a:endParaRPr lang="en-US" sz="1300" b="0" dirty="0"/>
                    </a:p>
                  </a:txBody>
                  <a:tcPr marL="67954" marR="67954" marT="33977" marB="33977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0" dirty="0" smtClean="0"/>
                        <a:t>6</a:t>
                      </a:r>
                      <a:endParaRPr lang="en-US" sz="1300" b="0" dirty="0"/>
                    </a:p>
                  </a:txBody>
                  <a:tcPr marL="67954" marR="67954" marT="33977" marB="33977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0" dirty="0" smtClean="0"/>
                        <a:t>7</a:t>
                      </a:r>
                      <a:endParaRPr lang="en-US" sz="1300" b="0" dirty="0"/>
                    </a:p>
                  </a:txBody>
                  <a:tcPr marL="67954" marR="67954" marT="33977" marB="33977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0" dirty="0" smtClean="0"/>
                        <a:t>8</a:t>
                      </a:r>
                      <a:endParaRPr lang="en-US" sz="1300" b="0" dirty="0"/>
                    </a:p>
                  </a:txBody>
                  <a:tcPr marL="67954" marR="67954" marT="33977" marB="33977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0" dirty="0" smtClean="0"/>
                        <a:t>6</a:t>
                      </a:r>
                      <a:endParaRPr lang="en-US" sz="1300" b="0" dirty="0"/>
                    </a:p>
                  </a:txBody>
                  <a:tcPr marL="67954" marR="67954" marT="33977" marB="33977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0" dirty="0" smtClean="0"/>
                        <a:t>7</a:t>
                      </a:r>
                      <a:endParaRPr lang="en-US" sz="1300" b="0" dirty="0"/>
                    </a:p>
                  </a:txBody>
                  <a:tcPr marL="67954" marR="67954" marT="33977" marB="33977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0" dirty="0" smtClean="0"/>
                        <a:t>8</a:t>
                      </a:r>
                      <a:endParaRPr lang="en-US" sz="1300" b="0" dirty="0"/>
                    </a:p>
                  </a:txBody>
                  <a:tcPr marL="67954" marR="67954" marT="33977" marB="33977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0" dirty="0" smtClean="0"/>
                        <a:t>6</a:t>
                      </a:r>
                      <a:endParaRPr lang="en-US" sz="1300" b="0" dirty="0"/>
                    </a:p>
                  </a:txBody>
                  <a:tcPr marL="67954" marR="67954" marT="33977" marB="33977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275590">
                <a:tc>
                  <a:txBody>
                    <a:bodyPr/>
                    <a:lstStyle/>
                    <a:p>
                      <a:r>
                        <a:rPr lang="en-US" sz="1300" b="0" dirty="0" smtClean="0"/>
                        <a:t>0</a:t>
                      </a:r>
                      <a:endParaRPr lang="en-US" sz="1300" b="0" dirty="0"/>
                    </a:p>
                  </a:txBody>
                  <a:tcPr marL="67954" marR="67954" marT="33977" marB="33977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0" dirty="0" smtClean="0"/>
                        <a:t>1</a:t>
                      </a:r>
                      <a:endParaRPr lang="en-US" sz="1300" b="0" dirty="0"/>
                    </a:p>
                  </a:txBody>
                  <a:tcPr marL="67954" marR="67954" marT="33977" marB="33977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0" dirty="0" smtClean="0"/>
                        <a:t>2</a:t>
                      </a:r>
                      <a:endParaRPr lang="en-US" sz="1300" b="0" dirty="0"/>
                    </a:p>
                  </a:txBody>
                  <a:tcPr marL="67954" marR="67954" marT="33977" marB="33977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0" dirty="0" smtClean="0"/>
                        <a:t>0</a:t>
                      </a:r>
                      <a:endParaRPr lang="en-US" sz="1300" b="0" dirty="0"/>
                    </a:p>
                  </a:txBody>
                  <a:tcPr marL="67954" marR="67954" marT="33977" marB="33977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0" dirty="0" smtClean="0"/>
                        <a:t>1</a:t>
                      </a:r>
                      <a:endParaRPr lang="en-US" sz="1300" b="0" dirty="0"/>
                    </a:p>
                  </a:txBody>
                  <a:tcPr marL="67954" marR="67954" marT="33977" marB="33977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0" dirty="0" smtClean="0"/>
                        <a:t>2</a:t>
                      </a:r>
                      <a:endParaRPr lang="en-US" sz="1300" b="0" dirty="0"/>
                    </a:p>
                  </a:txBody>
                  <a:tcPr marL="67954" marR="67954" marT="33977" marB="33977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0" dirty="0" smtClean="0"/>
                        <a:t>0</a:t>
                      </a:r>
                      <a:endParaRPr lang="en-US" sz="1300" b="0" dirty="0"/>
                    </a:p>
                  </a:txBody>
                  <a:tcPr marL="67954" marR="67954" marT="33977" marB="33977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0" dirty="0" smtClean="0"/>
                        <a:t>1</a:t>
                      </a:r>
                      <a:endParaRPr lang="en-US" sz="1300" b="0" dirty="0"/>
                    </a:p>
                  </a:txBody>
                  <a:tcPr marL="67954" marR="67954" marT="33977" marB="33977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0" dirty="0" smtClean="0"/>
                        <a:t>2</a:t>
                      </a:r>
                      <a:endParaRPr lang="en-US" sz="1300" b="0" dirty="0"/>
                    </a:p>
                  </a:txBody>
                  <a:tcPr marL="67954" marR="67954" marT="33977" marB="33977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0" dirty="0" smtClean="0"/>
                        <a:t>0</a:t>
                      </a:r>
                      <a:endParaRPr lang="en-US" sz="1300" b="0" dirty="0"/>
                    </a:p>
                  </a:txBody>
                  <a:tcPr marL="67954" marR="67954" marT="33977" marB="33977">
                    <a:solidFill>
                      <a:schemeClr val="accent4"/>
                    </a:solidFill>
                  </a:tcPr>
                </a:tc>
              </a:tr>
              <a:tr h="275590">
                <a:tc>
                  <a:txBody>
                    <a:bodyPr/>
                    <a:lstStyle/>
                    <a:p>
                      <a:r>
                        <a:rPr lang="en-US" sz="1300" b="0" dirty="0" smtClean="0"/>
                        <a:t>3</a:t>
                      </a:r>
                      <a:endParaRPr lang="en-US" sz="1300" b="0" dirty="0"/>
                    </a:p>
                  </a:txBody>
                  <a:tcPr marL="67954" marR="67954" marT="33977" marB="33977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0" dirty="0" smtClean="0"/>
                        <a:t>4</a:t>
                      </a:r>
                      <a:endParaRPr lang="en-US" sz="1300" b="0" dirty="0"/>
                    </a:p>
                  </a:txBody>
                  <a:tcPr marL="67954" marR="67954" marT="33977" marB="33977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0" dirty="0" smtClean="0"/>
                        <a:t>5</a:t>
                      </a:r>
                      <a:endParaRPr lang="en-US" sz="1300" b="0" dirty="0"/>
                    </a:p>
                  </a:txBody>
                  <a:tcPr marL="67954" marR="67954" marT="33977" marB="33977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0" dirty="0" smtClean="0"/>
                        <a:t>3</a:t>
                      </a:r>
                      <a:endParaRPr lang="en-US" sz="1300" b="0" dirty="0"/>
                    </a:p>
                  </a:txBody>
                  <a:tcPr marL="67954" marR="67954" marT="33977" marB="33977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0" dirty="0" smtClean="0"/>
                        <a:t>4</a:t>
                      </a:r>
                      <a:endParaRPr lang="en-US" sz="1300" b="0" dirty="0"/>
                    </a:p>
                  </a:txBody>
                  <a:tcPr marL="67954" marR="67954" marT="33977" marB="33977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0" dirty="0" smtClean="0"/>
                        <a:t>5</a:t>
                      </a:r>
                      <a:endParaRPr lang="en-US" sz="1300" b="0" dirty="0"/>
                    </a:p>
                  </a:txBody>
                  <a:tcPr marL="67954" marR="67954" marT="33977" marB="33977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0" dirty="0" smtClean="0"/>
                        <a:t>3</a:t>
                      </a:r>
                      <a:endParaRPr lang="en-US" sz="1300" b="0" dirty="0"/>
                    </a:p>
                  </a:txBody>
                  <a:tcPr marL="67954" marR="67954" marT="33977" marB="33977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0" dirty="0" smtClean="0"/>
                        <a:t>4</a:t>
                      </a:r>
                      <a:endParaRPr lang="en-US" sz="1300" b="0" dirty="0"/>
                    </a:p>
                  </a:txBody>
                  <a:tcPr marL="67954" marR="67954" marT="33977" marB="33977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0" dirty="0" smtClean="0"/>
                        <a:t>5</a:t>
                      </a:r>
                      <a:endParaRPr lang="en-US" sz="1300" b="0" dirty="0"/>
                    </a:p>
                  </a:txBody>
                  <a:tcPr marL="67954" marR="67954" marT="33977" marB="33977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300" b="0" dirty="0" smtClean="0"/>
                        <a:t>3</a:t>
                      </a:r>
                      <a:endParaRPr lang="en-US" sz="1300" b="0" dirty="0"/>
                    </a:p>
                  </a:txBody>
                  <a:tcPr marL="67954" marR="67954" marT="33977" marB="33977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1981200" y="1923395"/>
            <a:ext cx="73914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sz="2400" dirty="0" smtClean="0">
                <a:solidFill>
                  <a:prstClr val="black"/>
                </a:solidFill>
              </a:rPr>
              <a:t>                  for </a:t>
            </a:r>
            <a:r>
              <a:rPr lang="nb-NO" sz="2400" dirty="0">
                <a:solidFill>
                  <a:prstClr val="black"/>
                </a:solidFill>
              </a:rPr>
              <a:t>(int stripe = 0; stripe &lt; 9; stripe++)</a:t>
            </a:r>
          </a:p>
          <a:p>
            <a:r>
              <a:rPr lang="en-US" sz="2400" dirty="0">
                <a:solidFill>
                  <a:prstClr val="black"/>
                </a:solidFill>
              </a:rPr>
              <a:t>                        </a:t>
            </a:r>
            <a:r>
              <a:rPr lang="en-US" sz="2400" dirty="0" err="1">
                <a:solidFill>
                  <a:prstClr val="black"/>
                </a:solidFill>
              </a:rPr>
              <a:t>Parallel.ForEach</a:t>
            </a:r>
            <a:r>
              <a:rPr lang="en-US" sz="2400" dirty="0">
                <a:solidFill>
                  <a:prstClr val="black"/>
                </a:solidFill>
              </a:rPr>
              <a:t>(_robots, (Robot r) =&gt;</a:t>
            </a:r>
          </a:p>
          <a:p>
            <a:r>
              <a:rPr lang="en-US" sz="2400" dirty="0">
                <a:solidFill>
                  <a:prstClr val="black"/>
                </a:solidFill>
              </a:rPr>
              <a:t>                            {</a:t>
            </a:r>
          </a:p>
          <a:p>
            <a:r>
              <a:rPr lang="en-US" sz="2400" dirty="0">
                <a:solidFill>
                  <a:prstClr val="black"/>
                </a:solidFill>
              </a:rPr>
              <a:t>                                if (</a:t>
            </a:r>
            <a:r>
              <a:rPr lang="en-US" sz="2400" dirty="0" err="1">
                <a:solidFill>
                  <a:prstClr val="black"/>
                </a:solidFill>
              </a:rPr>
              <a:t>r.lastmoved</a:t>
            </a:r>
            <a:r>
              <a:rPr lang="en-US" sz="2400" dirty="0">
                <a:solidFill>
                  <a:prstClr val="black"/>
                </a:solidFill>
              </a:rPr>
              <a:t> &lt; _</a:t>
            </a:r>
            <a:r>
              <a:rPr lang="en-US" sz="2400" dirty="0" err="1">
                <a:solidFill>
                  <a:prstClr val="black"/>
                </a:solidFill>
              </a:rPr>
              <a:t>frameIndex</a:t>
            </a:r>
            <a:endParaRPr lang="en-US" sz="2400" dirty="0">
              <a:solidFill>
                <a:prstClr val="black"/>
              </a:solidFill>
            </a:endParaRPr>
          </a:p>
          <a:p>
            <a:r>
              <a:rPr lang="en-US" sz="2400" dirty="0">
                <a:solidFill>
                  <a:prstClr val="black"/>
                </a:solidFill>
              </a:rPr>
              <a:t>                                    &amp;&amp; (</a:t>
            </a:r>
            <a:r>
              <a:rPr lang="en-US" sz="2400" dirty="0" err="1">
                <a:solidFill>
                  <a:prstClr val="black"/>
                </a:solidFill>
              </a:rPr>
              <a:t>r.Location.X</a:t>
            </a:r>
            <a:r>
              <a:rPr lang="en-US" sz="2400" dirty="0">
                <a:solidFill>
                  <a:prstClr val="black"/>
                </a:solidFill>
              </a:rPr>
              <a:t> % 3) == (stripe % 3)</a:t>
            </a:r>
          </a:p>
          <a:p>
            <a:r>
              <a:rPr lang="en-US" sz="2400" dirty="0">
                <a:solidFill>
                  <a:prstClr val="black"/>
                </a:solidFill>
              </a:rPr>
              <a:t>                                    &amp;&amp; (</a:t>
            </a:r>
            <a:r>
              <a:rPr lang="en-US" sz="2400" dirty="0" err="1">
                <a:solidFill>
                  <a:prstClr val="black"/>
                </a:solidFill>
              </a:rPr>
              <a:t>r.Location.Y</a:t>
            </a:r>
            <a:r>
              <a:rPr lang="en-US" sz="2400" dirty="0">
                <a:solidFill>
                  <a:prstClr val="black"/>
                </a:solidFill>
              </a:rPr>
              <a:t> % 3) == (stripe / 3))</a:t>
            </a:r>
          </a:p>
          <a:p>
            <a:r>
              <a:rPr lang="en-US" sz="2400" dirty="0">
                <a:solidFill>
                  <a:prstClr val="black"/>
                </a:solidFill>
              </a:rPr>
              <a:t>                                {</a:t>
            </a:r>
          </a:p>
          <a:p>
            <a:r>
              <a:rPr lang="en-US" sz="2400" dirty="0">
                <a:solidFill>
                  <a:prstClr val="black"/>
                </a:solidFill>
              </a:rPr>
              <a:t>                                    </a:t>
            </a:r>
            <a:r>
              <a:rPr lang="en-US" sz="2400" dirty="0" err="1">
                <a:solidFill>
                  <a:prstClr val="black"/>
                </a:solidFill>
              </a:rPr>
              <a:t>SimulateOneStep</a:t>
            </a:r>
            <a:r>
              <a:rPr lang="en-US" sz="2400" dirty="0">
                <a:solidFill>
                  <a:prstClr val="black"/>
                </a:solidFill>
              </a:rPr>
              <a:t>(r);</a:t>
            </a:r>
          </a:p>
          <a:p>
            <a:r>
              <a:rPr lang="en-US" sz="2400" dirty="0">
                <a:solidFill>
                  <a:prstClr val="black"/>
                </a:solidFill>
              </a:rPr>
              <a:t>                                    </a:t>
            </a:r>
            <a:r>
              <a:rPr lang="en-US" sz="2400" dirty="0" err="1">
                <a:solidFill>
                  <a:prstClr val="black"/>
                </a:solidFill>
              </a:rPr>
              <a:t>r.lastmoved</a:t>
            </a:r>
            <a:r>
              <a:rPr lang="en-US" sz="2400" dirty="0">
                <a:solidFill>
                  <a:prstClr val="black"/>
                </a:solidFill>
              </a:rPr>
              <a:t> = _</a:t>
            </a:r>
            <a:r>
              <a:rPr lang="en-US" sz="2400" dirty="0" err="1">
                <a:solidFill>
                  <a:prstClr val="black"/>
                </a:solidFill>
              </a:rPr>
              <a:t>frameIndex</a:t>
            </a:r>
            <a:r>
              <a:rPr lang="en-US" sz="2400" dirty="0">
                <a:solidFill>
                  <a:prstClr val="black"/>
                </a:solidFill>
              </a:rPr>
              <a:t>;</a:t>
            </a:r>
          </a:p>
          <a:p>
            <a:r>
              <a:rPr lang="en-US" sz="2400" dirty="0">
                <a:solidFill>
                  <a:prstClr val="black"/>
                </a:solidFill>
              </a:rPr>
              <a:t>                                }</a:t>
            </a:r>
          </a:p>
          <a:p>
            <a:r>
              <a:rPr lang="en-US" sz="2400" dirty="0">
                <a:solidFill>
                  <a:prstClr val="black"/>
                </a:solidFill>
              </a:rPr>
              <a:t>                            });</a:t>
            </a:r>
          </a:p>
          <a:p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Practical Parallel and Concurrent Programming DRAFT: comments to msrpcpcp@microsoft.com 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6/22/2010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B5E65-51E1-460A-B5D3-B6231F8C038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2292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Parallel Performance: Not always easy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Even if a problem is parallelizable in principle, there may be practical limitations</a:t>
            </a:r>
          </a:p>
          <a:p>
            <a:pPr lvl="1"/>
            <a:r>
              <a:rPr lang="en-US" dirty="0" smtClean="0"/>
              <a:t>Takes time to start a task on a processor</a:t>
            </a:r>
          </a:p>
          <a:p>
            <a:pPr lvl="1"/>
            <a:r>
              <a:rPr lang="en-US" dirty="0" smtClean="0"/>
              <a:t>Takes time to move data between processors</a:t>
            </a:r>
          </a:p>
          <a:p>
            <a:pPr lvl="1"/>
            <a:r>
              <a:rPr lang="en-US" dirty="0" smtClean="0"/>
              <a:t>Takes time to synchronize tasks</a:t>
            </a:r>
          </a:p>
          <a:p>
            <a:pPr lvl="1"/>
            <a:endParaRPr lang="en-US" dirty="0" smtClean="0"/>
          </a:p>
          <a:p>
            <a:r>
              <a:rPr lang="en-US" dirty="0"/>
              <a:t>Anthropomorphic example: Imagine you have to write </a:t>
            </a:r>
            <a:r>
              <a:rPr lang="en-US" dirty="0" smtClean="0"/>
              <a:t>the numbers 1 through 1000 on </a:t>
            </a:r>
            <a:r>
              <a:rPr lang="en-US" dirty="0"/>
              <a:t>a single sheet of paper.</a:t>
            </a:r>
          </a:p>
          <a:p>
            <a:pPr lvl="1"/>
            <a:r>
              <a:rPr lang="en-US" dirty="0"/>
              <a:t>If you </a:t>
            </a:r>
            <a:r>
              <a:rPr lang="en-US" dirty="0" smtClean="0"/>
              <a:t>are a team of 2 and well coordinated, you may </a:t>
            </a:r>
            <a:r>
              <a:rPr lang="en-US" dirty="0" smtClean="0"/>
              <a:t>indeed achieve </a:t>
            </a:r>
            <a:r>
              <a:rPr lang="en-US" dirty="0" smtClean="0"/>
              <a:t>a speed-up </a:t>
            </a:r>
            <a:r>
              <a:rPr lang="en-US" dirty="0" smtClean="0"/>
              <a:t>of about 2x</a:t>
            </a:r>
            <a:endParaRPr lang="en-US" dirty="0"/>
          </a:p>
          <a:p>
            <a:pPr lvl="1"/>
            <a:r>
              <a:rPr lang="en-US" dirty="0" smtClean="0"/>
              <a:t>But can </a:t>
            </a:r>
            <a:r>
              <a:rPr lang="en-US" dirty="0" smtClean="0"/>
              <a:t>you achieve a speed-up of </a:t>
            </a:r>
            <a:r>
              <a:rPr lang="en-US" dirty="0" smtClean="0"/>
              <a:t>100x </a:t>
            </a:r>
            <a:r>
              <a:rPr lang="en-US" dirty="0" smtClean="0"/>
              <a:t>with 100 friends?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6/22/2010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Practical Parallel and Concurrent Programming DRAFT: comments to msrpcpcp@microsoft.com 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B5E65-51E1-460A-B5D3-B6231F8C038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10153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Potential Performance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Task Overhead</a:t>
            </a:r>
          </a:p>
          <a:p>
            <a:pPr lvl="1"/>
            <a:r>
              <a:rPr lang="en-US" dirty="0" smtClean="0"/>
              <a:t>Takes time to start a task and wait for its </a:t>
            </a:r>
            <a:r>
              <a:rPr lang="en-US" dirty="0" smtClean="0"/>
              <a:t>result</a:t>
            </a:r>
          </a:p>
          <a:p>
            <a:pPr lvl="1"/>
            <a:r>
              <a:rPr lang="en-US" dirty="0" smtClean="0"/>
              <a:t>If amount of work done by task is very small, not worth doing in parallel</a:t>
            </a:r>
            <a:endParaRPr lang="en-US" dirty="0" smtClean="0"/>
          </a:p>
          <a:p>
            <a:r>
              <a:rPr lang="en-US" dirty="0"/>
              <a:t>Data </a:t>
            </a:r>
            <a:r>
              <a:rPr lang="en-US" dirty="0" smtClean="0"/>
              <a:t>Locality &amp; Cache Behavior</a:t>
            </a:r>
            <a:endParaRPr lang="en-US" dirty="0"/>
          </a:p>
          <a:p>
            <a:pPr lvl="1"/>
            <a:r>
              <a:rPr lang="en-US" dirty="0" smtClean="0"/>
              <a:t>Performance of computation depends HUGELY on how well the cache </a:t>
            </a:r>
            <a:r>
              <a:rPr lang="en-US" dirty="0" smtClean="0"/>
              <a:t>is working (i.e. how many of the memory accesses hit in the cache).</a:t>
            </a:r>
          </a:p>
          <a:p>
            <a:pPr lvl="1"/>
            <a:r>
              <a:rPr lang="en-US" dirty="0" smtClean="0"/>
              <a:t>Naïve parallelization may cause too many cache misses, in particular if processors are “fighting” for the same cache lines</a:t>
            </a:r>
          </a:p>
          <a:p>
            <a:pPr lvl="1"/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6/22/2010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Practical Parallel and Concurrent Programming DRAFT: comments to msrpcpcp@microsoft.com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B5E65-51E1-460A-B5D3-B6231F8C038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1578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Cache Coherence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124200"/>
            <a:ext cx="8229600" cy="3505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Each </a:t>
            </a:r>
            <a:r>
              <a:rPr lang="en-US" dirty="0" err="1" smtClean="0"/>
              <a:t>cacheline</a:t>
            </a:r>
            <a:r>
              <a:rPr lang="en-US" dirty="0" smtClean="0"/>
              <a:t>, on each processor, has one of these states:</a:t>
            </a:r>
          </a:p>
          <a:p>
            <a:pPr lvl="1"/>
            <a:r>
              <a:rPr lang="en-US" dirty="0" smtClean="0"/>
              <a:t>i - invalid : not cached here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 - shared : cached, but immutable</a:t>
            </a:r>
          </a:p>
          <a:p>
            <a:pPr lvl="1"/>
            <a:r>
              <a:rPr lang="en-US" dirty="0"/>
              <a:t>x</a:t>
            </a:r>
            <a:r>
              <a:rPr lang="en-US" dirty="0" smtClean="0"/>
              <a:t> - exclusive: cached, and can be read or written</a:t>
            </a:r>
            <a:endParaRPr lang="en-US" dirty="0"/>
          </a:p>
          <a:p>
            <a:r>
              <a:rPr lang="en-US" dirty="0" smtClean="0"/>
              <a:t>State transitions require communication between caches (cache coherence protocol)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If a processor writes to a line, it removes it from all other caches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6/22/2010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Practical Parallel and Concurrent Programming DRAFT: comments to msrpcpcp@microsoft.com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B5E65-51E1-460A-B5D3-B6231F8C038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77906" y="2584076"/>
            <a:ext cx="2514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04800" y="1524000"/>
            <a:ext cx="457200" cy="30928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P1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990600" y="1528482"/>
            <a:ext cx="457200" cy="304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P2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676400" y="1528482"/>
            <a:ext cx="457200" cy="304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P3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04800" y="1981200"/>
            <a:ext cx="457200" cy="304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90600" y="1994647"/>
            <a:ext cx="457200" cy="304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676400" y="1981200"/>
            <a:ext cx="457200" cy="304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2335306" y="1981200"/>
            <a:ext cx="457200" cy="304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335306" y="1532964"/>
            <a:ext cx="457200" cy="30031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P3</a:t>
            </a:r>
            <a:endParaRPr lang="en-US" dirty="0"/>
          </a:p>
        </p:txBody>
      </p:sp>
      <p:cxnSp>
        <p:nvCxnSpPr>
          <p:cNvPr id="17" name="Straight Connector 16"/>
          <p:cNvCxnSpPr>
            <a:stCxn id="8" idx="2"/>
            <a:endCxn id="11" idx="0"/>
          </p:cNvCxnSpPr>
          <p:nvPr/>
        </p:nvCxnSpPr>
        <p:spPr>
          <a:xfrm>
            <a:off x="533400" y="1833282"/>
            <a:ext cx="0" cy="14791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9" idx="2"/>
            <a:endCxn id="12" idx="0"/>
          </p:cNvCxnSpPr>
          <p:nvPr/>
        </p:nvCxnSpPr>
        <p:spPr>
          <a:xfrm>
            <a:off x="1219200" y="1833282"/>
            <a:ext cx="0" cy="16136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0" idx="2"/>
            <a:endCxn id="13" idx="0"/>
          </p:cNvCxnSpPr>
          <p:nvPr/>
        </p:nvCxnSpPr>
        <p:spPr>
          <a:xfrm>
            <a:off x="1905000" y="1833282"/>
            <a:ext cx="0" cy="14791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15" idx="2"/>
            <a:endCxn id="14" idx="0"/>
          </p:cNvCxnSpPr>
          <p:nvPr/>
        </p:nvCxnSpPr>
        <p:spPr>
          <a:xfrm>
            <a:off x="2563906" y="1833282"/>
            <a:ext cx="0" cy="14791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endCxn id="11" idx="2"/>
          </p:cNvCxnSpPr>
          <p:nvPr/>
        </p:nvCxnSpPr>
        <p:spPr>
          <a:xfrm flipV="1">
            <a:off x="533400" y="22860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V="1">
            <a:off x="1219200" y="22860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V="1">
            <a:off x="1905000" y="22860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2563906" y="2299447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7" idx="0"/>
          </p:cNvCxnSpPr>
          <p:nvPr/>
        </p:nvCxnSpPr>
        <p:spPr>
          <a:xfrm flipV="1">
            <a:off x="1535206" y="2451847"/>
            <a:ext cx="0" cy="13222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 flipV="1">
            <a:off x="533400" y="2438400"/>
            <a:ext cx="2030506" cy="1344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3352800" y="2590800"/>
            <a:ext cx="2514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3379694" y="1530724"/>
            <a:ext cx="457200" cy="30928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P1</a:t>
            </a:r>
            <a:endParaRPr lang="en-US" dirty="0"/>
          </a:p>
        </p:txBody>
      </p:sp>
      <p:sp>
        <p:nvSpPr>
          <p:cNvPr id="43" name="Rectangle 42"/>
          <p:cNvSpPr/>
          <p:nvPr/>
        </p:nvSpPr>
        <p:spPr>
          <a:xfrm>
            <a:off x="4065494" y="1535206"/>
            <a:ext cx="457200" cy="304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P2</a:t>
            </a:r>
            <a:endParaRPr lang="en-US" dirty="0"/>
          </a:p>
        </p:txBody>
      </p:sp>
      <p:sp>
        <p:nvSpPr>
          <p:cNvPr id="44" name="Rectangle 43"/>
          <p:cNvSpPr/>
          <p:nvPr/>
        </p:nvSpPr>
        <p:spPr>
          <a:xfrm>
            <a:off x="4751294" y="1535206"/>
            <a:ext cx="457200" cy="304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P3</a:t>
            </a:r>
            <a:endParaRPr lang="en-US" dirty="0"/>
          </a:p>
        </p:txBody>
      </p:sp>
      <p:sp>
        <p:nvSpPr>
          <p:cNvPr id="45" name="Rectangle 44"/>
          <p:cNvSpPr/>
          <p:nvPr/>
        </p:nvSpPr>
        <p:spPr>
          <a:xfrm>
            <a:off x="3379694" y="1987924"/>
            <a:ext cx="457200" cy="304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46" name="Rectangle 45"/>
          <p:cNvSpPr/>
          <p:nvPr/>
        </p:nvSpPr>
        <p:spPr>
          <a:xfrm>
            <a:off x="4065494" y="2001371"/>
            <a:ext cx="457200" cy="304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751294" y="1987924"/>
            <a:ext cx="457200" cy="304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48" name="Rectangle 47"/>
          <p:cNvSpPr/>
          <p:nvPr/>
        </p:nvSpPr>
        <p:spPr>
          <a:xfrm>
            <a:off x="5410200" y="1987924"/>
            <a:ext cx="457200" cy="3048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49" name="Rectangle 48"/>
          <p:cNvSpPr/>
          <p:nvPr/>
        </p:nvSpPr>
        <p:spPr>
          <a:xfrm>
            <a:off x="5410200" y="1539688"/>
            <a:ext cx="457200" cy="30031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P3</a:t>
            </a:r>
            <a:endParaRPr lang="en-US" dirty="0"/>
          </a:p>
        </p:txBody>
      </p:sp>
      <p:cxnSp>
        <p:nvCxnSpPr>
          <p:cNvPr id="50" name="Straight Connector 49"/>
          <p:cNvCxnSpPr>
            <a:stCxn id="42" idx="2"/>
            <a:endCxn id="45" idx="0"/>
          </p:cNvCxnSpPr>
          <p:nvPr/>
        </p:nvCxnSpPr>
        <p:spPr>
          <a:xfrm>
            <a:off x="3608294" y="1840006"/>
            <a:ext cx="0" cy="14791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43" idx="2"/>
            <a:endCxn id="46" idx="0"/>
          </p:cNvCxnSpPr>
          <p:nvPr/>
        </p:nvCxnSpPr>
        <p:spPr>
          <a:xfrm>
            <a:off x="4294094" y="1840006"/>
            <a:ext cx="0" cy="16136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44" idx="2"/>
            <a:endCxn id="47" idx="0"/>
          </p:cNvCxnSpPr>
          <p:nvPr/>
        </p:nvCxnSpPr>
        <p:spPr>
          <a:xfrm>
            <a:off x="4979894" y="1840006"/>
            <a:ext cx="0" cy="14791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3" name="Straight Connector 52"/>
          <p:cNvCxnSpPr>
            <a:stCxn id="49" idx="2"/>
            <a:endCxn id="48" idx="0"/>
          </p:cNvCxnSpPr>
          <p:nvPr/>
        </p:nvCxnSpPr>
        <p:spPr>
          <a:xfrm>
            <a:off x="5638800" y="1840006"/>
            <a:ext cx="0" cy="14791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endCxn id="45" idx="2"/>
          </p:cNvCxnSpPr>
          <p:nvPr/>
        </p:nvCxnSpPr>
        <p:spPr>
          <a:xfrm flipV="1">
            <a:off x="3608294" y="2292724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V="1">
            <a:off x="4294094" y="2292724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V="1">
            <a:off x="4979894" y="2292724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V="1">
            <a:off x="5638800" y="2306171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8" name="Straight Connector 57"/>
          <p:cNvCxnSpPr>
            <a:stCxn id="41" idx="0"/>
          </p:cNvCxnSpPr>
          <p:nvPr/>
        </p:nvCxnSpPr>
        <p:spPr>
          <a:xfrm flipV="1">
            <a:off x="4610100" y="2458571"/>
            <a:ext cx="0" cy="13222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H="1" flipV="1">
            <a:off x="3608294" y="2445124"/>
            <a:ext cx="2030506" cy="1344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0" name="Rectangle 59"/>
          <p:cNvSpPr/>
          <p:nvPr/>
        </p:nvSpPr>
        <p:spPr>
          <a:xfrm>
            <a:off x="6477000" y="2545976"/>
            <a:ext cx="25146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6503894" y="1485900"/>
            <a:ext cx="457200" cy="30928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P1</a:t>
            </a:r>
            <a:endParaRPr lang="en-US" dirty="0"/>
          </a:p>
        </p:txBody>
      </p:sp>
      <p:sp>
        <p:nvSpPr>
          <p:cNvPr id="62" name="Rectangle 61"/>
          <p:cNvSpPr/>
          <p:nvPr/>
        </p:nvSpPr>
        <p:spPr>
          <a:xfrm>
            <a:off x="7189694" y="1490382"/>
            <a:ext cx="457200" cy="304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P2</a:t>
            </a:r>
            <a:endParaRPr lang="en-US" dirty="0"/>
          </a:p>
        </p:txBody>
      </p:sp>
      <p:sp>
        <p:nvSpPr>
          <p:cNvPr id="63" name="Rectangle 62"/>
          <p:cNvSpPr/>
          <p:nvPr/>
        </p:nvSpPr>
        <p:spPr>
          <a:xfrm>
            <a:off x="7875494" y="1490382"/>
            <a:ext cx="457200" cy="304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P3</a:t>
            </a:r>
            <a:endParaRPr lang="en-US" dirty="0"/>
          </a:p>
        </p:txBody>
      </p:sp>
      <p:sp>
        <p:nvSpPr>
          <p:cNvPr id="64" name="Rectangle 63"/>
          <p:cNvSpPr/>
          <p:nvPr/>
        </p:nvSpPr>
        <p:spPr>
          <a:xfrm>
            <a:off x="6503894" y="1943100"/>
            <a:ext cx="457200" cy="304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65" name="Rectangle 64"/>
          <p:cNvSpPr/>
          <p:nvPr/>
        </p:nvSpPr>
        <p:spPr>
          <a:xfrm>
            <a:off x="7189694" y="1956547"/>
            <a:ext cx="457200" cy="304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66" name="Rectangle 65"/>
          <p:cNvSpPr/>
          <p:nvPr/>
        </p:nvSpPr>
        <p:spPr>
          <a:xfrm>
            <a:off x="7875494" y="1943100"/>
            <a:ext cx="457200" cy="3048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67" name="Rectangle 66"/>
          <p:cNvSpPr/>
          <p:nvPr/>
        </p:nvSpPr>
        <p:spPr>
          <a:xfrm>
            <a:off x="8534400" y="1943100"/>
            <a:ext cx="457200" cy="3048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68" name="Rectangle 67"/>
          <p:cNvSpPr/>
          <p:nvPr/>
        </p:nvSpPr>
        <p:spPr>
          <a:xfrm>
            <a:off x="8534400" y="1494864"/>
            <a:ext cx="457200" cy="30031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P3</a:t>
            </a:r>
            <a:endParaRPr lang="en-US" dirty="0"/>
          </a:p>
        </p:txBody>
      </p:sp>
      <p:cxnSp>
        <p:nvCxnSpPr>
          <p:cNvPr id="69" name="Straight Connector 68"/>
          <p:cNvCxnSpPr>
            <a:stCxn id="61" idx="2"/>
            <a:endCxn id="64" idx="0"/>
          </p:cNvCxnSpPr>
          <p:nvPr/>
        </p:nvCxnSpPr>
        <p:spPr>
          <a:xfrm>
            <a:off x="6732494" y="1795182"/>
            <a:ext cx="0" cy="14791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stCxn id="62" idx="2"/>
            <a:endCxn id="65" idx="0"/>
          </p:cNvCxnSpPr>
          <p:nvPr/>
        </p:nvCxnSpPr>
        <p:spPr>
          <a:xfrm>
            <a:off x="7418294" y="1795182"/>
            <a:ext cx="0" cy="16136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63" idx="2"/>
            <a:endCxn id="66" idx="0"/>
          </p:cNvCxnSpPr>
          <p:nvPr/>
        </p:nvCxnSpPr>
        <p:spPr>
          <a:xfrm>
            <a:off x="8104094" y="1795182"/>
            <a:ext cx="0" cy="14791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stCxn id="68" idx="2"/>
            <a:endCxn id="67" idx="0"/>
          </p:cNvCxnSpPr>
          <p:nvPr/>
        </p:nvCxnSpPr>
        <p:spPr>
          <a:xfrm>
            <a:off x="8763000" y="1795182"/>
            <a:ext cx="0" cy="14791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3" name="Straight Connector 72"/>
          <p:cNvCxnSpPr>
            <a:endCxn id="64" idx="2"/>
          </p:cNvCxnSpPr>
          <p:nvPr/>
        </p:nvCxnSpPr>
        <p:spPr>
          <a:xfrm flipV="1">
            <a:off x="6732494" y="22479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flipV="1">
            <a:off x="7418294" y="22479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flipV="1">
            <a:off x="8104094" y="22479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flipV="1">
            <a:off x="8763000" y="2261347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60" idx="0"/>
          </p:cNvCxnSpPr>
          <p:nvPr/>
        </p:nvCxnSpPr>
        <p:spPr>
          <a:xfrm flipV="1">
            <a:off x="7734300" y="2413747"/>
            <a:ext cx="0" cy="13222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flipH="1" flipV="1">
            <a:off x="6732494" y="2400300"/>
            <a:ext cx="2030506" cy="1344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81864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Ping-Pong  &amp; False Sharing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Ping-Pong</a:t>
            </a:r>
          </a:p>
          <a:p>
            <a:pPr lvl="1"/>
            <a:r>
              <a:rPr lang="en-US" dirty="0" smtClean="0"/>
              <a:t>If two processors both keep writing to the same location, cache line has to go back and forth</a:t>
            </a:r>
          </a:p>
          <a:p>
            <a:pPr lvl="1"/>
            <a:r>
              <a:rPr lang="en-US" dirty="0" smtClean="0"/>
              <a:t>Very inefficient (lots of cache misses)</a:t>
            </a:r>
          </a:p>
          <a:p>
            <a:r>
              <a:rPr lang="en-US" dirty="0" smtClean="0"/>
              <a:t>False </a:t>
            </a:r>
            <a:r>
              <a:rPr lang="en-US" dirty="0"/>
              <a:t>Sharing</a:t>
            </a:r>
          </a:p>
          <a:p>
            <a:pPr lvl="1"/>
            <a:r>
              <a:rPr lang="en-US" dirty="0" smtClean="0"/>
              <a:t>Two processors writing to two different variables may happen to write to the same </a:t>
            </a:r>
            <a:r>
              <a:rPr lang="en-US" dirty="0" err="1" smtClean="0"/>
              <a:t>cacheline</a:t>
            </a:r>
            <a:endParaRPr lang="en-US" dirty="0" smtClean="0"/>
          </a:p>
          <a:p>
            <a:pPr lvl="2"/>
            <a:r>
              <a:rPr lang="en-US" dirty="0" smtClean="0"/>
              <a:t>If both variables are allocated on the same </a:t>
            </a:r>
            <a:r>
              <a:rPr lang="en-US" dirty="0"/>
              <a:t>cache line </a:t>
            </a:r>
            <a:endParaRPr lang="en-US" dirty="0" smtClean="0"/>
          </a:p>
          <a:p>
            <a:pPr lvl="1"/>
            <a:r>
              <a:rPr lang="en-US" dirty="0" smtClean="0"/>
              <a:t>Get </a:t>
            </a:r>
            <a:r>
              <a:rPr lang="en-US" dirty="0" err="1" smtClean="0"/>
              <a:t>ping-pong</a:t>
            </a:r>
            <a:r>
              <a:rPr lang="en-US" dirty="0" smtClean="0"/>
              <a:t> effect as above, and horrible performance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6/22/2010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Practical Parallel and Concurrent Programming DRAFT: comments to msrpcpcp@microsoft.com 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B5E65-51E1-460A-B5D3-B6231F8C038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3174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False Sharing Example</a:t>
            </a:r>
            <a:endParaRPr lang="en-US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56064" y="1463219"/>
            <a:ext cx="7802136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void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WithFalseSharing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()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{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  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2B91A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Random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rand1 =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new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2B91A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Random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(), rand2 =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new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2B91A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Random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();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  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int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[] results1 =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new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int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[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A52A2A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20000000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],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smtClean="0">
                <a:latin typeface="Consolas" pitchFamily="49" charset="0"/>
                <a:ea typeface="Times New Roman" pitchFamily="18" charset="0"/>
                <a:cs typeface="Consolas" pitchFamily="49" charset="0"/>
              </a:rPr>
              <a:t>         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results2 =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new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int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[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A52A2A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20000000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];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  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2B91A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Parallel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.Invoke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(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       () =&gt; {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          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for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(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int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=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A52A2A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0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;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&lt; results1.Length;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++)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               results1[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] = rand1.Next();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       },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       () =&gt; {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          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for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(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int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=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A52A2A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0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;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&lt; results2.Length;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++)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               results2[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] = rand2.Next();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       });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}</a:t>
            </a:r>
            <a:endParaRPr kumimoji="0" lang="en-US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Practical Parallel and Concurrent Programming DRAFT: comments to msrpcpcp@microsoft.com 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B5E65-51E1-460A-B5D3-B6231F8C0386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6/16/2010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1361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False Sharing Example</a:t>
            </a:r>
            <a:endParaRPr lang="en-US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56064" y="1463219"/>
            <a:ext cx="7802136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void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WithFalseSharing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()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{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  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2B91A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Random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rand1 =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new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2B91A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Random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(), rand2 =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new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2B91A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Random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();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  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int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[] results1 =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new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int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[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A52A2A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20000000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],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b="1" dirty="0" smtClean="0">
                <a:latin typeface="Consolas" pitchFamily="49" charset="0"/>
                <a:ea typeface="Times New Roman" pitchFamily="18" charset="0"/>
                <a:cs typeface="Consolas" pitchFamily="49" charset="0"/>
              </a:rPr>
              <a:t>         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results2 =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new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int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[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A52A2A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20000000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];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  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2B91A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Parallel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.Invoke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(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       () =&gt; {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          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for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(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int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=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A52A2A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0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;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&lt; results1.Length;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++)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               results1[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] = rand1.Next();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       },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       () =&gt; {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          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for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(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int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=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A52A2A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0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;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&lt; results2.Length;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++)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               results2[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] = rand2.Next();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        });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nsolas" pitchFamily="49" charset="0"/>
                <a:ea typeface="Times New Roman" pitchFamily="18" charset="0"/>
                <a:cs typeface="Consolas" pitchFamily="49" charset="0"/>
              </a:rPr>
              <a:t>}</a:t>
            </a:r>
            <a:endParaRPr kumimoji="0" lang="en-US" sz="4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Practical Parallel and Concurrent Programming DRAFT: comments to msrpcpcp@microsoft.com 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B5E65-51E1-460A-B5D3-B6231F8C0386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6/16/2010</a:t>
            </a:r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7239000" y="3429000"/>
            <a:ext cx="1676400" cy="3048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Call to Next() writes to the random object</a:t>
            </a:r>
          </a:p>
          <a:p>
            <a:pPr algn="ctr"/>
            <a:r>
              <a:rPr lang="en-US" dirty="0" smtClean="0"/>
              <a:t>=&gt; 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Ping-Pong Effect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7239000" y="4495800"/>
            <a:ext cx="9144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 flipV="1">
            <a:off x="5562600" y="4343400"/>
            <a:ext cx="167640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 flipV="1">
            <a:off x="5562600" y="5562600"/>
            <a:ext cx="16764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ounded Rectangle 10"/>
          <p:cNvSpPr/>
          <p:nvPr/>
        </p:nvSpPr>
        <p:spPr>
          <a:xfrm>
            <a:off x="7279341" y="228600"/>
            <a:ext cx="1676400" cy="3048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rand1, rand2 are allocated at same time =&gt;</a:t>
            </a:r>
          </a:p>
          <a:p>
            <a:pPr algn="ctr"/>
            <a:r>
              <a:rPr lang="en-US" dirty="0"/>
              <a:t>l</a:t>
            </a:r>
            <a:r>
              <a:rPr lang="en-US" dirty="0" smtClean="0"/>
              <a:t>ikely on same cache line.</a:t>
            </a:r>
            <a:endParaRPr lang="en-US" dirty="0" smtClean="0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2918012" y="1143000"/>
            <a:ext cx="4320988" cy="1066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5791200" y="1295400"/>
            <a:ext cx="16002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86762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5886</TotalTime>
  <Words>2852</Words>
  <Application>Microsoft Office PowerPoint</Application>
  <PresentationFormat>On-screen Show (4:3)</PresentationFormat>
  <Paragraphs>783</Paragraphs>
  <Slides>38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1_Office Theme</vt:lpstr>
      <vt:lpstr>Common Correctness and Performance Issues</vt:lpstr>
      <vt:lpstr>Acknowledgments</vt:lpstr>
      <vt:lpstr>Concepts</vt:lpstr>
      <vt:lpstr>Parallel Performance: Not always easy</vt:lpstr>
      <vt:lpstr>Potential Performance Problems</vt:lpstr>
      <vt:lpstr>Cache Coherence</vt:lpstr>
      <vt:lpstr>Ping-Pong  &amp; False Sharing</vt:lpstr>
      <vt:lpstr>False Sharing Example</vt:lpstr>
      <vt:lpstr>False Sharing Example</vt:lpstr>
      <vt:lpstr>False Sharing, Eliminated?</vt:lpstr>
      <vt:lpstr>Locks And Performance</vt:lpstr>
      <vt:lpstr>Common Problems With Locking</vt:lpstr>
      <vt:lpstr>Example: Lock Contention</vt:lpstr>
      <vt:lpstr>Locking Tradeoffs</vt:lpstr>
      <vt:lpstr>Example: Locking Overhead</vt:lpstr>
      <vt:lpstr>Example: Locking Overhead</vt:lpstr>
      <vt:lpstr>Three Main Suggestions</vt:lpstr>
      <vt:lpstr>Trick 1: Partition Computation</vt:lpstr>
      <vt:lpstr>Partitioned Histogram Computation</vt:lpstr>
      <vt:lpstr>Trick 2: Reduce Size  of Contended Critical Section</vt:lpstr>
      <vt:lpstr>Trick 3: Interlocked/Volatile</vt:lpstr>
      <vt:lpstr>Example: Use Interlocked Operation</vt:lpstr>
      <vt:lpstr>Volatile Variables and Fields</vt:lpstr>
      <vt:lpstr>Example: Volatile/Interlockeds Can Replace Locks</vt:lpstr>
      <vt:lpstr>Performance of Interlocked/Volatile</vt:lpstr>
      <vt:lpstr>Interlocked, Volatile, And Race Detection</vt:lpstr>
      <vt:lpstr>Case Study: Antisocial Robots</vt:lpstr>
      <vt:lpstr>Parallel Loop in AntiSocialRobots</vt:lpstr>
      <vt:lpstr>Bug 1: Data Race on Robot.Location</vt:lpstr>
      <vt:lpstr>Fix: Protect Robot.Location with Lock</vt:lpstr>
      <vt:lpstr>Bug 2: Data Race on roomCells</vt:lpstr>
      <vt:lpstr>Protecting roomCells w/ single lock</vt:lpstr>
      <vt:lpstr>Protecting roomCells w/ fine-grained locks</vt:lpstr>
      <vt:lpstr>Bug 3: Deadlock.</vt:lpstr>
      <vt:lpstr>Fix: Choose Consistent Lock Order</vt:lpstr>
      <vt:lpstr>Problem solved… or is it?</vt:lpstr>
      <vt:lpstr>Antisocial Robots Without Locks</vt:lpstr>
      <vt:lpstr>Antisocial Robots Without Locks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LOCKING Case Study: Antisocial Robots</dc:title>
  <dc:creator>Tom Ball</dc:creator>
  <cp:lastModifiedBy>Sebastian Burckhardt</cp:lastModifiedBy>
  <cp:revision>101</cp:revision>
  <dcterms:created xsi:type="dcterms:W3CDTF">2010-06-18T21:48:48Z</dcterms:created>
  <dcterms:modified xsi:type="dcterms:W3CDTF">2010-08-20T16:29:20Z</dcterms:modified>
</cp:coreProperties>
</file>