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20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316" r:id="rId3"/>
    <p:sldId id="267" r:id="rId4"/>
    <p:sldId id="317" r:id="rId5"/>
    <p:sldId id="282" r:id="rId6"/>
    <p:sldId id="268" r:id="rId7"/>
    <p:sldId id="272" r:id="rId8"/>
    <p:sldId id="274" r:id="rId9"/>
    <p:sldId id="276" r:id="rId10"/>
    <p:sldId id="277" r:id="rId11"/>
    <p:sldId id="279" r:id="rId12"/>
    <p:sldId id="281" r:id="rId13"/>
    <p:sldId id="280" r:id="rId14"/>
    <p:sldId id="275" r:id="rId15"/>
    <p:sldId id="285" r:id="rId16"/>
    <p:sldId id="319" r:id="rId17"/>
    <p:sldId id="270" r:id="rId18"/>
    <p:sldId id="312" r:id="rId19"/>
    <p:sldId id="297" r:id="rId20"/>
    <p:sldId id="307" r:id="rId21"/>
    <p:sldId id="309" r:id="rId22"/>
    <p:sldId id="313" r:id="rId23"/>
    <p:sldId id="314" r:id="rId24"/>
    <p:sldId id="315" r:id="rId25"/>
    <p:sldId id="311" r:id="rId26"/>
    <p:sldId id="310" r:id="rId27"/>
    <p:sldId id="296" r:id="rId28"/>
    <p:sldId id="271" r:id="rId29"/>
    <p:sldId id="299" r:id="rId30"/>
    <p:sldId id="301" r:id="rId31"/>
    <p:sldId id="303" r:id="rId32"/>
    <p:sldId id="321" r:id="rId33"/>
    <p:sldId id="32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itlin Sadowski" initials="CS" lastIdx="6" clrIdx="0"/>
  <p:cmAuthor id="1" name="Tom Ball" initials="tjb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6" autoAdjust="0"/>
    <p:restoredTop sz="73428" autoAdjust="0"/>
  </p:normalViewPr>
  <p:slideViewPr>
    <p:cSldViewPr>
      <p:cViewPr varScale="1">
        <p:scale>
          <a:sx n="64" d="100"/>
          <a:sy n="64" d="100"/>
        </p:scale>
        <p:origin x="-108" y="-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9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08T18:31:43.345" idx="2">
    <p:pos x="10" y="10"/>
    <p:text>Maybe a slide showing why Parallel.For is not quite what we want?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08T18:34:38.936" idx="3">
    <p:pos x="-21" y="-32"/>
    <p:text>Performance on what exactly is worse than sequential? Does code in previous slide use tasks?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08T18:39:05.819" idx="5">
    <p:pos x="10" y="10"/>
    <p:text>What's the big picture? How do I query &amp; use these states?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08T18:38:08.825" idx="4">
    <p:pos x="-20" y="0"/>
    <p:text>So, whats the big picture? What are some examples why nested vs. child makes more sense, and visa versa?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08T18:40:50.753" idx="6">
    <p:pos x="-28" y="39"/>
    <p:text>What about a couple high-level (e.g. with clear motivation) examples?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C33B6-476B-404B-A3E4-7BFF5512D1A8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5B7D0-651A-40CC-9B96-931B4C8E2F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91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ystem.threading.tasks.taskscheduler(v=VS.100).aspx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79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85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88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PreferFairness</a:t>
            </a:r>
            <a:r>
              <a:rPr lang="en-US" dirty="0" smtClean="0"/>
              <a:t> A hint to a </a:t>
            </a:r>
            <a:r>
              <a:rPr lang="en-US" dirty="0" err="1" smtClean="0">
                <a:hlinkClick r:id="rId3"/>
              </a:rPr>
              <a:t>TaskScheduler</a:t>
            </a:r>
            <a:r>
              <a:rPr lang="en-US" dirty="0" smtClean="0"/>
              <a:t> to schedule a task in as fair a manner as possible, meaning that tasks scheduled sooner will be more likely to be run sooner, and tasks scheduled later will be more likely to be run later. </a:t>
            </a:r>
            <a:r>
              <a:rPr lang="en-US" dirty="0" err="1" smtClean="0"/>
              <a:t>LongRunning</a:t>
            </a:r>
            <a:r>
              <a:rPr lang="en-US" dirty="0" smtClean="0"/>
              <a:t> Specifies that a task will be a long-running, course-grained operation. It provides a hint to the </a:t>
            </a:r>
            <a:r>
              <a:rPr lang="en-US" dirty="0" err="1" smtClean="0">
                <a:hlinkClick r:id="rId3"/>
              </a:rPr>
              <a:t>TaskScheduler</a:t>
            </a:r>
            <a:r>
              <a:rPr lang="en-US" dirty="0" smtClean="0"/>
              <a:t> that oversubscription may be warranted. </a:t>
            </a:r>
            <a:r>
              <a:rPr lang="en-US" dirty="0" err="1" smtClean="0"/>
              <a:t>AttachedToParent</a:t>
            </a:r>
            <a:r>
              <a:rPr lang="en-US" dirty="0" smtClean="0"/>
              <a:t> Specifies that a task is attached to a parent in the task hierarchy</a:t>
            </a:r>
          </a:p>
          <a:p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Toub: The description for Canceled isn’t quite accurate, or rather it’s only a subset of why the task could end in this state.  It’s also possible the task received a cancellation request before it reached the Running state, in which case it’ll skip running and transition to Canceled directly (as you have in your state transition graph on slide 15).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14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14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141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21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86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Pink cells = </a:t>
            </a:r>
            <a:r>
              <a:rPr lang="en-US" dirty="0" err="1" smtClean="0"/>
              <a:t>wavefront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55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5B7D0-651A-40CC-9B96-931B4C8E2F9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8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1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4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4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94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6DE8-A4F0-4919-9162-E125D1717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5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ystem.threading.tasks.taskcanceledexception.asp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msdn.microsoft.com/ParExtSample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parallelpatterns.codeplex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Lightweight Concurrent Tasks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Lecture 1.d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426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3x3 Matrix and Task Graph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921001"/>
          <a:ext cx="2209800" cy="1727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6600"/>
                <a:gridCol w="736600"/>
                <a:gridCol w="736600"/>
              </a:tblGrid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F</a:t>
                      </a:r>
                      <a:endParaRPr lang="en-US" sz="28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</a:t>
                      </a:r>
                      <a:endParaRPr lang="en-US" sz="28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</a:t>
                      </a:r>
                      <a:endParaRPr lang="en-US" sz="2800" dirty="0"/>
                    </a:p>
                  </a:txBody>
                  <a:tcPr/>
                </a:tc>
              </a:tr>
              <a:tr h="57573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D</a:t>
                      </a:r>
                      <a:endParaRPr lang="en-US" sz="28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53100" y="5334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</a:rPr>
              <a:t>A</a:t>
            </a:r>
            <a:endParaRPr lang="en-US" sz="32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8200" y="19050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7" name="Rectangle 6"/>
          <p:cNvSpPr/>
          <p:nvPr/>
        </p:nvSpPr>
        <p:spPr>
          <a:xfrm>
            <a:off x="5753100" y="3238500"/>
            <a:ext cx="762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E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4200" y="19050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</a:rPr>
              <a:t>C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rot="5400000">
            <a:off x="5238750" y="1009650"/>
            <a:ext cx="685800" cy="1104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8" idx="0"/>
          </p:cNvCxnSpPr>
          <p:nvPr/>
        </p:nvCxnSpPr>
        <p:spPr>
          <a:xfrm rot="16200000" flipH="1">
            <a:off x="6381750" y="971550"/>
            <a:ext cx="685800" cy="1181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 rot="16200000" flipH="1">
            <a:off x="5257800" y="2362200"/>
            <a:ext cx="647700" cy="1104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7" idx="0"/>
          </p:cNvCxnSpPr>
          <p:nvPr/>
        </p:nvCxnSpPr>
        <p:spPr>
          <a:xfrm rot="5400000">
            <a:off x="6400800" y="2324100"/>
            <a:ext cx="647700" cy="1181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57600" y="3238500"/>
            <a:ext cx="762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D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77200" y="3238500"/>
            <a:ext cx="762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F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6" idx="2"/>
            <a:endCxn id="13" idx="0"/>
          </p:cNvCxnSpPr>
          <p:nvPr/>
        </p:nvCxnSpPr>
        <p:spPr>
          <a:xfrm rot="5400000">
            <a:off x="4210050" y="2419350"/>
            <a:ext cx="6477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48200" y="45720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</a:rPr>
              <a:t>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934200" y="45720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</a:rPr>
              <a:t> H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53100" y="59436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ysClr val="windowText" lastClr="000000"/>
                </a:solidFill>
              </a:rPr>
              <a:t> I</a:t>
            </a:r>
          </a:p>
        </p:txBody>
      </p:sp>
      <p:cxnSp>
        <p:nvCxnSpPr>
          <p:cNvPr id="22" name="Straight Arrow Connector 21"/>
          <p:cNvCxnSpPr>
            <a:stCxn id="8" idx="2"/>
            <a:endCxn id="14" idx="0"/>
          </p:cNvCxnSpPr>
          <p:nvPr/>
        </p:nvCxnSpPr>
        <p:spPr>
          <a:xfrm rot="16200000" flipH="1">
            <a:off x="7562850" y="2343150"/>
            <a:ext cx="6477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rot="16200000" flipH="1">
            <a:off x="4210050" y="3752850"/>
            <a:ext cx="6477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9" idx="2"/>
            <a:endCxn id="21" idx="0"/>
          </p:cNvCxnSpPr>
          <p:nvPr/>
        </p:nvCxnSpPr>
        <p:spPr>
          <a:xfrm rot="16200000" flipH="1">
            <a:off x="5238750" y="5048250"/>
            <a:ext cx="685800" cy="1104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  <a:endCxn id="20" idx="0"/>
          </p:cNvCxnSpPr>
          <p:nvPr/>
        </p:nvCxnSpPr>
        <p:spPr>
          <a:xfrm rot="16200000" flipH="1">
            <a:off x="6400800" y="3657600"/>
            <a:ext cx="647700" cy="1181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4" idx="2"/>
            <a:endCxn id="20" idx="0"/>
          </p:cNvCxnSpPr>
          <p:nvPr/>
        </p:nvCxnSpPr>
        <p:spPr>
          <a:xfrm rot="5400000">
            <a:off x="7562850" y="3676650"/>
            <a:ext cx="6477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7" idx="2"/>
            <a:endCxn id="19" idx="0"/>
          </p:cNvCxnSpPr>
          <p:nvPr/>
        </p:nvCxnSpPr>
        <p:spPr>
          <a:xfrm rot="5400000">
            <a:off x="5257800" y="3695700"/>
            <a:ext cx="647700" cy="1104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0" idx="2"/>
            <a:endCxn id="21" idx="0"/>
          </p:cNvCxnSpPr>
          <p:nvPr/>
        </p:nvCxnSpPr>
        <p:spPr>
          <a:xfrm rot="5400000">
            <a:off x="6381750" y="5010150"/>
            <a:ext cx="685800" cy="1181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General </a:t>
            </a:r>
            <a:r>
              <a:rPr lang="en-US" dirty="0" err="1" smtClean="0"/>
              <a:t>Wavefront</a:t>
            </a:r>
            <a:r>
              <a:rPr lang="en-US" dirty="0" smtClean="0"/>
              <a:t> 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224" y="2133600"/>
            <a:ext cx="67818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Wavefront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numRows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numColumns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processCell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-3886200" y="3657600"/>
            <a:ext cx="3394775" cy="1799167"/>
          </a:xfrm>
          <a:prstGeom prst="wedgeRoundRectCallout">
            <a:avLst>
              <a:gd name="adj1" fmla="val -32567"/>
              <a:gd name="adj2" fmla="val 776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Discuss how to implement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924800" y="5257800"/>
            <a:ext cx="1025506" cy="946427"/>
            <a:chOff x="3932694" y="5010564"/>
            <a:chExt cx="1283040" cy="1283040"/>
          </a:xfrm>
        </p:grpSpPr>
        <p:pic>
          <p:nvPicPr>
            <p:cNvPr id="9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033065" y="5029200"/>
              <a:ext cx="1077871" cy="1251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495800" y="5834895"/>
            <a:ext cx="396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ParallelAlgorithms_Wavefront.cs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Edit Distance with Parallel </a:t>
            </a:r>
            <a:r>
              <a:rPr lang="en-US" dirty="0" err="1" smtClean="0"/>
              <a:t>Wavefront</a:t>
            </a:r>
            <a:endParaRPr lang="en-US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33400" y="824812"/>
            <a:ext cx="7772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nsolas" pitchFamily="49" charset="0"/>
              <a:ea typeface="Times New Roman" pitchFamily="18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// allocation of dist array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Wavefront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numRows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numColumns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(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j ) =&gt;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== 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dist[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i,j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j;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aseline="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else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if (j == 0)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dist[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i,j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] = </a:t>
            </a:r>
            <a:r>
              <a:rPr lang="en-US" sz="2000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else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dist[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j] = (s1[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== s2[j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])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? dist[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Math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.Min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(dist[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j],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 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Math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.Min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(dist[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],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dist[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);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923030" y="1219200"/>
            <a:ext cx="1025506" cy="946427"/>
            <a:chOff x="3932694" y="5010564"/>
            <a:chExt cx="1283040" cy="1283040"/>
          </a:xfrm>
        </p:grpSpPr>
        <p:pic>
          <p:nvPicPr>
            <p:cNvPr id="8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033065" y="5029200"/>
              <a:ext cx="1077871" cy="1251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6248400" y="1796295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EditDistance.cs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Parallel </a:t>
            </a:r>
            <a:r>
              <a:rPr lang="en-US" dirty="0" err="1" smtClean="0"/>
              <a:t>Wavefront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worse than sequential!</a:t>
            </a:r>
          </a:p>
          <a:p>
            <a:endParaRPr lang="en-US" dirty="0" smtClean="0"/>
          </a:p>
          <a:p>
            <a:r>
              <a:rPr lang="en-US" dirty="0" smtClean="0"/>
              <a:t>One Task per entry of the distance matrix</a:t>
            </a:r>
          </a:p>
          <a:p>
            <a:pPr lvl="1"/>
            <a:r>
              <a:rPr lang="en-US" dirty="0" smtClean="0"/>
              <a:t>Not enough </a:t>
            </a:r>
            <a:r>
              <a:rPr lang="en-US" u="sng" dirty="0" smtClean="0"/>
              <a:t>computation</a:t>
            </a:r>
            <a:r>
              <a:rPr lang="en-US" dirty="0" smtClean="0"/>
              <a:t> per Task</a:t>
            </a:r>
          </a:p>
          <a:p>
            <a:pPr lvl="1"/>
            <a:r>
              <a:rPr lang="en-US" u="sng" dirty="0" smtClean="0"/>
              <a:t>Coordination</a:t>
            </a:r>
            <a:r>
              <a:rPr lang="en-US" dirty="0" smtClean="0"/>
              <a:t> cost of Task allocation, management, and synchronization dominates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For More Work per Task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181947"/>
              </p:ext>
            </p:extLst>
          </p:nvPr>
        </p:nvGraphicFramePr>
        <p:xfrm>
          <a:off x="2209800" y="2109678"/>
          <a:ext cx="4571998" cy="40606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3587"/>
                <a:gridCol w="449705"/>
                <a:gridCol w="451757"/>
                <a:gridCol w="465106"/>
                <a:gridCol w="457917"/>
                <a:gridCol w="465106"/>
                <a:gridCol w="449705"/>
                <a:gridCol w="449705"/>
                <a:gridCol w="449705"/>
                <a:gridCol w="449705"/>
              </a:tblGrid>
              <a:tr h="557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5589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5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7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8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6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2800" b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0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1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6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7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6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en-US" sz="2800" b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1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1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6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6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2800" b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3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6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6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800" b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4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6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800" b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6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6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BlockedWavefront</a:t>
            </a:r>
            <a:endParaRPr lang="en-US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81000" y="1905000"/>
            <a:ext cx="8340745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void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lang="en-US" sz="2400" b="1" dirty="0" err="1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Blocked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Wavefront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numRows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numColumns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numBlocksPerRow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numBlocksPerColumn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Action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&gt;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processBlock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9600" y="41910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processBlock</a:t>
            </a:r>
            <a:r>
              <a:rPr lang="en-US" sz="2400" dirty="0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lang="en-US" sz="2400" dirty="0" err="1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start_i</a:t>
            </a:r>
            <a:r>
              <a:rPr lang="en-US" sz="2400" dirty="0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,</a:t>
            </a:r>
            <a:r>
              <a:rPr lang="en-US" sz="2400" b="1" dirty="0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end_i</a:t>
            </a:r>
            <a:r>
              <a:rPr lang="en-US" sz="2400" dirty="0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start_j</a:t>
            </a:r>
            <a:r>
              <a:rPr lang="en-US" sz="2400" dirty="0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end_j</a:t>
            </a:r>
            <a:r>
              <a:rPr lang="en-US" sz="2400" dirty="0">
                <a:solidFill>
                  <a:prstClr val="black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);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7696200" y="5257800"/>
            <a:ext cx="1025506" cy="946427"/>
            <a:chOff x="3932694" y="5010564"/>
            <a:chExt cx="1283040" cy="1283040"/>
          </a:xfrm>
        </p:grpSpPr>
        <p:pic>
          <p:nvPicPr>
            <p:cNvPr id="29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4033065" y="5029200"/>
              <a:ext cx="1077871" cy="1251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4267200" y="5834895"/>
            <a:ext cx="396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ParallelAlgorithms_Wavefront.cs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BlockedWavefront</a:t>
            </a:r>
            <a:endParaRPr lang="en-US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-381000" y="1655441"/>
            <a:ext cx="9753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// Compute the size of each block.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rowBlockSize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numRows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/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numBlocksPerRow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columnBlockSize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numColumns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/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numBlocksPerColumn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Wavefront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numBlocksPerRow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numBlocksPerColumn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(row, column) =&gt;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start_i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row *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rowBlockSize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end_i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row &lt;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numBlocksPerRow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start_i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rowBlockSize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numRows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start_j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column *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columnBlockSize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end_j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column &lt;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numBlocksPerColumn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start_j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columnBlockSize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numColumns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processBlock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start_i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end_i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start_j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end_j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});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5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Tasks, </a:t>
            </a:r>
            <a:r>
              <a:rPr lang="en-US" dirty="0" err="1" smtClean="0"/>
              <a:t>TaskScheduler</a:t>
            </a:r>
            <a:r>
              <a:rPr lang="en-US" dirty="0" smtClean="0"/>
              <a:t>, </a:t>
            </a:r>
            <a:r>
              <a:rPr lang="en-US" dirty="0" err="1" smtClean="0"/>
              <a:t>ThreadPool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Task</a:t>
            </a:r>
            <a:r>
              <a:rPr lang="en-US" dirty="0" smtClean="0"/>
              <a:t> represents an asynchronous operation</a:t>
            </a:r>
          </a:p>
          <a:p>
            <a:r>
              <a:rPr lang="en-US" b="1" dirty="0" err="1" smtClean="0"/>
              <a:t>TaskScheduler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is responsible for scheduling of </a:t>
            </a:r>
            <a:r>
              <a:rPr lang="en-US" b="1" dirty="0" smtClean="0"/>
              <a:t>Tasks</a:t>
            </a:r>
          </a:p>
          <a:p>
            <a:pPr lvl="1"/>
            <a:r>
              <a:rPr lang="en-US" dirty="0" smtClean="0"/>
              <a:t>defaults to the .NET 4 </a:t>
            </a:r>
            <a:r>
              <a:rPr lang="en-US" b="1" dirty="0" err="1" smtClean="0"/>
              <a:t>ThreadPool</a:t>
            </a:r>
            <a:endParaRPr lang="en-US" b="1" dirty="0" smtClean="0"/>
          </a:p>
          <a:p>
            <a:pPr lvl="1"/>
            <a:r>
              <a:rPr lang="en-US" i="1" dirty="0"/>
              <a:t>m</a:t>
            </a:r>
            <a:r>
              <a:rPr lang="en-US" i="1" dirty="0" smtClean="0"/>
              <a:t>ore on scheduling in Unit 5</a:t>
            </a:r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b="1" dirty="0" err="1" smtClean="0"/>
              <a:t>ThreadPool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effectively manages a set of </a:t>
            </a:r>
            <a:r>
              <a:rPr lang="en-US" b="1" dirty="0" smtClean="0"/>
              <a:t>Threads</a:t>
            </a:r>
          </a:p>
          <a:p>
            <a:pPr lvl="1"/>
            <a:r>
              <a:rPr lang="en-US" i="1" dirty="0" smtClean="0"/>
              <a:t>More on </a:t>
            </a:r>
            <a:r>
              <a:rPr lang="en-US" i="1" dirty="0" smtClean="0"/>
              <a:t>thread pool and threads  </a:t>
            </a:r>
            <a:r>
              <a:rPr lang="en-US" i="1" dirty="0" smtClean="0"/>
              <a:t>in Unit </a:t>
            </a:r>
            <a:r>
              <a:rPr lang="en-US" i="1" dirty="0" smtClean="0"/>
              <a:t>5</a:t>
            </a:r>
            <a:endParaRPr lang="en-US" i="1" dirty="0" smtClean="0"/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Status (partial)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276600" y="1905000"/>
            <a:ext cx="2286000" cy="533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WaitingToRun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3276600" y="3124200"/>
            <a:ext cx="2286000" cy="533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Running</a:t>
            </a:r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2895600" y="4267200"/>
            <a:ext cx="3048000" cy="533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WaitingForChildren</a:t>
            </a:r>
            <a:endParaRPr lang="en-US" b="1" dirty="0" smtClean="0"/>
          </a:p>
          <a:p>
            <a:pPr algn="ctr"/>
            <a:r>
              <a:rPr lang="en-US" b="1" dirty="0" err="1" smtClean="0"/>
              <a:t>ToComplete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152400" y="4419600"/>
            <a:ext cx="2286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Canceled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553200" y="4419600"/>
            <a:ext cx="2286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Faulted</a:t>
            </a:r>
            <a:endParaRPr lang="en-US" b="1" dirty="0"/>
          </a:p>
        </p:txBody>
      </p:sp>
      <p:cxnSp>
        <p:nvCxnSpPr>
          <p:cNvPr id="10" name="Straight Arrow Connector 9"/>
          <p:cNvCxnSpPr>
            <a:stCxn id="4" idx="4"/>
            <a:endCxn id="5" idx="0"/>
          </p:cNvCxnSpPr>
          <p:nvPr/>
        </p:nvCxnSpPr>
        <p:spPr>
          <a:xfrm>
            <a:off x="4419600" y="2438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7" idx="0"/>
          </p:cNvCxnSpPr>
          <p:nvPr/>
        </p:nvCxnSpPr>
        <p:spPr>
          <a:xfrm flipH="1">
            <a:off x="1295400" y="2360285"/>
            <a:ext cx="2315977" cy="20593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4"/>
            <a:endCxn id="6" idx="0"/>
          </p:cNvCxnSpPr>
          <p:nvPr/>
        </p:nvCxnSpPr>
        <p:spPr>
          <a:xfrm>
            <a:off x="4419600" y="3657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7" idx="7"/>
          </p:cNvCxnSpPr>
          <p:nvPr/>
        </p:nvCxnSpPr>
        <p:spPr>
          <a:xfrm flipH="1">
            <a:off x="2103623" y="3579485"/>
            <a:ext cx="1507754" cy="9182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5"/>
            <a:endCxn id="8" idx="1"/>
          </p:cNvCxnSpPr>
          <p:nvPr/>
        </p:nvCxnSpPr>
        <p:spPr>
          <a:xfrm>
            <a:off x="5227823" y="3579485"/>
            <a:ext cx="1660154" cy="9182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3086100" y="5410200"/>
            <a:ext cx="2667000" cy="5334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RanToCompletion</a:t>
            </a:r>
            <a:endParaRPr lang="en-US" b="1" dirty="0"/>
          </a:p>
        </p:txBody>
      </p:sp>
      <p:cxnSp>
        <p:nvCxnSpPr>
          <p:cNvPr id="27" name="Straight Arrow Connector 26"/>
          <p:cNvCxnSpPr>
            <a:stCxn id="6" idx="4"/>
            <a:endCxn id="26" idx="0"/>
          </p:cNvCxnSpPr>
          <p:nvPr/>
        </p:nvCxnSpPr>
        <p:spPr>
          <a:xfrm>
            <a:off x="4419600" y="4800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6"/>
            <a:endCxn id="8" idx="2"/>
          </p:cNvCxnSpPr>
          <p:nvPr/>
        </p:nvCxnSpPr>
        <p:spPr>
          <a:xfrm>
            <a:off x="5943600" y="4533900"/>
            <a:ext cx="6096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2"/>
            <a:endCxn id="7" idx="6"/>
          </p:cNvCxnSpPr>
          <p:nvPr/>
        </p:nvCxnSpPr>
        <p:spPr>
          <a:xfrm flipH="1">
            <a:off x="2438400" y="45339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0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Task Status (partial list)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36791"/>
              </p:ext>
            </p:extLst>
          </p:nvPr>
        </p:nvGraphicFramePr>
        <p:xfrm>
          <a:off x="381000" y="1295400"/>
          <a:ext cx="8458200" cy="477955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67000"/>
                <a:gridCol w="5791200"/>
              </a:tblGrid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WaitingToRun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task is scheduled for execution but has not yet begun running</a:t>
                      </a:r>
                      <a:endParaRPr lang="en-US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task is running but has not yet completed</a:t>
                      </a:r>
                      <a:endParaRPr lang="en-US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WaitingForChildrenToComplete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task has finished executing and is waiting for attached child tasks to complete</a:t>
                      </a:r>
                      <a:endParaRPr lang="en-US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RanToCompletion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task completed execution successfully</a:t>
                      </a:r>
                      <a:endParaRPr lang="en-US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Canceled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task acknowledged cancellation by throwing an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OperationCanceledException</a:t>
                      </a:r>
                      <a:endParaRPr lang="en-US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Faulted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task completed due to an unhandled exception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Authored by</a:t>
            </a:r>
            <a:endParaRPr lang="en-US" dirty="0"/>
          </a:p>
          <a:p>
            <a:pPr lvl="1"/>
            <a:r>
              <a:rPr lang="en-US" dirty="0"/>
              <a:t>Thomas Ball, MSR Redmond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4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Nested Tasks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1287482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SimpleNestedTask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parent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Task.Factory.StartNew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(() =&gt;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{  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"Outer task executing."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child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Task.Factory.StartNew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(() =&gt;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{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"Nested task starting."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Thread.SpinWait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(500000);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"Nested task completing."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});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});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parent.Wait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"Outer has completed."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43600" y="5673145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TaskExamples.cs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841037" y="5105400"/>
            <a:ext cx="1025506" cy="946427"/>
            <a:chOff x="3932694" y="5010564"/>
            <a:chExt cx="1283040" cy="1283040"/>
          </a:xfrm>
        </p:grpSpPr>
        <p:pic>
          <p:nvPicPr>
            <p:cNvPr id="10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4033065" y="5029200"/>
              <a:ext cx="1077871" cy="1251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497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Child Tasks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1295400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SimpleNestedTask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{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parent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Task.Factory.StartNew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(() =&gt;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{  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"Outer task executing."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child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Task.Factory.StartNew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(() =&gt;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{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"Nested task starting."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Thread.SpinWait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(500000);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"Nested task completing."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},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TaskCreationOptions.AttachedToParent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);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});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parent.Wait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"Outer has completed."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</a:t>
            </a:r>
            <a:r>
              <a:rPr lang="en-US" dirty="0" smtClean="0"/>
              <a:t>Between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Nested and Child Tasks?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2286000"/>
            <a:ext cx="82296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“Nested”  doesn’t imply “Child”</a:t>
            </a:r>
          </a:p>
          <a:p>
            <a:pPr algn="ctr"/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“Child”  </a:t>
            </a:r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doesn’t imply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“Nested”</a:t>
            </a:r>
            <a:endParaRPr lang="en-US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6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Task Results (Futures)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76200" y="1314221"/>
            <a:ext cx="906780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var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cts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new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CancellationTokenSource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();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Task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&gt;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dataForThefuture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Task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.Factory.StartNew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/>
                <a:ea typeface="Times New Roman"/>
                <a:cs typeface="Times New Roman"/>
              </a:rPr>
              <a:t>    () =&gt;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ComputeSomeResult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(),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cts.Token</a:t>
            </a:r>
            <a:r>
              <a:rPr lang="en-US" dirty="0" smtClean="0">
                <a:latin typeface="Consolas"/>
                <a:ea typeface="Times New Roman"/>
                <a:cs typeface="Times New Roman"/>
              </a:rPr>
              <a:t>);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nsolas"/>
                <a:ea typeface="Times New Roman"/>
                <a:cs typeface="Times New Roman"/>
              </a:rPr>
              <a:t>...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8000"/>
                </a:solidFill>
                <a:latin typeface="Consolas"/>
                <a:ea typeface="Times New Roman"/>
                <a:cs typeface="Times New Roman"/>
              </a:rPr>
              <a:t>// This will return the value immediately if the Task has already 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8000"/>
                </a:solidFill>
                <a:latin typeface="Consolas"/>
                <a:ea typeface="Times New Roman"/>
                <a:cs typeface="Times New Roman"/>
              </a:rPr>
              <a:t>// completed, or will wait for the result to be available if it’s 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8000"/>
                </a:solidFill>
                <a:latin typeface="Consolas"/>
                <a:ea typeface="Times New Roman"/>
                <a:cs typeface="Times New Roman"/>
              </a:rPr>
              <a:t>// not yet completed.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result =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dataForTheFuture.Result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;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a typeface="Times New Roman"/>
              <a:cs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/>
              <a:t>Task Results (Futures)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76200" y="1314221"/>
            <a:ext cx="9067800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var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cts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new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CancellationTokenSource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();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Task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/>
                <a:ea typeface="Times New Roman"/>
                <a:cs typeface="Times New Roman"/>
              </a:rPr>
              <a:t>int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&gt;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dataForThefuture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 = </a:t>
            </a:r>
            <a:r>
              <a:rPr lang="en-US" dirty="0" err="1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Task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.Factory.StartNew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/>
                <a:ea typeface="Times New Roman"/>
                <a:cs typeface="Times New Roman"/>
              </a:rPr>
              <a:t>    () =&gt;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ComputeSomeResult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(),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cts.Token</a:t>
            </a:r>
            <a:r>
              <a:rPr lang="en-US" dirty="0" smtClean="0">
                <a:latin typeface="Consolas"/>
                <a:ea typeface="Times New Roman"/>
                <a:cs typeface="Times New Roman"/>
              </a:rPr>
              <a:t>);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nsolas"/>
                <a:ea typeface="Times New Roman"/>
                <a:cs typeface="Times New Roman"/>
              </a:rPr>
              <a:t>...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8000"/>
                </a:solidFill>
                <a:latin typeface="Consolas"/>
                <a:ea typeface="Times New Roman"/>
                <a:cs typeface="Times New Roman"/>
              </a:rPr>
              <a:t>// Cancel it and make sure we are made aware of any exceptions 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8000"/>
                </a:solidFill>
                <a:latin typeface="Consolas"/>
                <a:ea typeface="Times New Roman"/>
                <a:cs typeface="Times New Roman"/>
              </a:rPr>
              <a:t>// that occurred.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nsolas"/>
                <a:ea typeface="Times New Roman"/>
                <a:cs typeface="Times New Roman"/>
              </a:rPr>
              <a:t>cts.Cancel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();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nsolas"/>
                <a:ea typeface="Times New Roman"/>
                <a:cs typeface="Times New Roman"/>
              </a:rPr>
              <a:t>dataForTheFuture.ContinueWith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(t =&gt; 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LogException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(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dataForTheFuture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),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nsolas"/>
                <a:ea typeface="Times New Roman"/>
                <a:cs typeface="Times New Roman"/>
              </a:rPr>
              <a:t>    </a:t>
            </a:r>
            <a:r>
              <a:rPr lang="en-US" dirty="0" err="1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TaskContinuationOptions</a:t>
            </a:r>
            <a:r>
              <a:rPr lang="en-US" dirty="0" err="1">
                <a:latin typeface="Consolas"/>
                <a:ea typeface="Times New Roman"/>
                <a:cs typeface="Times New Roman"/>
              </a:rPr>
              <a:t>.OnlyOnFaulted</a:t>
            </a:r>
            <a:r>
              <a:rPr lang="en-US" dirty="0">
                <a:latin typeface="Consolas"/>
                <a:ea typeface="Times New Roman"/>
                <a:cs typeface="Times New Roman"/>
              </a:rPr>
              <a:t>);</a:t>
            </a:r>
            <a:endParaRPr lang="en-US" dirty="0"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onsolas"/>
              <a:ea typeface="Times New Roman"/>
              <a:cs typeface="Times New Roman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a typeface="Times New Roman"/>
              <a:cs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and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nested task throws an exception, it must be observed or handled directly in the outer task just as with any non-nested </a:t>
            </a:r>
            <a:r>
              <a:rPr lang="en-US" dirty="0" smtClean="0"/>
              <a:t>task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a child task C throws an exception, </a:t>
            </a:r>
            <a:r>
              <a:rPr lang="en-US" dirty="0"/>
              <a:t>the exception is automatically propagated to the </a:t>
            </a:r>
            <a:r>
              <a:rPr lang="en-US" dirty="0" smtClean="0"/>
              <a:t>parent </a:t>
            </a:r>
            <a:r>
              <a:rPr lang="en-US" dirty="0"/>
              <a:t>task </a:t>
            </a:r>
            <a:r>
              <a:rPr lang="en-US" dirty="0" smtClean="0"/>
              <a:t>(via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C.Wait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C.Result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81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</a:t>
            </a:r>
            <a:br>
              <a:rPr lang="en-US" dirty="0" smtClean="0"/>
            </a:br>
            <a:r>
              <a:rPr lang="en-US" dirty="0" smtClean="0"/>
              <a:t>Nest and Child Tasks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91631"/>
              </p:ext>
            </p:extLst>
          </p:nvPr>
        </p:nvGraphicFramePr>
        <p:xfrm>
          <a:off x="609600" y="1905000"/>
          <a:ext cx="8229600" cy="2834640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Category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/>
                        <a:t>Nested Tasks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Attached Child Tasks</a:t>
                      </a:r>
                      <a:endParaRPr lang="en-US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n-US"/>
                        <a:t>Outer task (parent) waits for inner tasks to complete.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n-US" dirty="0"/>
                        <a:t>Parent propagates exceptions thrown by children (inner tasks).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/>
                        <a:t>Yes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n-US" dirty="0"/>
                        <a:t>Status of parent (outer task) dependent on status of child (inner task).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80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2B91AF"/>
                </a:solidFill>
                <a:latin typeface="Consolas"/>
                <a:ea typeface="Times New Roman"/>
                <a:cs typeface="Times New Roman"/>
              </a:rPr>
              <a:t>TaskContinuationOptions</a:t>
            </a:r>
            <a:r>
              <a:rPr lang="en-US" dirty="0">
                <a:latin typeface="Consolas"/>
                <a:ea typeface="Times New Roman"/>
                <a:cs typeface="Times New Roman"/>
              </a:rPr>
              <a:t/>
            </a:r>
            <a:br>
              <a:rPr lang="en-US" dirty="0">
                <a:latin typeface="Consolas"/>
                <a:ea typeface="Times New Roman"/>
                <a:cs typeface="Times New Roman"/>
              </a:rPr>
            </a:br>
            <a:r>
              <a:rPr lang="en-US" dirty="0" smtClean="0"/>
              <a:t>(partial)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348753"/>
              </p:ext>
            </p:extLst>
          </p:nvPr>
        </p:nvGraphicFramePr>
        <p:xfrm>
          <a:off x="381000" y="1636486"/>
          <a:ext cx="8458200" cy="438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5715000"/>
              </a:tblGrid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NotOnRanTo</a:t>
                      </a:r>
                      <a:endParaRPr lang="en-US" sz="2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Completion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Continuation task should not be scheduled if its antecedent ran to completion</a:t>
                      </a:r>
                      <a:r>
                        <a:rPr lang="en-US" sz="2400" baseline="0" dirty="0" smtClean="0"/>
                        <a:t>.</a:t>
                      </a:r>
                      <a:endParaRPr lang="en-US" sz="2400" dirty="0" smtClean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NotOnFaulted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Continuation task should not be scheduled if its antecedent threw an unhandled exception</a:t>
                      </a:r>
                      <a:endParaRPr lang="en-US" sz="2400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NotOnCanceled</a:t>
                      </a:r>
                      <a:r>
                        <a:rPr lang="en-US" sz="2400" b="1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Continuation task should not be scheduled if its antecedent was canceled</a:t>
                      </a:r>
                      <a:endParaRPr lang="en-US" sz="2400" dirty="0"/>
                    </a:p>
                  </a:txBody>
                  <a:tcPr/>
                </a:tc>
              </a:tr>
              <a:tr h="6647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OnlyOnlyOn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RanToCompletion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OnlyOnFaulted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OnlyOnCanceled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</a:t>
                      </a:r>
                      <a:r>
                        <a:rPr lang="en-US" sz="2400" baseline="0" dirty="0" smtClean="0"/>
                        <a:t> can guess…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and Cancellation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cancellation is cooperative</a:t>
            </a:r>
          </a:p>
          <a:p>
            <a:r>
              <a:rPr lang="en-US" dirty="0" smtClean="0"/>
              <a:t>To cancel a parent and all its children in one request, pass the same token to all tasks </a:t>
            </a:r>
          </a:p>
          <a:p>
            <a:pPr lvl="1"/>
            <a:r>
              <a:rPr lang="en-US" dirty="0" smtClean="0"/>
              <a:t>Parent cancellation doesn’t imply child cancellation</a:t>
            </a:r>
          </a:p>
          <a:p>
            <a:pPr lvl="1"/>
            <a:r>
              <a:rPr lang="en-US" dirty="0" smtClean="0"/>
              <a:t>When child task cancels itself, a </a:t>
            </a:r>
            <a:r>
              <a:rPr lang="en-US" dirty="0" err="1" smtClean="0">
                <a:hlinkClick r:id="rId3"/>
              </a:rPr>
              <a:t>TaskCanceledException</a:t>
            </a:r>
            <a:r>
              <a:rPr lang="en-US" dirty="0" smtClean="0"/>
              <a:t> is propagated to the joining task (see exceptions)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609600" y="1828800"/>
            <a:ext cx="76610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void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MyParallelInvoke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params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[] actions)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tasks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Task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actions.Length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actions.Length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tasks[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Task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.Factory.StartNew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(actions[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}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Task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.WaitAll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(tasks);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One Task per Element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0" y="5096050"/>
            <a:ext cx="1025506" cy="946427"/>
            <a:chOff x="3932694" y="5010564"/>
            <a:chExt cx="1283040" cy="1283040"/>
          </a:xfrm>
        </p:grpSpPr>
        <p:pic>
          <p:nvPicPr>
            <p:cNvPr id="9" name="Picture 2" descr="C:\Users\tball\Desktop\alpac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2694" y="5010564"/>
              <a:ext cx="1283040" cy="1283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4033065" y="5029200"/>
              <a:ext cx="1077871" cy="12517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Alpaca</a:t>
              </a:r>
            </a:p>
            <a:p>
              <a:pPr algn="ctr"/>
              <a:endPara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</a:t>
              </a:r>
              <a:endPara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943600" y="5673145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MyParallel.cs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We’ve Seen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Parallel.For</a:t>
            </a:r>
            <a:r>
              <a:rPr lang="en-US" dirty="0" smtClean="0"/>
              <a:t>/</a:t>
            </a:r>
            <a:r>
              <a:rPr lang="en-US" dirty="0" err="1" smtClean="0"/>
              <a:t>ForEach</a:t>
            </a:r>
            <a:endParaRPr lang="en-US" dirty="0" smtClean="0"/>
          </a:p>
          <a:p>
            <a:pPr lvl="1"/>
            <a:r>
              <a:rPr lang="en-US" dirty="0" smtClean="0"/>
              <a:t>data parallelism over integer range or </a:t>
            </a:r>
            <a:r>
              <a:rPr lang="en-US" dirty="0" err="1" smtClean="0"/>
              <a:t>IEnumerable</a:t>
            </a:r>
            <a:endParaRPr lang="en-US" dirty="0" smtClean="0"/>
          </a:p>
          <a:p>
            <a:pPr lvl="1"/>
            <a:r>
              <a:rPr lang="en-US" dirty="0" smtClean="0"/>
              <a:t>automatic generation of tasks</a:t>
            </a:r>
          </a:p>
          <a:p>
            <a:pPr lvl="1"/>
            <a:r>
              <a:rPr lang="en-US" dirty="0" smtClean="0"/>
              <a:t>dynamic partitioning and load balancing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Parallel.For</a:t>
            </a:r>
            <a:r>
              <a:rPr lang="en-US" dirty="0" smtClean="0"/>
              <a:t> doesn’t address many problems</a:t>
            </a:r>
          </a:p>
          <a:p>
            <a:pPr lvl="1"/>
            <a:r>
              <a:rPr lang="en-US" dirty="0" smtClean="0"/>
              <a:t>Irregular matrix algorithms</a:t>
            </a:r>
          </a:p>
          <a:p>
            <a:pPr lvl="1"/>
            <a:r>
              <a:rPr lang="en-US" dirty="0" smtClean="0"/>
              <a:t>Algorithms over trees, graphs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512284" y="1417638"/>
            <a:ext cx="11658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  <a:ea typeface="Times New Roman" pitchFamily="18" charset="0"/>
              <a:cs typeface="Consolas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T[]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MyParallelInvoke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&lt;T&gt;(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params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Func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&lt;T&gt;[] functions)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{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results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functions.Length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Task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.Factory.StartNew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(() =&gt;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{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functions.Length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{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cur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Task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.Factory.StartNew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() =&gt; results[cur] = functions[cur](),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TaskCreationOptions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.AttachedToParent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}).Wait();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results;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One Task per Element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Child Tasks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1447800" y="1903035"/>
            <a:ext cx="81534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static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T[]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MyParallelInvoke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&lt;T&gt;(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params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Func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&lt;T&gt;[] functions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)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T[] results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T[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functions.Length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Parallel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functions.Length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=&gt;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results[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functions[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});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results;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One Task per Element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With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Parallel.For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hlinkClick r:id="rId3"/>
              </a:rPr>
              <a:t>http://</a:t>
            </a:r>
            <a:r>
              <a:rPr lang="en-US" sz="3600" dirty="0" smtClean="0">
                <a:hlinkClick r:id="rId3"/>
              </a:rPr>
              <a:t>code.msdn.microsoft.com/ParExtSamples</a:t>
            </a:r>
            <a:r>
              <a:rPr lang="en-US" sz="36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ParallelExtensionsExtras.csproj</a:t>
            </a:r>
            <a:endParaRPr lang="en-US" dirty="0" smtClean="0"/>
          </a:p>
          <a:p>
            <a:pPr lvl="1"/>
            <a:r>
              <a:rPr lang="en-US" dirty="0" smtClean="0"/>
              <a:t>Extensions/</a:t>
            </a:r>
          </a:p>
          <a:p>
            <a:pPr lvl="2"/>
            <a:r>
              <a:rPr lang="en-US" dirty="0" err="1" smtClean="0"/>
              <a:t>TaskExtraExtensions.cs</a:t>
            </a:r>
            <a:endParaRPr lang="en-US" dirty="0" smtClean="0"/>
          </a:p>
          <a:p>
            <a:pPr lvl="2"/>
            <a:r>
              <a:rPr lang="en-US" dirty="0" err="1" smtClean="0"/>
              <a:t>TaskFactoryExtensions</a:t>
            </a:r>
            <a:r>
              <a:rPr lang="en-US" dirty="0" smtClean="0"/>
              <a:t>/</a:t>
            </a:r>
            <a:endParaRPr lang="en-US" dirty="0"/>
          </a:p>
          <a:p>
            <a:pPr lvl="1"/>
            <a:r>
              <a:rPr lang="en-US" dirty="0" err="1" smtClean="0"/>
              <a:t>ParallelAlgorithms</a:t>
            </a:r>
            <a:r>
              <a:rPr lang="en-US" dirty="0" smtClean="0"/>
              <a:t>/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Practical Parallel and Concurrent Programming DRAFT: comments to msrpcpcp@microsoft.com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66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hlinkClick r:id="rId2"/>
              </a:rPr>
              <a:t>Parallel Programming </a:t>
            </a:r>
            <a:r>
              <a:rPr lang="en-US" b="1" dirty="0" smtClean="0">
                <a:hlinkClick r:id="rId2"/>
              </a:rPr>
              <a:t/>
            </a:r>
            <a:br>
              <a:rPr lang="en-US" b="1" dirty="0" smtClean="0">
                <a:hlinkClick r:id="rId2"/>
              </a:rPr>
            </a:br>
            <a:r>
              <a:rPr lang="en-US" b="1" dirty="0" smtClean="0">
                <a:hlinkClick r:id="rId2"/>
              </a:rPr>
              <a:t>with </a:t>
            </a:r>
            <a:r>
              <a:rPr lang="en-US" b="1" dirty="0">
                <a:hlinkClick r:id="rId2"/>
              </a:rPr>
              <a:t>Microsoft .NET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Chapter </a:t>
            </a:r>
            <a:r>
              <a:rPr lang="en-US" dirty="0"/>
              <a:t>3 (Parallel </a:t>
            </a:r>
            <a:r>
              <a:rPr lang="en-US" dirty="0" smtClean="0"/>
              <a:t>Tasks)</a:t>
            </a:r>
          </a:p>
          <a:p>
            <a:r>
              <a:rPr lang="en-US" dirty="0" smtClean="0"/>
              <a:t>Chapter </a:t>
            </a:r>
            <a:r>
              <a:rPr lang="en-US" dirty="0"/>
              <a:t>6 (Dynamic Task </a:t>
            </a:r>
            <a:r>
              <a:rPr lang="en-US" dirty="0" smtClean="0"/>
              <a:t>Parallelism)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3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752600"/>
            <a:ext cx="5105400" cy="4373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Wavefront</a:t>
            </a:r>
            <a:r>
              <a:rPr lang="en-US" dirty="0" smtClean="0"/>
              <a:t> computation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Task</a:t>
            </a:r>
            <a:endParaRPr lang="en-US" dirty="0" smtClean="0"/>
          </a:p>
          <a:p>
            <a:pPr lvl="1"/>
            <a:r>
              <a:rPr lang="en-US" dirty="0"/>
              <a:t>Task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Parent/child relationship</a:t>
            </a:r>
          </a:p>
          <a:p>
            <a:pPr lvl="1"/>
            <a:r>
              <a:rPr lang="en-US" dirty="0" smtClean="0"/>
              <a:t>Task Result</a:t>
            </a:r>
          </a:p>
          <a:p>
            <a:pPr lvl="1"/>
            <a:r>
              <a:rPr lang="en-US" dirty="0"/>
              <a:t> Task Continuation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Vertical Scroll 6"/>
          <p:cNvSpPr/>
          <p:nvPr/>
        </p:nvSpPr>
        <p:spPr>
          <a:xfrm>
            <a:off x="1287905" y="4038600"/>
            <a:ext cx="1371600" cy="1066800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Code</a:t>
            </a:r>
          </a:p>
          <a:p>
            <a:pPr algn="ctr"/>
            <a:r>
              <a:rPr lang="en-US" sz="2000" b="1" dirty="0" smtClean="0"/>
              <a:t>Concept</a:t>
            </a:r>
            <a:endParaRPr lang="en-US" sz="2000" b="1" dirty="0"/>
          </a:p>
        </p:txBody>
      </p:sp>
      <p:sp>
        <p:nvSpPr>
          <p:cNvPr id="8" name="Parallelogram 7"/>
          <p:cNvSpPr/>
          <p:nvPr/>
        </p:nvSpPr>
        <p:spPr>
          <a:xfrm>
            <a:off x="1143000" y="1752600"/>
            <a:ext cx="1828800" cy="990600"/>
          </a:xfrm>
          <a:prstGeom prst="parallelogram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Performance</a:t>
            </a:r>
          </a:p>
          <a:p>
            <a:pPr algn="ctr"/>
            <a:r>
              <a:rPr lang="en-US" sz="1600" b="1" dirty="0" smtClean="0"/>
              <a:t>Concept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898839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Levenshtein</a:t>
            </a:r>
            <a:r>
              <a:rPr lang="en-US" dirty="0" smtClean="0"/>
              <a:t> Edit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Find minimal distance between strings s1 and s2</a:t>
            </a:r>
          </a:p>
          <a:p>
            <a:pPr lvl="1"/>
            <a:r>
              <a:rPr lang="en-US" dirty="0" smtClean="0"/>
              <a:t> via character insertions, deletions, and substitutions </a:t>
            </a:r>
          </a:p>
          <a:p>
            <a:endParaRPr lang="en-US" dirty="0" smtClean="0"/>
          </a:p>
          <a:p>
            <a:r>
              <a:rPr lang="en-US" dirty="0" smtClean="0"/>
              <a:t>Example of dynamic programming</a:t>
            </a:r>
          </a:p>
          <a:p>
            <a:pPr lvl="1"/>
            <a:r>
              <a:rPr lang="en-US" dirty="0" smtClean="0"/>
              <a:t>break down problems into smaller problems</a:t>
            </a:r>
          </a:p>
          <a:p>
            <a:pPr lvl="1"/>
            <a:r>
              <a:rPr lang="en-US" dirty="0" smtClean="0"/>
              <a:t>cache (“</a:t>
            </a:r>
            <a:r>
              <a:rPr lang="en-US" dirty="0" err="1" smtClean="0"/>
              <a:t>memoize</a:t>
            </a:r>
            <a:r>
              <a:rPr lang="en-US" dirty="0" smtClean="0"/>
              <a:t>”) results of </a:t>
            </a:r>
            <a:r>
              <a:rPr lang="en-US" dirty="0" err="1" smtClean="0"/>
              <a:t>subproblems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examples</a:t>
            </a:r>
          </a:p>
          <a:p>
            <a:pPr lvl="1"/>
            <a:r>
              <a:rPr lang="en-US" dirty="0" smtClean="0"/>
              <a:t>longest common subsequence, matrix-chain multiplication, sequence alignment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Distance and </a:t>
            </a:r>
            <a:r>
              <a:rPr lang="en-US" dirty="0" err="1" smtClean="0"/>
              <a:t>Wavefront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22151"/>
              </p:ext>
            </p:extLst>
          </p:nvPr>
        </p:nvGraphicFramePr>
        <p:xfrm>
          <a:off x="761999" y="3200404"/>
          <a:ext cx="3276601" cy="29137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6571"/>
                <a:gridCol w="322289"/>
                <a:gridCol w="323759"/>
                <a:gridCol w="333326"/>
                <a:gridCol w="328174"/>
                <a:gridCol w="333326"/>
                <a:gridCol w="322289"/>
                <a:gridCol w="322289"/>
                <a:gridCol w="322289"/>
                <a:gridCol w="322289"/>
              </a:tblGrid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390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4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5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7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8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3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86400" y="4572000"/>
          <a:ext cx="2286000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143000"/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(i-1,j-1)</a:t>
                      </a:r>
                      <a:endParaRPr lang="en-US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(i,j-1)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(i-1,j)</a:t>
                      </a:r>
                      <a:endParaRPr lang="en-US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(</a:t>
                      </a:r>
                      <a:r>
                        <a:rPr lang="en-US" sz="3200" b="1" dirty="0" err="1" smtClean="0"/>
                        <a:t>i,j</a:t>
                      </a:r>
                      <a:r>
                        <a:rPr lang="en-US" sz="3200" b="1" dirty="0" smtClean="0"/>
                        <a:t>)</a:t>
                      </a:r>
                      <a:endParaRPr lang="en-US" sz="32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0" y="2208074"/>
            <a:ext cx="6858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dist[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j]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(s1[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== s2[j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? dist[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+ min(dist[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j],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    </a:t>
            </a:r>
            <a:r>
              <a:rPr lang="en-US" dirty="0" smtClean="0">
                <a:solidFill>
                  <a:srgbClr val="2B91AF"/>
                </a:solidFill>
                <a:latin typeface="Consolas" pitchFamily="49" charset="0"/>
                <a:ea typeface="Times New Roman" pitchFamily="18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in(dist[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             dist[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, j 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]));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98" y="2590800"/>
            <a:ext cx="460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s1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4495800"/>
            <a:ext cx="460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s2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29764" y="1600200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r>
              <a:rPr lang="en-US" sz="2400" dirty="0" smtClean="0"/>
              <a:t>&gt;0 and j&gt;0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2400" y="2754868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dist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Distance and </a:t>
            </a:r>
            <a:r>
              <a:rPr lang="en-US" dirty="0" err="1" smtClean="0"/>
              <a:t>Wavefront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583269"/>
              </p:ext>
            </p:extLst>
          </p:nvPr>
        </p:nvGraphicFramePr>
        <p:xfrm>
          <a:off x="2209800" y="1981200"/>
          <a:ext cx="4571998" cy="40386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3587"/>
                <a:gridCol w="449705"/>
                <a:gridCol w="451757"/>
                <a:gridCol w="465106"/>
                <a:gridCol w="457917"/>
                <a:gridCol w="465106"/>
                <a:gridCol w="449705"/>
                <a:gridCol w="449705"/>
                <a:gridCol w="449705"/>
                <a:gridCol w="449705"/>
              </a:tblGrid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/>
                    </a:solidFill>
                  </a:tcPr>
                </a:tc>
              </a:tr>
              <a:tr h="580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5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6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7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8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S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0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1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6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7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U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1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1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6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3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2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6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5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0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en-US" sz="28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6</a:t>
                      </a:r>
                      <a:endParaRPr lang="en-US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5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4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800" cap="all" spc="50" dirty="0" smtClean="0"/>
                        <a:t>3</a:t>
                      </a:r>
                      <a:endParaRPr lang="en-US" sz="1800" b="1" cap="all" spc="50" dirty="0">
                        <a:solidFill>
                          <a:srgbClr val="365F9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TaskFactory</a:t>
            </a:r>
            <a:r>
              <a:rPr lang="en-US" dirty="0" smtClean="0"/>
              <a:t> and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TaskFactory</a:t>
            </a:r>
            <a:endParaRPr lang="en-US" dirty="0" smtClean="0"/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Task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StartNew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(Action)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Task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ContinueWhenAll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(Task[], Action&lt;Task[]&gt;)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Task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TaskFactory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Factory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Task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ContinueWith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(Action&lt;Task&gt;)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Wait()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152400"/>
            <a:ext cx="6400800" cy="1143000"/>
          </a:xfrm>
        </p:spPr>
        <p:txBody>
          <a:bodyPr/>
          <a:lstStyle/>
          <a:p>
            <a:r>
              <a:rPr lang="en-US" dirty="0" err="1" smtClean="0"/>
              <a:t>Wavefront</a:t>
            </a:r>
            <a:r>
              <a:rPr lang="en-US" dirty="0" smtClean="0"/>
              <a:t> on 2x2 Matrix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53200" y="304800"/>
          <a:ext cx="1371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685800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A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</a:t>
                      </a:r>
                      <a:endParaRPr lang="en-US" sz="3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B</a:t>
                      </a:r>
                      <a:endParaRPr lang="en-US" sz="32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D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77000" y="34290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495800"/>
            <a:ext cx="762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/>
        </p:nvSpPr>
        <p:spPr>
          <a:xfrm>
            <a:off x="6400800" y="5562600"/>
            <a:ext cx="762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D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0" y="4495800"/>
            <a:ext cx="7620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rot="5400000">
            <a:off x="6096000" y="3733800"/>
            <a:ext cx="3810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8" idx="0"/>
          </p:cNvCxnSpPr>
          <p:nvPr/>
        </p:nvCxnSpPr>
        <p:spPr>
          <a:xfrm rot="16200000" flipH="1">
            <a:off x="7239000" y="3733800"/>
            <a:ext cx="3810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 rot="16200000" flipH="1">
            <a:off x="6057900" y="4838700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7" idx="0"/>
          </p:cNvCxnSpPr>
          <p:nvPr/>
        </p:nvCxnSpPr>
        <p:spPr>
          <a:xfrm rot="5400000">
            <a:off x="7200900" y="4762500"/>
            <a:ext cx="381000" cy="1219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16DE8-A4F0-4919-9162-E125D1717D4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1143000" y="1550075"/>
            <a:ext cx="7467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/>
              </a:rPr>
              <a:t> </a:t>
            </a:r>
            <a:r>
              <a:rPr lang="en-US" sz="2000" dirty="0" smtClean="0">
                <a:latin typeface="Consolas"/>
              </a:rPr>
              <a:t>           </a:t>
            </a:r>
            <a:r>
              <a:rPr lang="en-US" sz="2000" dirty="0" smtClean="0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A =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.Factory.StartNew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actionA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    </a:t>
            </a:r>
            <a:r>
              <a:rPr lang="en-US" sz="2000" dirty="0" smtClean="0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B 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A.ContinueWith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actionB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000" dirty="0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C 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A.ContinueWith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actionC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000" dirty="0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D =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.Factory.ContinueWhenAll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2B91AF"/>
                </a:solidFill>
                <a:latin typeface="Consolas"/>
              </a:rPr>
              <a:t>Task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[2] { B, C },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 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actionD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D.Wait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();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8887</TotalTime>
  <Words>2117</Words>
  <Application>Microsoft Office PowerPoint</Application>
  <PresentationFormat>On-screen Show (4:3)</PresentationFormat>
  <Paragraphs>653</Paragraphs>
  <Slides>33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Lightweight Concurrent Tasks</vt:lpstr>
      <vt:lpstr>Acknowledgements</vt:lpstr>
      <vt:lpstr>What We’ve Seen So Far</vt:lpstr>
      <vt:lpstr>Concepts</vt:lpstr>
      <vt:lpstr>Levenshtein Edit Distance</vt:lpstr>
      <vt:lpstr>Edit Distance and Wavefront</vt:lpstr>
      <vt:lpstr>Edit Distance and Wavefront</vt:lpstr>
      <vt:lpstr>TaskFactory and Task</vt:lpstr>
      <vt:lpstr>Wavefront on 2x2 Matrix</vt:lpstr>
      <vt:lpstr>3x3 Matrix and Task Graph</vt:lpstr>
      <vt:lpstr>General Wavefront  Algorithm</vt:lpstr>
      <vt:lpstr>Edit Distance with Parallel Wavefront</vt:lpstr>
      <vt:lpstr>Performance of Parallel Wavefront</vt:lpstr>
      <vt:lpstr>Blocking For More Work per Task</vt:lpstr>
      <vt:lpstr>BlockedWavefront</vt:lpstr>
      <vt:lpstr>BlockedWavefront</vt:lpstr>
      <vt:lpstr>Tasks, TaskScheduler, ThreadPool</vt:lpstr>
      <vt:lpstr>Task Status (partial)</vt:lpstr>
      <vt:lpstr>Task Status (partial list)</vt:lpstr>
      <vt:lpstr>Nested Tasks</vt:lpstr>
      <vt:lpstr>Child Tasks</vt:lpstr>
      <vt:lpstr>Relationship Between Nested and Child Tasks?</vt:lpstr>
      <vt:lpstr>Task Results (Futures)</vt:lpstr>
      <vt:lpstr>Task Results (Futures)</vt:lpstr>
      <vt:lpstr>Tasks and Exceptions</vt:lpstr>
      <vt:lpstr>Difference between  Nest and Child Tasks</vt:lpstr>
      <vt:lpstr>TaskContinuationOptions (partial)</vt:lpstr>
      <vt:lpstr>Tasks and Cancellation</vt:lpstr>
      <vt:lpstr>PowerPoint Presentation</vt:lpstr>
      <vt:lpstr>PowerPoint Presentation</vt:lpstr>
      <vt:lpstr>PowerPoint Presentation</vt:lpstr>
      <vt:lpstr>http://code.msdn.microsoft.com/ParExtSamples </vt:lpstr>
      <vt:lpstr>Parallel Programming  with Microsoft .NET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Lightweight Concurrent Tasks</dc:title>
  <dc:creator>Tom Ball</dc:creator>
  <cp:lastModifiedBy>Tom Ball</cp:lastModifiedBy>
  <cp:revision>235</cp:revision>
  <dcterms:created xsi:type="dcterms:W3CDTF">2010-04-17T16:48:38Z</dcterms:created>
  <dcterms:modified xsi:type="dcterms:W3CDTF">2010-08-17T09:17:06Z</dcterms:modified>
</cp:coreProperties>
</file>