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1.xml" ContentType="application/inkml+xml"/>
  <Override PartName="/ppt/ink/ink2.xml" ContentType="application/inkml+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3.xml" ContentType="application/inkml+xml"/>
  <Override PartName="/ppt/notesSlides/notesSlide14.xml" ContentType="application/vnd.openxmlformats-officedocument.presentationml.notesSlide+xml"/>
  <Override PartName="/ppt/ink/ink4.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7" r:id="rId2"/>
    <p:sldId id="315" r:id="rId3"/>
    <p:sldId id="285" r:id="rId4"/>
    <p:sldId id="279" r:id="rId5"/>
    <p:sldId id="268" r:id="rId6"/>
    <p:sldId id="307" r:id="rId7"/>
    <p:sldId id="309" r:id="rId8"/>
    <p:sldId id="278" r:id="rId9"/>
    <p:sldId id="308" r:id="rId10"/>
    <p:sldId id="280" r:id="rId11"/>
    <p:sldId id="281" r:id="rId12"/>
    <p:sldId id="312" r:id="rId13"/>
    <p:sldId id="310" r:id="rId14"/>
    <p:sldId id="290" r:id="rId15"/>
    <p:sldId id="282" r:id="rId16"/>
    <p:sldId id="283" r:id="rId17"/>
    <p:sldId id="284" r:id="rId18"/>
    <p:sldId id="316" r:id="rId19"/>
    <p:sldId id="286" r:id="rId20"/>
    <p:sldId id="277" r:id="rId21"/>
    <p:sldId id="292" r:id="rId22"/>
    <p:sldId id="294" r:id="rId23"/>
    <p:sldId id="305" r:id="rId24"/>
    <p:sldId id="301" r:id="rId25"/>
    <p:sldId id="299" r:id="rId26"/>
    <p:sldId id="300" r:id="rId27"/>
    <p:sldId id="276" r:id="rId28"/>
    <p:sldId id="302" r:id="rId29"/>
    <p:sldId id="303" r:id="rId30"/>
    <p:sldId id="314" r:id="rId31"/>
    <p:sldId id="317" r:id="rId32"/>
    <p:sldId id="274" r:id="rId33"/>
    <p:sldId id="306" r:id="rId34"/>
    <p:sldId id="31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itlin Sadowski" initials="CS" lastIdx="2" clrIdx="0"/>
  <p:cmAuthor id="1" name="Tom Ball" initials="tj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81" autoAdjust="0"/>
    <p:restoredTop sz="75163" autoAdjust="0"/>
  </p:normalViewPr>
  <p:slideViewPr>
    <p:cSldViewPr>
      <p:cViewPr varScale="1">
        <p:scale>
          <a:sx n="60" d="100"/>
          <a:sy n="60" d="100"/>
        </p:scale>
        <p:origin x="-78" y="-11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ink/ink1.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2540.01343" units="1/in"/>
          <inkml:channelProperty channel="Y" name="resolution" value="2540.36597" units="1/in"/>
          <inkml:channelProperty channel="F" name="resolution" value="3.92127E-7" units="1/dev"/>
        </inkml:channelProperties>
      </inkml:inkSource>
      <inkml:timestamp xml:id="ts0" timeString="2010-08-16T11:43:31.898"/>
    </inkml:context>
    <inkml:brush xml:id="br0">
      <inkml:brushProperty name="width" value="0.06667" units="cm"/>
      <inkml:brushProperty name="height" value="0.06667" units="cm"/>
      <inkml:brushProperty name="color" value="#ED1C24"/>
      <inkml:brushProperty name="fitToCurve" value="1"/>
    </inkml:brush>
  </inkml:definitions>
  <inkml:traceGroup>
    <inkml:annotationXML>
      <emma:emma xmlns:emma="http://www.w3.org/2003/04/emma" version="1.0">
        <emma:interpretation id="{EC7027C0-5D2D-48CC-B87B-9EC4E89C0D1C}" emma:medium="tactile" emma:mode="ink">
          <msink:context xmlns:msink="http://schemas.microsoft.com/ink/2010/main" type="writingRegion" rotatedBoundingBox="24470,12523 34409,8367 36325,12949 26386,17105"/>
        </emma:interpretation>
      </emma:emma>
    </inkml:annotationXML>
    <inkml:traceGroup>
      <inkml:annotationXML>
        <emma:emma xmlns:emma="http://www.w3.org/2003/04/emma" version="1.0">
          <emma:interpretation id="{8717CE25-9B00-42E9-99B4-1A8E8028CD60}" emma:medium="tactile" emma:mode="ink">
            <msink:context xmlns:msink="http://schemas.microsoft.com/ink/2010/main" type="paragraph" rotatedBoundingBox="24470,12523 34409,8367 35244,10364 25305,14520" alignmentLevel="1"/>
          </emma:interpretation>
        </emma:emma>
      </inkml:annotationXML>
      <inkml:traceGroup>
        <inkml:annotationXML>
          <emma:emma xmlns:emma="http://www.w3.org/2003/04/emma" version="1.0">
            <emma:interpretation id="{74FD0DD0-BD69-4175-967A-D655AC0E4FB3}" emma:medium="tactile" emma:mode="ink">
              <msink:context xmlns:msink="http://schemas.microsoft.com/ink/2010/main" type="inkBullet" rotatedBoundingBox="24630,12905 27572,11674 28248,13290 25305,14520"/>
            </emma:interpretation>
            <emma:one-of disjunction-type="recognition" id="oneOf0">
              <emma:interpretation id="interp0" emma:lang="en-US" emma:confidence="0">
                <emma:literal>→</emma:literal>
              </emma:interpretation>
            </emma:one-of>
          </emma:emma>
        </inkml:annotationXML>
        <inkml:trace contextRef="#ctx0" brushRef="#br0">206 1873 40,'-58'0'38,"2"-7"2,9 5-2,1-19-29,39-2-2,16-21-1,40-19-2,33-30-2,44-21 0,37-32-2,47-23 1,30-17-1,23-4 0,10 0-1,0 15-1,-12 34-3,-49 2-25,-23 55-9,-59 26-1,-36 30 0</inkml:trace>
        <inkml:trace contextRef="#ctx0" brushRef="#br0" timeOffset="187.2003">1934 773 50,'65'153'40,"-9"7"-1,-7 12-2,-2 0-36,-15-12-4,17-5-5,-28-38-27,7-29 0,-9-40-3,-19-48 0</inkml:trace>
        <inkml:trace contextRef="#ctx0" brushRef="#br0" timeOffset="592.8009">2643 859 45,'-47'16'37,"-7"5"1,-18-5-1,-3 10-34,5 2-1,12 4 0,7 8-1,16 13 1,16 7 2,24 10-4,18 2 2,24-7-2,14-14 1,15-21-1,13-25 0,7-28 0,-1-24-2,-6-27 2,-10-14-1,-18-7 1,-15 2-1,-18 16-1,-16 14 2,-17 24 0,5 39 0,-32-9 0,13 39 0,12 19 0,7 11 0,9 12-1,15 4 0,6-11-3,19 12-4,-14-40-24,25-14-5,-4-25-1,3-23 2</inkml:trace>
      </inkml:traceGroup>
      <inkml:traceGroup>
        <inkml:annotationXML>
          <emma:emma xmlns:emma="http://www.w3.org/2003/04/emma" version="1.0">
            <emma:interpretation id="{2F9900F8-815F-4FB6-9B75-4E02269DDC61}" emma:medium="tactile" emma:mode="ink">
              <msink:context xmlns:msink="http://schemas.microsoft.com/ink/2010/main" type="line" rotatedBoundingBox="27502,11255 34409,8367 35242,10360 28336,13248"/>
            </emma:interpretation>
          </emma:emma>
        </inkml:annotationXML>
        <inkml:traceGroup>
          <inkml:annotationXML>
            <emma:emma xmlns:emma="http://www.w3.org/2003/04/emma" version="1.0">
              <emma:interpretation id="{D51FBC72-C56A-456B-9B57-5BDF6E6C050C}" emma:medium="tactile" emma:mode="ink">
                <msink:context xmlns:msink="http://schemas.microsoft.com/ink/2010/main" type="inkWord" rotatedBoundingBox="28460,10854 34409,8367 35225,10318 29276,12806"/>
              </emma:interpretation>
              <emma:one-of disjunction-type="recognition" id="oneOf1">
                <emma:interpretation id="interp1" emma:lang="en-US" emma:confidence="0">
                  <emma:literal>stronger</emma:literal>
                </emma:interpretation>
                <emma:interpretation id="interp2" emma:lang="en-US" emma:confidence="0">
                  <emma:literal>pioneer</emma:literal>
                </emma:interpretation>
                <emma:interpretation id="interp3" emma:lang="en-US" emma:confidence="0">
                  <emma:literal>scrounger</emma:literal>
                </emma:interpretation>
                <emma:interpretation id="interp4" emma:lang="en-US" emma:confidence="0">
                  <emma:literal>Nanometer</emma:literal>
                </emma:interpretation>
                <emma:interpretation id="interp5" emma:lang="en-US" emma:confidence="0">
                  <emma:literal>skometer</emma:literal>
                </emma:interpretation>
              </emma:one-of>
            </emma:emma>
          </inkml:annotationXML>
          <inkml:trace contextRef="#ctx0" brushRef="#br0" timeOffset="1232.4022">3687-547 37,'58'-105'36,"1"52"1,-3 36-1,4 50-29,-13 30-2,18 50 0,-7 27 0,17 34-1,-7 7-2,1 11 0,-3-11-1,-3-11 0,0-24-1,-10-30 0,-6-37 0,-10-44 1,-9-35-1,-4-37 0,-11-35 1,-6-37-1,-2-33-1,0-25 1,2-12 0,0-2 0,2 14-2,-2 14-1,7 39-5,-21 14-18,16 59-10,-9 41-3,0 0 1</inkml:trace>
          <inkml:trace contextRef="#ctx0" brushRef="#br0" timeOffset="1419.6025">4652 191 44,'42'81'38,"5"-2"2,11 4-2,-11-15-31,13 8-3,-1-11-2,-1-21-4,12 3-25,-21-38-9,-7-14-3,-14-23 1</inkml:trace>
          <inkml:trace contextRef="#ctx0" brushRef="#br0" timeOffset="2714.4047">5729-313 3,'-11'-30'32,"-6"0"0,-4 9-4,-18-16-9,39 37-3,-68-35-3,40 37-5,-21 5-1,12 26-3,-10 8 0,15 29 0,-1 11-2,17 19 0,11 4-1,12 3 0,12-12 0,13-11-1,10-26 0,12-33 0,6-32 0,1-39 0,0-26-1,-8-23 1,-8-16-1,-13-10 1,-13 0-1,-24 5 0,-13 19-2,-27 8-1,-6 27 0,-21 1-3,18 43-9,-25 4-18,28 23-3,2 14 2</inkml:trace>
          <inkml:trace contextRef="#ctx0" brushRef="#br0" timeOffset="3572.4063">5867-464 45,'14'42'37,"-3"9"0,10 14 0,-7 2-31,24 19-2,-1-9 1,12 4-2,-7-12-1,14-8 0,-14-15-1,9-16 0,-11-23 0,-3-21 0,-9-18 0,-2-19 0,-10-16 0,-11-15-2,-12-10 1,-12-11-1,0-3 0,1 4 0,1 6-1,1 24 1,9 17 0,14 25 1,19 25 2,11 30-1,0 29 0,5 18 0,0 11 0,-7 3 1,5-9-3,-17-10 2,-2-18-3,-9-24 2,-12-25 0,16-27 0,-11-20 0,2-27 0,-9-17 2,9-18-2,-10-9 1,10 0-1,5 6 0,0 15 0,4 18 0,7 30 0,0 30 0,5 31 0,3 28-1,-1 20 0,3 16 0,2 1 0,0 2-1,0-12 1,7-9 0,-3-16 0,5-14 1,5-19 0,0-16 1,3-7 0,-1-16 1,7-5 1,-2-13-1,3-6 1,-1-11-1,2-4 0,-4-6 0,0-1-1,-2-3 0,-5-2 0,-12-3-2,-9 5 1,-16 7-2,-14 7 1,-17 14-1,-14 12 1,-9 20-1,-14 26 0,5 28 2,2 21 0,7 20 0,14 24 0,16 21 1,22 6-1,20-4 1,12-11-1,23-22 1,12-22 0,7-24-1,2-40-1,3-27-3,-19-49-5,16 2-19,-27-41-9,-17-7-4,-29-31 1</inkml:trace>
          <inkml:trace contextRef="#ctx0" brushRef="#br0" timeOffset="4399.2076">7853-2671 47,'44'67'41,"15"52"0,-6 18 1,17 34-34,-2 17-2,16 21-1,-3-12-1,-6-4-3,-3-17 0,-11-25-2,-7-23 0,-22-38-2,-1-18-3,-27-48-1,-4-24-6,-25-21-6,1-7-6,-32-56 1,5 12 1,-38-41 8,17 15 11,-2 1 6,4-3 5,25 40 9,1-19 8,44 49 0,7-17-1,56 45-6,0-26-7,30 16-5,3-9 0,9 1-3,-3-8-1,-4 0 0,-16-7-1,-17 0 0,-23 5 0,-23 2 0,-26 7 0,-21 7 0,-21 14 0,-12 14 0,-7 16 0,1 22 0,-1 15 1,17 14 0,21 12 0,20 2-1,29-7 0,9-9 0,23-14 0,12-30-3,12-19-2,-5-39-3,16-5-6,-11-51-3,11 17-3,-16-41-4,-70 103 1,142-178 3,-142 178 5,98-142 6,-75 93 8,-4 29 9,-26-1 6,7 21 4,-14 25 2,0 24 0,7-24-3,-5 43-2,5-31-3,10 23-4,6-20 0,-9-40-1,0 0 0,35 99-2,-35-99-1,0 0 0,0 0-1,0 0 0,0 0-1,30-141-1,-32 62-3,4-21 0,-6-9 2,8-7 0,6-2 0,6-1-1,14 10 0,12 14-1,-42 95 2,107-114-4,-107 114-4,136-16-19,-136 16-12,126 119-5,-87-15 2</inkml:trace>
          <inkml:trace contextRef="#ctx0" brushRef="#br0" timeOffset="936.0016">3605 353 61,'-28'-28'38,"-7"26"-2,-20-5-12,-1 39-19,-12 3-1,7 19 1,-2 4-3,12 9 0,14 0-1,11 0 0,19-9 0,16-9-1,22-14 1,18-12 0,16-16-1,14-7 1,12-7 0,7 0 0,0 3 0,-2 4 0,-10 11 0,-14 17-1,-16 9 0,-16 14 0,-22 10 0,-18 4 0,-11 0-1,-17-5-1,-3-7 1,-10-18-2,3-9-5,-18-47-15,19-16-14,-14-42-2,6-28 1</inkml:trace>
        </inkml:traceGroup>
      </inkml:traceGroup>
    </inkml:traceGroup>
    <inkml:traceGroup>
      <inkml:annotationXML>
        <emma:emma xmlns:emma="http://www.w3.org/2003/04/emma" version="1.0">
          <emma:interpretation id="{B50AF4A3-8BF6-4AFA-8377-A5F9D04D9CDB}" emma:medium="tactile" emma:mode="ink">
            <msink:context xmlns:msink="http://schemas.microsoft.com/ink/2010/main" type="paragraph" rotatedBoundingBox="31583,12618 33019,12618 33019,14473 31583,14473" alignmentLevel="2"/>
          </emma:interpretation>
        </emma:emma>
      </inkml:annotationXML>
      <inkml:traceGroup>
        <inkml:annotationXML>
          <emma:emma xmlns:emma="http://www.w3.org/2003/04/emma" version="1.0">
            <emma:interpretation id="{1065936C-EAE0-43EA-ACA9-E47DB62FF74E}" emma:medium="tactile" emma:mode="ink">
              <msink:context xmlns:msink="http://schemas.microsoft.com/ink/2010/main" type="inkBullet" rotatedBoundingBox="32489,12383 33391,14099 32398,14621 31497,12904"/>
            </emma:interpretation>
            <emma:one-of disjunction-type="recognition" id="oneOf2">
              <emma:interpretation id="interp6" emma:lang="en-US" emma:confidence="1">
                <emma:literal>?</emma:literal>
              </emma:interpretation>
              <emma:interpretation id="interp7" emma:lang="en-US" emma:confidence="0">
                <emma:literal>R</emma:literal>
              </emma:interpretation>
              <emma:interpretation id="interp8" emma:lang="en-US" emma:confidence="0">
                <emma:literal>2</emma:literal>
              </emma:interpretation>
              <emma:interpretation id="interp9" emma:lang="en-US" emma:confidence="0">
                <emma:literal>I</emma:literal>
              </emma:interpretation>
              <emma:interpretation id="interp10" emma:lang="en-US" emma:confidence="0">
                <emma:literal>RX</emma:literal>
              </emma:interpretation>
            </emma:one-of>
          </emma:emma>
        </inkml:annotationXML>
        <inkml:trace contextRef="#ctx0" brushRef="#br0" timeOffset="4992.0086">6960 1465 50,'-51'18'40,"-17"-20"-2,15-7 2,-13-42-29,38 9-4,8-21-2,31-2 0,19-11-2,29 4-1,27 4 0,21 13-2,17 8 0,6 19-1,3 14 1,-2 19 1,-24 11-2,-11 17 3,-33 13-3,-28 10 1,-31 9 0,-15 14 0,-27 7 0,-20 7-1,-3 2 1,-6 0-1,11-2 1,16-7 0,15-12 0,11-19 0,35-13 0,16-16-2,21-10 0,10-14-2,23 8-1,-7-17-3,18 30-16,-25-14-14,-7 14-2,-23 3 1,-12 18 1</inkml:trace>
        <inkml:trace contextRef="#ctx0" brushRef="#br0" timeOffset="5132.409">7755 2623 60,'-28'35'42,"17"-1"0,11-34-1,-7 35-37,7-35-2,21 7-5,21 5-26,-42-12-12,37-40-2,-25-6 1</inkml:trace>
      </inkml:traceGroup>
    </inkml:traceGroup>
  </inkml:traceGroup>
</inkml:ink>
</file>

<file path=ppt/ink/ink2.xml><?xml version="1.0" encoding="utf-8"?>
<inkml:ink xmlns:inkml="http://www.w3.org/2003/InkML">
  <inkml:definitions>
    <inkml:context xml:id="ctx0">
      <inkml:inkSource xml:id="inkSrc0">
        <inkml:traceFormat>
          <inkml:channel name="X" type="integer" max="2631" units="in"/>
          <inkml:channel name="Y" type="integer" max="1652" units="in"/>
        </inkml:traceFormat>
        <inkml:channelProperties>
          <inkml:channelProperty channel="X" name="resolution" value="254.00655" units="1/in"/>
          <inkml:channelProperty channel="Y" name="resolution" value="254.03659" units="1/in"/>
        </inkml:channelProperties>
      </inkml:inkSource>
      <inkml:timestamp xml:id="ts0" timeString="2010-08-16T11:43:41.554"/>
    </inkml:context>
    <inkml:brush xml:id="br0">
      <inkml:brushProperty name="width" value="0.06667" units="cm"/>
      <inkml:brushProperty name="height" value="0.06667" units="cm"/>
      <inkml:brushProperty name="color" value="#ED1C24"/>
      <inkml:brushProperty name="fitToCurve" value="1"/>
    </inkml:brush>
  </inkml:definitions>
  <inkml:trace contextRef="#ctx0" brushRef="#br0">0 0,'0'0</inkml:trace>
</inkml:ink>
</file>

<file path=ppt/ink/ink3.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2540.01343" units="1/in"/>
          <inkml:channelProperty channel="Y" name="resolution" value="2540.36597" units="1/in"/>
          <inkml:channelProperty channel="F" name="resolution" value="3.92127E-7" units="1/dev"/>
        </inkml:channelProperties>
      </inkml:inkSource>
      <inkml:timestamp xml:id="ts0" timeString="2010-08-16T14:37:47.530"/>
    </inkml:context>
    <inkml:brush xml:id="br0">
      <inkml:brushProperty name="width" value="0.06667" units="cm"/>
      <inkml:brushProperty name="height" value="0.06667" units="cm"/>
      <inkml:brushProperty name="color" value="#ED1C24"/>
      <inkml:brushProperty name="fitToCurve" value="1"/>
    </inkml:brush>
  </inkml:definitions>
  <inkml:trace contextRef="#ctx0" brushRef="#br0">62 135 75,'79'-18'43,"-30"-8"-1,-3 10 1,-35-3-39,-11 19-3,-2-25-1,2 25-1,-40-13-1,3 7-5,13 23-21,-20-26-14,4 3 1,-20-16-3</inkml:trace>
</inkml:ink>
</file>

<file path=ppt/ink/ink4.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2540.01343" units="1/in"/>
          <inkml:channelProperty channel="Y" name="resolution" value="2540.36597" units="1/in"/>
          <inkml:channelProperty channel="F" name="resolution" value="3.92127E-7" units="1/dev"/>
        </inkml:channelProperties>
      </inkml:inkSource>
      <inkml:timestamp xml:id="ts0" timeString="2010-08-16T14:37:47.530"/>
    </inkml:context>
    <inkml:brush xml:id="br0">
      <inkml:brushProperty name="width" value="0.06667" units="cm"/>
      <inkml:brushProperty name="height" value="0.06667" units="cm"/>
      <inkml:brushProperty name="color" value="#ED1C24"/>
      <inkml:brushProperty name="fitToCurve" value="1"/>
    </inkml:brush>
  </inkml:definitions>
  <inkml:trace contextRef="#ctx0" brushRef="#br0">62 135 75,'79'-18'43,"-30"-8"-1,-3 10 1,-35-3-39,-11 19-3,-2-25-1,2 25-1,-40-13-1,3 7-5,13 23-21,-20-26-14,4 3 1,-20-16-3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BC33B6-476B-404B-A3E4-7BFF5512D1A8}" type="datetimeFigureOut">
              <a:rPr lang="en-US" smtClean="0"/>
              <a:pPr/>
              <a:t>8/17/2010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35B7D0-651A-40CC-9B96-931B4C8E2F94}" type="slidenum">
              <a:rPr lang="en-US" smtClean="0"/>
              <a:pPr/>
              <a:t>‹#›</a:t>
            </a:fld>
            <a:endParaRPr lang="en-US"/>
          </a:p>
        </p:txBody>
      </p:sp>
    </p:spTree>
    <p:extLst>
      <p:ext uri="{BB962C8B-B14F-4D97-AF65-F5344CB8AC3E}">
        <p14:creationId xmlns:p14="http://schemas.microsoft.com/office/powerpoint/2010/main" val="1644286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msdn.microsoft.com/en-us/library/system.threading.tasks.parallelloopstate.aspx"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Race condition</a:t>
            </a:r>
            <a:r>
              <a:rPr lang="en-US" baseline="0" dirty="0" smtClean="0"/>
              <a:t> on exit (above is non-deterministic)</a:t>
            </a:r>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21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28</a:t>
            </a:fld>
            <a:endParaRPr lang="en-US"/>
          </a:p>
        </p:txBody>
      </p:sp>
    </p:spTree>
    <p:extLst>
      <p:ext uri="{BB962C8B-B14F-4D97-AF65-F5344CB8AC3E}">
        <p14:creationId xmlns:p14="http://schemas.microsoft.com/office/powerpoint/2010/main" val="3288225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30</a:t>
            </a:fld>
            <a:endParaRPr lang="en-US"/>
          </a:p>
        </p:txBody>
      </p:sp>
    </p:spTree>
    <p:extLst>
      <p:ext uri="{BB962C8B-B14F-4D97-AF65-F5344CB8AC3E}">
        <p14:creationId xmlns:p14="http://schemas.microsoft.com/office/powerpoint/2010/main" val="2168299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31</a:t>
            </a:fld>
            <a:endParaRPr lang="en-US"/>
          </a:p>
        </p:txBody>
      </p:sp>
    </p:spTree>
    <p:extLst>
      <p:ext uri="{BB962C8B-B14F-4D97-AF65-F5344CB8AC3E}">
        <p14:creationId xmlns:p14="http://schemas.microsoft.com/office/powerpoint/2010/main" val="216829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ShouldExitCurrentIteration</a:t>
            </a:r>
            <a:r>
              <a:rPr lang="en-US" sz="1200" kern="1200" dirty="0" smtClean="0">
                <a:solidFill>
                  <a:schemeClr val="tx1"/>
                </a:solidFill>
                <a:effectLst/>
                <a:latin typeface="+mn-lt"/>
                <a:ea typeface="+mn-ea"/>
                <a:cs typeface="+mn-cs"/>
              </a:rPr>
              <a:t> also incorporates a cancellation check. </a:t>
            </a:r>
          </a:p>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33</a:t>
            </a:fld>
            <a:endParaRPr lang="en-US"/>
          </a:p>
        </p:txBody>
      </p:sp>
    </p:spTree>
    <p:extLst>
      <p:ext uri="{BB962C8B-B14F-4D97-AF65-F5344CB8AC3E}">
        <p14:creationId xmlns:p14="http://schemas.microsoft.com/office/powerpoint/2010/main" val="439151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34</a:t>
            </a:fld>
            <a:endParaRPr lang="en-US"/>
          </a:p>
        </p:txBody>
      </p:sp>
    </p:spTree>
    <p:extLst>
      <p:ext uri="{BB962C8B-B14F-4D97-AF65-F5344CB8AC3E}">
        <p14:creationId xmlns:p14="http://schemas.microsoft.com/office/powerpoint/2010/main" val="258373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EAF092-F89D-484E-9402-A816CD8C79DA}"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a:t>
            </a:r>
            <a:r>
              <a:rPr lang="en-US" dirty="0" err="1" smtClean="0"/>
              <a:t>Parallel.For</a:t>
            </a:r>
            <a:r>
              <a:rPr lang="en-US" baseline="0" dirty="0" smtClean="0"/>
              <a:t> examples</a:t>
            </a:r>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8</a:t>
            </a:fld>
            <a:endParaRPr lang="en-US"/>
          </a:p>
        </p:txBody>
      </p:sp>
    </p:spTree>
    <p:extLst>
      <p:ext uri="{BB962C8B-B14F-4D97-AF65-F5344CB8AC3E}">
        <p14:creationId xmlns:p14="http://schemas.microsoft.com/office/powerpoint/2010/main" val="1492208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Toub says:</a:t>
            </a:r>
            <a:r>
              <a:rPr lang="en-US" baseline="0" dirty="0" smtClean="0"/>
              <a:t> </a:t>
            </a:r>
            <a:r>
              <a:rPr lang="en-US" sz="1200" kern="1200" dirty="0" err="1" smtClean="0">
                <a:solidFill>
                  <a:schemeClr val="tx1"/>
                </a:solidFill>
                <a:effectLst/>
                <a:latin typeface="+mn-lt"/>
                <a:ea typeface="+mn-ea"/>
                <a:cs typeface="+mn-cs"/>
              </a:rPr>
              <a:t>Parallel.For’s</a:t>
            </a:r>
            <a:r>
              <a:rPr lang="en-US" sz="1200" kern="1200" dirty="0" smtClean="0">
                <a:solidFill>
                  <a:schemeClr val="tx1"/>
                </a:solidFill>
                <a:effectLst/>
                <a:latin typeface="+mn-lt"/>
                <a:ea typeface="+mn-ea"/>
                <a:cs typeface="+mn-cs"/>
              </a:rPr>
              <a:t> algorithm is actually more complicated than this in order to make better use of cache locality while minimizing synchronization.  It starts by dividing the iteration space up into P ranges, and every work item &lt;= P that joins into the loop will be assigned its own range.  Within each range, chunking happens.  This way, threads are largely operating on their own region of the iteration space, but their grabbing chunks from it rather than reserving the whole thing, such that if another worker completes its range, or if an additional worker &gt; P arrives, that worker will be able to help finish the initially assigned range (with the exception of whatever is in the most recently allocated chunk from that range).  So, your description on the slide is accurate, but there’s more going on beyond what you’ve listed in order to improve </a:t>
            </a:r>
            <a:r>
              <a:rPr lang="en-US" sz="1200" kern="1200" dirty="0" err="1" smtClean="0">
                <a:solidFill>
                  <a:schemeClr val="tx1"/>
                </a:solidFill>
                <a:effectLst/>
                <a:latin typeface="+mn-lt"/>
                <a:ea typeface="+mn-ea"/>
                <a:cs typeface="+mn-cs"/>
              </a:rPr>
              <a:t>perf</a:t>
            </a:r>
            <a:r>
              <a:rPr lang="en-US" sz="1200" kern="1200" dirty="0" smtClean="0">
                <a:solidFill>
                  <a:schemeClr val="tx1"/>
                </a:solidFill>
                <a:effectLst/>
                <a:latin typeface="+mn-lt"/>
                <a:ea typeface="+mn-ea"/>
                <a:cs typeface="+mn-cs"/>
              </a:rPr>
              <a:t> and minimize synchronization on the same memory locations (since each range ends up having its own “next available” index marker).</a:t>
            </a:r>
          </a:p>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Partitioner</a:t>
            </a:r>
            <a:r>
              <a:rPr lang="en-US" sz="1200" kern="1200" dirty="0" smtClean="0">
                <a:solidFill>
                  <a:schemeClr val="tx1"/>
                </a:solidFill>
                <a:effectLst/>
                <a:latin typeface="+mn-lt"/>
                <a:ea typeface="+mn-ea"/>
                <a:cs typeface="+mn-cs"/>
              </a:rPr>
              <a:t>&lt;T&gt; is what allows you to supply custom partitioning, </a:t>
            </a:r>
            <a:r>
              <a:rPr lang="en-US" sz="1200" kern="1200" dirty="0" err="1" smtClean="0">
                <a:solidFill>
                  <a:schemeClr val="tx1"/>
                </a:solidFill>
                <a:effectLst/>
                <a:latin typeface="+mn-lt"/>
                <a:ea typeface="+mn-ea"/>
                <a:cs typeface="+mn-cs"/>
              </a:rPr>
              <a:t>Partitioner</a:t>
            </a:r>
            <a:r>
              <a:rPr lang="en-US" sz="1200" kern="1200" dirty="0" smtClean="0">
                <a:solidFill>
                  <a:schemeClr val="tx1"/>
                </a:solidFill>
                <a:effectLst/>
                <a:latin typeface="+mn-lt"/>
                <a:ea typeface="+mn-ea"/>
                <a:cs typeface="+mn-cs"/>
              </a:rPr>
              <a:t>&lt;T&gt; hands out enumerators for each partition, and as </a:t>
            </a:r>
            <a:r>
              <a:rPr lang="en-US" sz="1200" kern="1200" dirty="0" err="1" smtClean="0">
                <a:solidFill>
                  <a:schemeClr val="tx1"/>
                </a:solidFill>
                <a:effectLst/>
                <a:latin typeface="+mn-lt"/>
                <a:ea typeface="+mn-ea"/>
                <a:cs typeface="+mn-cs"/>
              </a:rPr>
              <a:t>Partitioner</a:t>
            </a:r>
            <a:r>
              <a:rPr lang="en-US" sz="1200" kern="1200" dirty="0" smtClean="0">
                <a:solidFill>
                  <a:schemeClr val="tx1"/>
                </a:solidFill>
                <a:effectLst/>
                <a:latin typeface="+mn-lt"/>
                <a:ea typeface="+mn-ea"/>
                <a:cs typeface="+mn-cs"/>
              </a:rPr>
              <a:t>&lt;T&gt; works with arbitrary </a:t>
            </a:r>
            <a:r>
              <a:rPr lang="en-US" sz="1200" kern="1200" dirty="0" err="1" smtClean="0">
                <a:solidFill>
                  <a:schemeClr val="tx1"/>
                </a:solidFill>
                <a:effectLst/>
                <a:latin typeface="+mn-lt"/>
                <a:ea typeface="+mn-ea"/>
                <a:cs typeface="+mn-cs"/>
              </a:rPr>
              <a:t>Ts</a:t>
            </a:r>
            <a:r>
              <a:rPr lang="en-US" sz="1200" kern="1200" dirty="0" smtClean="0">
                <a:solidFill>
                  <a:schemeClr val="tx1"/>
                </a:solidFill>
                <a:effectLst/>
                <a:latin typeface="+mn-lt"/>
                <a:ea typeface="+mn-ea"/>
                <a:cs typeface="+mn-cs"/>
              </a:rPr>
              <a:t> rather than just Int32 or Int64, </a:t>
            </a:r>
            <a:r>
              <a:rPr lang="en-US" sz="1200" kern="1200" dirty="0" err="1" smtClean="0">
                <a:solidFill>
                  <a:schemeClr val="tx1"/>
                </a:solidFill>
                <a:effectLst/>
                <a:latin typeface="+mn-lt"/>
                <a:ea typeface="+mn-ea"/>
                <a:cs typeface="+mn-cs"/>
              </a:rPr>
              <a:t>Parallel.ForEach</a:t>
            </a:r>
            <a:r>
              <a:rPr lang="en-US" sz="1200" kern="1200" dirty="0" smtClean="0">
                <a:solidFill>
                  <a:schemeClr val="tx1"/>
                </a:solidFill>
                <a:effectLst/>
                <a:latin typeface="+mn-lt"/>
                <a:ea typeface="+mn-ea"/>
                <a:cs typeface="+mn-cs"/>
              </a:rPr>
              <a:t> has overloads that accept </a:t>
            </a:r>
            <a:r>
              <a:rPr lang="en-US" sz="1200" kern="1200" dirty="0" err="1" smtClean="0">
                <a:solidFill>
                  <a:schemeClr val="tx1"/>
                </a:solidFill>
                <a:effectLst/>
                <a:latin typeface="+mn-lt"/>
                <a:ea typeface="+mn-ea"/>
                <a:cs typeface="+mn-cs"/>
              </a:rPr>
              <a:t>Partitioner</a:t>
            </a:r>
            <a:r>
              <a:rPr lang="en-US" sz="1200" kern="1200" dirty="0" smtClean="0">
                <a:solidFill>
                  <a:schemeClr val="tx1"/>
                </a:solidFill>
                <a:effectLst/>
                <a:latin typeface="+mn-lt"/>
                <a:ea typeface="+mn-ea"/>
                <a:cs typeface="+mn-cs"/>
              </a:rPr>
              <a:t>&lt;T&gt; but </a:t>
            </a:r>
            <a:r>
              <a:rPr lang="en-US" sz="1200" kern="1200" dirty="0" err="1" smtClean="0">
                <a:solidFill>
                  <a:schemeClr val="tx1"/>
                </a:solidFill>
                <a:effectLst/>
                <a:latin typeface="+mn-lt"/>
                <a:ea typeface="+mn-ea"/>
                <a:cs typeface="+mn-cs"/>
              </a:rPr>
              <a:t>Parallel.For</a:t>
            </a:r>
            <a:r>
              <a:rPr lang="en-US" sz="1200" kern="1200" dirty="0" smtClean="0">
                <a:solidFill>
                  <a:schemeClr val="tx1"/>
                </a:solidFill>
                <a:effectLst/>
                <a:latin typeface="+mn-lt"/>
                <a:ea typeface="+mn-ea"/>
                <a:cs typeface="+mn-cs"/>
              </a:rPr>
              <a:t> does not.  If you do want to partition an integral range through your own custom mechanism, you can create a Partition&lt;Int32&gt; or </a:t>
            </a:r>
            <a:r>
              <a:rPr lang="en-US" sz="1200" kern="1200" dirty="0" err="1" smtClean="0">
                <a:solidFill>
                  <a:schemeClr val="tx1"/>
                </a:solidFill>
                <a:effectLst/>
                <a:latin typeface="+mn-lt"/>
                <a:ea typeface="+mn-ea"/>
                <a:cs typeface="+mn-cs"/>
              </a:rPr>
              <a:t>Partitioner</a:t>
            </a:r>
            <a:r>
              <a:rPr lang="en-US" sz="1200" kern="1200" dirty="0" smtClean="0">
                <a:solidFill>
                  <a:schemeClr val="tx1"/>
                </a:solidFill>
                <a:effectLst/>
                <a:latin typeface="+mn-lt"/>
                <a:ea typeface="+mn-ea"/>
                <a:cs typeface="+mn-cs"/>
              </a:rPr>
              <a:t>&lt;Int64&gt; to do whatever you want… you then just use </a:t>
            </a:r>
            <a:r>
              <a:rPr lang="en-US" sz="1200" kern="1200" dirty="0" err="1" smtClean="0">
                <a:solidFill>
                  <a:schemeClr val="tx1"/>
                </a:solidFill>
                <a:effectLst/>
                <a:latin typeface="+mn-lt"/>
                <a:ea typeface="+mn-ea"/>
                <a:cs typeface="+mn-cs"/>
              </a:rPr>
              <a:t>Parallel.ForEach</a:t>
            </a:r>
            <a:r>
              <a:rPr lang="en-US" sz="1200" kern="1200" dirty="0" smtClean="0">
                <a:solidFill>
                  <a:schemeClr val="tx1"/>
                </a:solidFill>
                <a:effectLst/>
                <a:latin typeface="+mn-lt"/>
                <a:ea typeface="+mn-ea"/>
                <a:cs typeface="+mn-cs"/>
              </a:rPr>
              <a:t> with it instead of </a:t>
            </a:r>
            <a:r>
              <a:rPr lang="en-US" sz="1200" kern="1200" dirty="0" err="1" smtClean="0">
                <a:solidFill>
                  <a:schemeClr val="tx1"/>
                </a:solidFill>
                <a:effectLst/>
                <a:latin typeface="+mn-lt"/>
                <a:ea typeface="+mn-ea"/>
                <a:cs typeface="+mn-cs"/>
              </a:rPr>
              <a:t>Parallel.For</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12</a:t>
            </a:fld>
            <a:endParaRPr lang="en-US"/>
          </a:p>
        </p:txBody>
      </p:sp>
    </p:spTree>
    <p:extLst>
      <p:ext uri="{BB962C8B-B14F-4D97-AF65-F5344CB8AC3E}">
        <p14:creationId xmlns:p14="http://schemas.microsoft.com/office/powerpoint/2010/main" val="3563696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13</a:t>
            </a:fld>
            <a:endParaRPr lang="en-US"/>
          </a:p>
        </p:txBody>
      </p:sp>
    </p:spTree>
    <p:extLst>
      <p:ext uri="{BB962C8B-B14F-4D97-AF65-F5344CB8AC3E}">
        <p14:creationId xmlns:p14="http://schemas.microsoft.com/office/powerpoint/2010/main" val="150208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http://msdn.microsoft.com/en-us/library/dd460703(v=VS.100).aspx</a:t>
            </a:r>
          </a:p>
          <a:p>
            <a:endParaRPr lang="en-US" dirty="0" smtClean="0"/>
          </a:p>
          <a:p>
            <a:r>
              <a:rPr lang="en-US" dirty="0" smtClean="0"/>
              <a:t>The body delegate is invoked once for each value in the iteration range: [</a:t>
            </a:r>
            <a:r>
              <a:rPr lang="en-US" dirty="0" err="1" smtClean="0"/>
              <a:t>fromInclusive</a:t>
            </a:r>
            <a:r>
              <a:rPr lang="en-US" dirty="0" smtClean="0"/>
              <a:t>, </a:t>
            </a:r>
            <a:r>
              <a:rPr lang="en-US" dirty="0" err="1" smtClean="0"/>
              <a:t>toExclusive</a:t>
            </a:r>
            <a:r>
              <a:rPr lang="en-US" dirty="0" smtClean="0"/>
              <a:t>). It is provided with the following parameters: the iteration count (an Int32), a </a:t>
            </a:r>
            <a:r>
              <a:rPr lang="en-US" dirty="0" err="1" smtClean="0">
                <a:hlinkClick r:id="rId3"/>
              </a:rPr>
              <a:t>ParallelLoopState</a:t>
            </a:r>
            <a:r>
              <a:rPr lang="en-US" dirty="0" smtClean="0"/>
              <a:t> instance that may be used to break out of the loop prematurely, and some local state that may be shared amongst iterations that execute on the same thread.</a:t>
            </a:r>
          </a:p>
          <a:p>
            <a:endParaRPr lang="en-US" dirty="0" smtClean="0"/>
          </a:p>
          <a:p>
            <a:r>
              <a:rPr lang="en-US" dirty="0" smtClean="0"/>
              <a:t>The </a:t>
            </a:r>
            <a:r>
              <a:rPr lang="en-US" dirty="0" err="1" smtClean="0"/>
              <a:t>localInit</a:t>
            </a:r>
            <a:r>
              <a:rPr lang="en-US" dirty="0" smtClean="0"/>
              <a:t> delegate is invoked once for each thread that participates in the loop's execution and returns the initial local state for each of those threads. These initial states are passed to the first body invocations on each thread. Then, every subsequent body invocation returns a possibly modified state value that is passed to the next body invocation. Finally, the last body invocation on each thread returns a state value that is passed to the </a:t>
            </a:r>
            <a:r>
              <a:rPr lang="en-US" dirty="0" err="1" smtClean="0"/>
              <a:t>localFinally</a:t>
            </a:r>
            <a:r>
              <a:rPr lang="en-US" dirty="0" smtClean="0"/>
              <a:t> delegate. The </a:t>
            </a:r>
            <a:r>
              <a:rPr lang="en-US" dirty="0" err="1" smtClean="0"/>
              <a:t>localFinally</a:t>
            </a:r>
            <a:r>
              <a:rPr lang="en-US" dirty="0" smtClean="0"/>
              <a:t> delegate is invoked once per thread to perform a final action on each thread's local state. This delegate might be invoked concurrently on multiple threads; therefore, you must synchronize access to any shared variables.</a:t>
            </a:r>
          </a:p>
          <a:p>
            <a:r>
              <a:rPr lang="en-US" dirty="0" smtClean="0"/>
              <a:t>If </a:t>
            </a:r>
            <a:r>
              <a:rPr lang="en-US" dirty="0" err="1" smtClean="0"/>
              <a:t>fromInclusive</a:t>
            </a:r>
            <a:r>
              <a:rPr lang="en-US" dirty="0" smtClean="0"/>
              <a:t> is greater than or equal to </a:t>
            </a:r>
            <a:r>
              <a:rPr lang="en-US" dirty="0" err="1" smtClean="0"/>
              <a:t>toExclusive</a:t>
            </a:r>
            <a:r>
              <a:rPr lang="en-US" dirty="0" smtClean="0"/>
              <a:t>, then the method returns immediately without performing any iterations.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C35B7D0-651A-40CC-9B96-931B4C8E2F94}"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a:t>
            </a:fld>
            <a:endParaRPr lang="en-US"/>
          </a:p>
        </p:txBody>
      </p:sp>
    </p:spTree>
    <p:extLst>
      <p:ext uri="{BB962C8B-B14F-4D97-AF65-F5344CB8AC3E}">
        <p14:creationId xmlns:p14="http://schemas.microsoft.com/office/powerpoint/2010/main" val="10069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a:t>
            </a:fld>
            <a:endParaRPr lang="en-US"/>
          </a:p>
        </p:txBody>
      </p:sp>
    </p:spTree>
    <p:extLst>
      <p:ext uri="{BB962C8B-B14F-4D97-AF65-F5344CB8AC3E}">
        <p14:creationId xmlns:p14="http://schemas.microsoft.com/office/powerpoint/2010/main" val="3343349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6/16/2010</a:t>
            </a:r>
            <a:endParaRPr lang="en-US"/>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a:t>
            </a:fld>
            <a:endParaRPr lang="en-US"/>
          </a:p>
        </p:txBody>
      </p:sp>
    </p:spTree>
    <p:extLst>
      <p:ext uri="{BB962C8B-B14F-4D97-AF65-F5344CB8AC3E}">
        <p14:creationId xmlns:p14="http://schemas.microsoft.com/office/powerpoint/2010/main" val="18072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6/16/2010</a:t>
            </a:r>
            <a:endParaRPr lang="en-US"/>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B6916DE8-A4F0-4919-9162-E125D1717D4F}" type="slidenum">
              <a:rPr lang="en-US" smtClean="0"/>
              <a:pPr/>
              <a:t>‹#›</a:t>
            </a:fld>
            <a:endParaRPr lang="en-US"/>
          </a:p>
        </p:txBody>
      </p:sp>
    </p:spTree>
    <p:extLst>
      <p:ext uri="{BB962C8B-B14F-4D97-AF65-F5344CB8AC3E}">
        <p14:creationId xmlns:p14="http://schemas.microsoft.com/office/powerpoint/2010/main" val="31427481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6/16/2010</a:t>
            </a:r>
            <a:endParaRPr lang="en-US"/>
          </a:p>
        </p:txBody>
      </p:sp>
      <p:sp>
        <p:nvSpPr>
          <p:cNvPr id="5" name="Footer Placeholder 4"/>
          <p:cNvSpPr>
            <a:spLocks noGrp="1"/>
          </p:cNvSpPr>
          <p:nvPr>
            <p:ph type="ftr" sz="quarter" idx="3"/>
          </p:nvPr>
        </p:nvSpPr>
        <p:spPr>
          <a:xfrm>
            <a:off x="3048000" y="6356350"/>
            <a:ext cx="3276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Practical Parallel and Concurrent Programming DRAFT: comments to msrpcpcp@microsoft.com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916DE8-A4F0-4919-9162-E125D1717D4F}" type="slidenum">
              <a:rPr lang="en-US" smtClean="0"/>
              <a:pPr/>
              <a:t>‹#›</a:t>
            </a:fld>
            <a:endParaRPr lang="en-US"/>
          </a:p>
        </p:txBody>
      </p:sp>
    </p:spTree>
    <p:extLst>
      <p:ext uri="{BB962C8B-B14F-4D97-AF65-F5344CB8AC3E}">
        <p14:creationId xmlns:p14="http://schemas.microsoft.com/office/powerpoint/2010/main" val="4182656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23.em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75.emf"/><Relationship Id="rId4" Type="http://schemas.openxmlformats.org/officeDocument/2006/relationships/customXml" Target="../ink/ink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msdn.microsoft.com/en-us/library/system.threading.cancellationtoken.iscancellationrequested.aspx" TargetMode="External"/><Relationship Id="rId2" Type="http://schemas.openxmlformats.org/officeDocument/2006/relationships/hyperlink" Target="http://msdn.microsoft.com/en-us/library/system.threading.cancellationtoke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77.emf"/></Relationships>
</file>

<file path=ppt/slides/_rels/slide31.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7.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code.msdn.microsoft.com/ParExtSample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Parallelism </a:t>
            </a:r>
            <a:br>
              <a:rPr lang="en-US" dirty="0" smtClean="0"/>
            </a:br>
            <a:r>
              <a:rPr lang="en-US" dirty="0" smtClean="0"/>
              <a:t>and Control-Flow</a:t>
            </a:r>
            <a:endParaRPr lang="en-US" dirty="0"/>
          </a:p>
        </p:txBody>
      </p:sp>
      <p:sp>
        <p:nvSpPr>
          <p:cNvPr id="3" name="Subtitle 2"/>
          <p:cNvSpPr>
            <a:spLocks noGrp="1"/>
          </p:cNvSpPr>
          <p:nvPr>
            <p:ph type="subTitle" idx="1"/>
          </p:nvPr>
        </p:nvSpPr>
        <p:spPr/>
        <p:txBody>
          <a:bodyPr/>
          <a:lstStyle/>
          <a:p>
            <a:r>
              <a:rPr lang="en-US" dirty="0" smtClean="0"/>
              <a:t>Unit 1.c</a:t>
            </a:r>
            <a:endParaRPr lang="en-US"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1</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extLst>
      <p:ext uri="{BB962C8B-B14F-4D97-AF65-F5344CB8AC3E}">
        <p14:creationId xmlns:p14="http://schemas.microsoft.com/office/powerpoint/2010/main" val="3983423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of Iteration Space</a:t>
            </a:r>
            <a:br>
              <a:rPr lang="en-US" dirty="0" smtClean="0"/>
            </a:br>
            <a:r>
              <a:rPr lang="en-US" dirty="0" smtClean="0"/>
              <a:t>and Partitioning</a:t>
            </a:r>
            <a:endParaRPr lang="en-US" dirty="0"/>
          </a:p>
        </p:txBody>
      </p:sp>
      <p:sp>
        <p:nvSpPr>
          <p:cNvPr id="3" name="Content Placeholder 2"/>
          <p:cNvSpPr>
            <a:spLocks noGrp="1"/>
          </p:cNvSpPr>
          <p:nvPr>
            <p:ph idx="1"/>
          </p:nvPr>
        </p:nvSpPr>
        <p:spPr>
          <a:xfrm>
            <a:off x="457200" y="1752600"/>
            <a:ext cx="8229600" cy="4373563"/>
          </a:xfrm>
        </p:spPr>
        <p:txBody>
          <a:bodyPr>
            <a:normAutofit lnSpcReduction="10000"/>
          </a:bodyPr>
          <a:lstStyle/>
          <a:p>
            <a:r>
              <a:rPr lang="en-US" dirty="0" err="1" smtClean="0"/>
              <a:t>Parallel.For</a:t>
            </a:r>
            <a:r>
              <a:rPr lang="en-US" dirty="0" smtClean="0"/>
              <a:t>(0,N, …)</a:t>
            </a:r>
          </a:p>
          <a:p>
            <a:pPr lvl="1"/>
            <a:r>
              <a:rPr lang="en-US" dirty="0" smtClean="0"/>
              <a:t>Ordered by integer range [0...N-1]</a:t>
            </a:r>
          </a:p>
          <a:p>
            <a:endParaRPr lang="en-US" dirty="0" smtClean="0"/>
          </a:p>
          <a:p>
            <a:r>
              <a:rPr lang="en-US" dirty="0" err="1" smtClean="0"/>
              <a:t>Parallel.ForEach</a:t>
            </a:r>
            <a:r>
              <a:rPr lang="en-US" dirty="0" smtClean="0"/>
              <a:t>(enumerable, …)</a:t>
            </a:r>
          </a:p>
          <a:p>
            <a:pPr lvl="1"/>
            <a:r>
              <a:rPr lang="en-US" dirty="0" smtClean="0"/>
              <a:t>Ordered by integer range if enumerable is</a:t>
            </a:r>
          </a:p>
          <a:p>
            <a:pPr lvl="2"/>
            <a:r>
              <a:rPr lang="en-US" dirty="0" smtClean="0"/>
              <a:t>Array</a:t>
            </a:r>
          </a:p>
          <a:p>
            <a:pPr lvl="2"/>
            <a:r>
              <a:rPr lang="en-US" dirty="0" err="1" smtClean="0"/>
              <a:t>IList</a:t>
            </a:r>
            <a:r>
              <a:rPr lang="en-US" dirty="0" smtClean="0"/>
              <a:t>&lt;T&gt;</a:t>
            </a:r>
          </a:p>
          <a:p>
            <a:pPr lvl="1"/>
            <a:r>
              <a:rPr lang="en-US" dirty="0" smtClean="0"/>
              <a:t>Otherwise, </a:t>
            </a:r>
          </a:p>
          <a:p>
            <a:pPr lvl="2"/>
            <a:r>
              <a:rPr lang="en-US" dirty="0"/>
              <a:t>o</a:t>
            </a:r>
            <a:r>
              <a:rPr lang="en-US" dirty="0" smtClean="0"/>
              <a:t>rdered by </a:t>
            </a:r>
            <a:r>
              <a:rPr lang="en-US" dirty="0" err="1" smtClean="0"/>
              <a:t>enumerable.Current</a:t>
            </a:r>
            <a:r>
              <a:rPr lang="en-US" dirty="0" smtClean="0"/>
              <a:t>/</a:t>
            </a:r>
            <a:r>
              <a:rPr lang="en-US" dirty="0" err="1" smtClean="0"/>
              <a:t>MoveNext</a:t>
            </a:r>
            <a:endParaRPr lang="en-US" dirty="0" smtClean="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10</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en-US" dirty="0" smtClean="0"/>
              <a:t>Dynamic Partitioning via Chunking</a:t>
            </a:r>
            <a:endParaRPr lang="en-US" dirty="0"/>
          </a:p>
        </p:txBody>
      </p:sp>
      <p:sp>
        <p:nvSpPr>
          <p:cNvPr id="3" name="Content Placeholder 2"/>
          <p:cNvSpPr>
            <a:spLocks noGrp="1"/>
          </p:cNvSpPr>
          <p:nvPr>
            <p:ph idx="1"/>
          </p:nvPr>
        </p:nvSpPr>
        <p:spPr>
          <a:xfrm>
            <a:off x="457200" y="1798637"/>
            <a:ext cx="8153400" cy="4525963"/>
          </a:xfrm>
        </p:spPr>
        <p:txBody>
          <a:bodyPr>
            <a:normAutofit fontScale="92500" lnSpcReduction="10000"/>
          </a:bodyPr>
          <a:lstStyle/>
          <a:p>
            <a:r>
              <a:rPr lang="en-US" dirty="0" smtClean="0"/>
              <a:t>A </a:t>
            </a:r>
            <a:r>
              <a:rPr lang="en-US" i="1" dirty="0" smtClean="0"/>
              <a:t>chunk</a:t>
            </a:r>
            <a:r>
              <a:rPr lang="en-US" dirty="0" smtClean="0"/>
              <a:t> is a contiguous range of iteration space</a:t>
            </a:r>
          </a:p>
          <a:p>
            <a:pPr lvl="1"/>
            <a:r>
              <a:rPr lang="en-US" dirty="0"/>
              <a:t>c</a:t>
            </a:r>
            <a:r>
              <a:rPr lang="en-US" dirty="0" smtClean="0"/>
              <a:t>hunk is executed by one task </a:t>
            </a:r>
            <a:r>
              <a:rPr lang="en-US" u="sng" dirty="0" smtClean="0"/>
              <a:t>sequentially</a:t>
            </a:r>
          </a:p>
          <a:p>
            <a:pPr lvl="1"/>
            <a:r>
              <a:rPr lang="en-US" dirty="0"/>
              <a:t>m</a:t>
            </a:r>
            <a:r>
              <a:rPr lang="en-US" dirty="0" smtClean="0"/>
              <a:t>ore computation/less coordination</a:t>
            </a:r>
          </a:p>
          <a:p>
            <a:endParaRPr lang="en-US" dirty="0" smtClean="0"/>
          </a:p>
          <a:p>
            <a:r>
              <a:rPr lang="en-US" dirty="0" err="1" smtClean="0"/>
              <a:t>Parallel.For</a:t>
            </a:r>
            <a:r>
              <a:rPr lang="en-US" dirty="0" smtClean="0"/>
              <a:t> dynamically allocates chunks to tasks</a:t>
            </a:r>
          </a:p>
          <a:p>
            <a:endParaRPr lang="en-US" dirty="0" smtClean="0"/>
          </a:p>
          <a:p>
            <a:r>
              <a:rPr lang="en-US" dirty="0" smtClean="0"/>
              <a:t>Chunk size increases over time</a:t>
            </a:r>
          </a:p>
          <a:p>
            <a:pPr lvl="1"/>
            <a:r>
              <a:rPr lang="en-US" dirty="0" smtClean="0"/>
              <a:t>ensures good load balancing if few iterations</a:t>
            </a:r>
          </a:p>
          <a:p>
            <a:pPr lvl="1"/>
            <a:r>
              <a:rPr lang="en-US" dirty="0" smtClean="0"/>
              <a:t>minimizes overhead if there are many iterations</a:t>
            </a:r>
          </a:p>
          <a:p>
            <a:pPr lvl="1"/>
            <a:endParaRPr lang="en-US" dirty="0"/>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11</a:t>
            </a:fld>
            <a:endParaRPr lang="en-US"/>
          </a:p>
        </p:txBody>
      </p:sp>
      <p:sp>
        <p:nvSpPr>
          <p:cNvPr id="7" name="Date Placeholder 6"/>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dirty="0" err="1" smtClean="0">
                <a:latin typeface="Consolas" pitchFamily="49" charset="0"/>
                <a:cs typeface="Consolas" pitchFamily="49" charset="0"/>
              </a:rPr>
              <a:t>System.Collections.Concurrent.</a:t>
            </a:r>
            <a:r>
              <a:rPr lang="en-US" sz="2800" dirty="0" err="1" smtClean="0">
                <a:solidFill>
                  <a:srgbClr val="2B91AF"/>
                </a:solidFill>
                <a:latin typeface="Consolas"/>
              </a:rPr>
              <a:t>Partitioner</a:t>
            </a:r>
            <a:endParaRPr lang="en-US" sz="2800" dirty="0"/>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12</a:t>
            </a:fld>
            <a:endParaRPr lang="en-US"/>
          </a:p>
        </p:txBody>
      </p:sp>
      <p:sp>
        <p:nvSpPr>
          <p:cNvPr id="7" name="Rectangle 6"/>
          <p:cNvSpPr/>
          <p:nvPr/>
        </p:nvSpPr>
        <p:spPr>
          <a:xfrm>
            <a:off x="469423" y="1600200"/>
            <a:ext cx="8305800" cy="2862322"/>
          </a:xfrm>
          <a:prstGeom prst="rect">
            <a:avLst/>
          </a:prstGeom>
        </p:spPr>
        <p:txBody>
          <a:bodyPr wrap="square">
            <a:spAutoFit/>
          </a:bodyPr>
          <a:lstStyle/>
          <a:p>
            <a:r>
              <a:rPr lang="en-US" dirty="0" smtClean="0">
                <a:solidFill>
                  <a:srgbClr val="008000"/>
                </a:solidFill>
                <a:latin typeface="Consolas"/>
              </a:rPr>
              <a:t>// Represents </a:t>
            </a:r>
            <a:r>
              <a:rPr lang="en-US" dirty="0">
                <a:solidFill>
                  <a:srgbClr val="008000"/>
                </a:solidFill>
                <a:latin typeface="Consolas"/>
              </a:rPr>
              <a:t>a particular manner of splitting a </a:t>
            </a:r>
            <a:endParaRPr lang="en-US" dirty="0" smtClean="0">
              <a:solidFill>
                <a:srgbClr val="008000"/>
              </a:solidFill>
              <a:latin typeface="Consolas"/>
            </a:endParaRPr>
          </a:p>
          <a:p>
            <a:r>
              <a:rPr lang="en-US" dirty="0" smtClean="0">
                <a:solidFill>
                  <a:srgbClr val="008000"/>
                </a:solidFill>
                <a:latin typeface="Consolas"/>
              </a:rPr>
              <a:t>// data </a:t>
            </a:r>
            <a:r>
              <a:rPr lang="en-US" dirty="0">
                <a:solidFill>
                  <a:srgbClr val="008000"/>
                </a:solidFill>
                <a:latin typeface="Consolas"/>
              </a:rPr>
              <a:t>source into multiple partitions.</a:t>
            </a:r>
            <a:endParaRPr lang="en-US" dirty="0">
              <a:solidFill>
                <a:prstClr val="black"/>
              </a:solidFill>
              <a:latin typeface="Consolas"/>
            </a:endParaRPr>
          </a:p>
          <a:p>
            <a:r>
              <a:rPr lang="en-US" dirty="0" smtClean="0">
                <a:solidFill>
                  <a:srgbClr val="0000FF"/>
                </a:solidFill>
                <a:latin typeface="Consolas"/>
              </a:rPr>
              <a:t>public</a:t>
            </a:r>
            <a:r>
              <a:rPr lang="en-US" dirty="0" smtClean="0">
                <a:solidFill>
                  <a:prstClr val="black"/>
                </a:solidFill>
                <a:latin typeface="Consolas"/>
              </a:rPr>
              <a:t> </a:t>
            </a:r>
            <a:r>
              <a:rPr lang="en-US" dirty="0">
                <a:solidFill>
                  <a:srgbClr val="0000FF"/>
                </a:solidFill>
                <a:latin typeface="Consolas"/>
              </a:rPr>
              <a:t>abstract</a:t>
            </a:r>
            <a:r>
              <a:rPr lang="en-US" dirty="0">
                <a:solidFill>
                  <a:prstClr val="black"/>
                </a:solidFill>
                <a:latin typeface="Consolas"/>
              </a:rPr>
              <a:t> </a:t>
            </a:r>
            <a:r>
              <a:rPr lang="en-US" dirty="0">
                <a:solidFill>
                  <a:srgbClr val="0000FF"/>
                </a:solidFill>
                <a:latin typeface="Consolas"/>
              </a:rPr>
              <a:t>class</a:t>
            </a:r>
            <a:r>
              <a:rPr lang="en-US" dirty="0">
                <a:solidFill>
                  <a:prstClr val="black"/>
                </a:solidFill>
                <a:latin typeface="Consolas"/>
              </a:rPr>
              <a:t> </a:t>
            </a:r>
            <a:r>
              <a:rPr lang="en-US" dirty="0" err="1">
                <a:solidFill>
                  <a:srgbClr val="2B91AF"/>
                </a:solidFill>
                <a:latin typeface="Consolas"/>
              </a:rPr>
              <a:t>Partitioner</a:t>
            </a:r>
            <a:r>
              <a:rPr lang="en-US" dirty="0">
                <a:solidFill>
                  <a:prstClr val="black"/>
                </a:solidFill>
                <a:latin typeface="Consolas"/>
              </a:rPr>
              <a:t>&lt;</a:t>
            </a:r>
            <a:r>
              <a:rPr lang="en-US" dirty="0" err="1">
                <a:solidFill>
                  <a:prstClr val="black"/>
                </a:solidFill>
                <a:latin typeface="Consolas"/>
              </a:rPr>
              <a:t>TSource</a:t>
            </a:r>
            <a:r>
              <a:rPr lang="en-US" dirty="0" smtClean="0">
                <a:solidFill>
                  <a:prstClr val="black"/>
                </a:solidFill>
                <a:latin typeface="Consolas"/>
              </a:rPr>
              <a:t>&gt;</a:t>
            </a:r>
          </a:p>
          <a:p>
            <a:r>
              <a:rPr lang="en-US" dirty="0" smtClean="0">
                <a:solidFill>
                  <a:prstClr val="black"/>
                </a:solidFill>
                <a:latin typeface="Consolas"/>
              </a:rPr>
              <a:t>{</a:t>
            </a:r>
            <a:endParaRPr lang="en-US" dirty="0">
              <a:solidFill>
                <a:prstClr val="black"/>
              </a:solidFill>
              <a:latin typeface="Consolas"/>
            </a:endParaRPr>
          </a:p>
          <a:p>
            <a:r>
              <a:rPr lang="en-US" dirty="0" smtClean="0">
                <a:solidFill>
                  <a:srgbClr val="0000FF"/>
                </a:solidFill>
                <a:latin typeface="Consolas"/>
              </a:rPr>
              <a:t>    protected</a:t>
            </a:r>
            <a:r>
              <a:rPr lang="en-US" dirty="0" smtClean="0">
                <a:solidFill>
                  <a:prstClr val="black"/>
                </a:solidFill>
                <a:latin typeface="Consolas"/>
              </a:rPr>
              <a:t> </a:t>
            </a:r>
            <a:r>
              <a:rPr lang="en-US" dirty="0" err="1" smtClean="0">
                <a:solidFill>
                  <a:prstClr val="black"/>
                </a:solidFill>
                <a:latin typeface="Consolas"/>
              </a:rPr>
              <a:t>Partitioner</a:t>
            </a:r>
            <a:r>
              <a:rPr lang="en-US" dirty="0" smtClean="0">
                <a:solidFill>
                  <a:prstClr val="black"/>
                </a:solidFill>
                <a:latin typeface="Consolas"/>
              </a:rPr>
              <a:t>();</a:t>
            </a:r>
          </a:p>
          <a:p>
            <a:r>
              <a:rPr lang="en-US" dirty="0" smtClean="0">
                <a:solidFill>
                  <a:prstClr val="black"/>
                </a:solidFill>
                <a:latin typeface="Consolas"/>
              </a:rPr>
              <a:t>    </a:t>
            </a:r>
            <a:r>
              <a:rPr lang="en-US" dirty="0" smtClean="0">
                <a:solidFill>
                  <a:srgbClr val="0000FF"/>
                </a:solidFill>
                <a:latin typeface="Consolas"/>
              </a:rPr>
              <a:t>public</a:t>
            </a:r>
            <a:r>
              <a:rPr lang="en-US" dirty="0" smtClean="0">
                <a:solidFill>
                  <a:prstClr val="black"/>
                </a:solidFill>
                <a:latin typeface="Consolas"/>
              </a:rPr>
              <a:t> </a:t>
            </a:r>
            <a:r>
              <a:rPr lang="en-US" dirty="0" smtClean="0">
                <a:solidFill>
                  <a:srgbClr val="0000FF"/>
                </a:solidFill>
                <a:latin typeface="Consolas"/>
              </a:rPr>
              <a:t>virtual</a:t>
            </a:r>
            <a:r>
              <a:rPr lang="en-US" dirty="0" smtClean="0">
                <a:solidFill>
                  <a:prstClr val="black"/>
                </a:solidFill>
                <a:latin typeface="Consolas"/>
              </a:rPr>
              <a:t> </a:t>
            </a:r>
            <a:r>
              <a:rPr lang="en-US" dirty="0" err="1" smtClean="0">
                <a:solidFill>
                  <a:srgbClr val="0000FF"/>
                </a:solidFill>
                <a:latin typeface="Consolas"/>
              </a:rPr>
              <a:t>bool</a:t>
            </a:r>
            <a:r>
              <a:rPr lang="en-US" dirty="0" smtClean="0">
                <a:solidFill>
                  <a:prstClr val="black"/>
                </a:solidFill>
                <a:latin typeface="Consolas"/>
              </a:rPr>
              <a:t> </a:t>
            </a:r>
            <a:r>
              <a:rPr lang="en-US" dirty="0" err="1" smtClean="0">
                <a:solidFill>
                  <a:prstClr val="black"/>
                </a:solidFill>
                <a:latin typeface="Consolas"/>
              </a:rPr>
              <a:t>SupportsDynamicPartitions</a:t>
            </a:r>
            <a:r>
              <a:rPr lang="en-US" dirty="0" smtClean="0">
                <a:solidFill>
                  <a:prstClr val="black"/>
                </a:solidFill>
                <a:latin typeface="Consolas"/>
              </a:rPr>
              <a:t> { </a:t>
            </a:r>
            <a:r>
              <a:rPr lang="en-US" dirty="0" smtClean="0">
                <a:solidFill>
                  <a:srgbClr val="0000FF"/>
                </a:solidFill>
                <a:latin typeface="Consolas"/>
              </a:rPr>
              <a:t>get</a:t>
            </a:r>
            <a:r>
              <a:rPr lang="en-US" dirty="0" smtClean="0">
                <a:solidFill>
                  <a:prstClr val="black"/>
                </a:solidFill>
                <a:latin typeface="Consolas"/>
              </a:rPr>
              <a:t>; }</a:t>
            </a:r>
          </a:p>
          <a:p>
            <a:r>
              <a:rPr lang="en-US" dirty="0" smtClean="0">
                <a:solidFill>
                  <a:srgbClr val="0000FF"/>
                </a:solidFill>
                <a:latin typeface="Consolas"/>
              </a:rPr>
              <a:t>    public</a:t>
            </a:r>
            <a:r>
              <a:rPr lang="en-US" dirty="0" smtClean="0">
                <a:solidFill>
                  <a:prstClr val="black"/>
                </a:solidFill>
                <a:latin typeface="Consolas"/>
              </a:rPr>
              <a:t> </a:t>
            </a:r>
            <a:r>
              <a:rPr lang="en-US" dirty="0">
                <a:solidFill>
                  <a:srgbClr val="0000FF"/>
                </a:solidFill>
                <a:latin typeface="Consolas"/>
              </a:rPr>
              <a:t>virtual</a:t>
            </a:r>
            <a:r>
              <a:rPr lang="en-US" dirty="0">
                <a:solidFill>
                  <a:prstClr val="black"/>
                </a:solidFill>
                <a:latin typeface="Consolas"/>
              </a:rPr>
              <a:t> </a:t>
            </a:r>
            <a:r>
              <a:rPr lang="en-US" dirty="0" err="1">
                <a:solidFill>
                  <a:srgbClr val="2B91AF"/>
                </a:solidFill>
                <a:latin typeface="Consolas"/>
              </a:rPr>
              <a:t>IEnumerable</a:t>
            </a:r>
            <a:r>
              <a:rPr lang="en-US" dirty="0">
                <a:solidFill>
                  <a:prstClr val="black"/>
                </a:solidFill>
                <a:latin typeface="Consolas"/>
              </a:rPr>
              <a:t>&lt;</a:t>
            </a:r>
            <a:r>
              <a:rPr lang="en-US" dirty="0" err="1">
                <a:solidFill>
                  <a:prstClr val="black"/>
                </a:solidFill>
                <a:latin typeface="Consolas"/>
              </a:rPr>
              <a:t>TSource</a:t>
            </a:r>
            <a:r>
              <a:rPr lang="en-US" dirty="0">
                <a:solidFill>
                  <a:prstClr val="black"/>
                </a:solidFill>
                <a:latin typeface="Consolas"/>
              </a:rPr>
              <a:t>&gt; </a:t>
            </a:r>
            <a:r>
              <a:rPr lang="en-US" dirty="0" err="1">
                <a:solidFill>
                  <a:prstClr val="black"/>
                </a:solidFill>
                <a:latin typeface="Consolas"/>
              </a:rPr>
              <a:t>GetDynamicPartitions</a:t>
            </a:r>
            <a:r>
              <a:rPr lang="en-US" dirty="0">
                <a:solidFill>
                  <a:prstClr val="black"/>
                </a:solidFill>
                <a:latin typeface="Consolas"/>
              </a:rPr>
              <a:t>();</a:t>
            </a:r>
          </a:p>
          <a:p>
            <a:r>
              <a:rPr lang="en-US" dirty="0" smtClean="0">
                <a:solidFill>
                  <a:srgbClr val="0000FF"/>
                </a:solidFill>
                <a:latin typeface="Consolas"/>
              </a:rPr>
              <a:t>    public</a:t>
            </a:r>
            <a:r>
              <a:rPr lang="en-US" dirty="0" smtClean="0">
                <a:solidFill>
                  <a:prstClr val="black"/>
                </a:solidFill>
                <a:latin typeface="Consolas"/>
              </a:rPr>
              <a:t> </a:t>
            </a:r>
            <a:r>
              <a:rPr lang="en-US" dirty="0">
                <a:solidFill>
                  <a:srgbClr val="0000FF"/>
                </a:solidFill>
                <a:latin typeface="Consolas"/>
              </a:rPr>
              <a:t>abstract</a:t>
            </a:r>
            <a:r>
              <a:rPr lang="en-US" dirty="0">
                <a:solidFill>
                  <a:prstClr val="black"/>
                </a:solidFill>
                <a:latin typeface="Consolas"/>
              </a:rPr>
              <a:t> </a:t>
            </a:r>
            <a:r>
              <a:rPr lang="en-US" dirty="0" err="1">
                <a:solidFill>
                  <a:srgbClr val="2B91AF"/>
                </a:solidFill>
                <a:latin typeface="Consolas"/>
              </a:rPr>
              <a:t>IList</a:t>
            </a:r>
            <a:r>
              <a:rPr lang="en-US" dirty="0">
                <a:solidFill>
                  <a:prstClr val="black"/>
                </a:solidFill>
                <a:latin typeface="Consolas"/>
              </a:rPr>
              <a:t>&lt;</a:t>
            </a:r>
            <a:r>
              <a:rPr lang="en-US" dirty="0" err="1">
                <a:solidFill>
                  <a:srgbClr val="2B91AF"/>
                </a:solidFill>
                <a:latin typeface="Consolas"/>
              </a:rPr>
              <a:t>IEnumerator</a:t>
            </a:r>
            <a:r>
              <a:rPr lang="en-US" dirty="0">
                <a:solidFill>
                  <a:prstClr val="black"/>
                </a:solidFill>
                <a:latin typeface="Consolas"/>
              </a:rPr>
              <a:t>&lt;</a:t>
            </a:r>
            <a:r>
              <a:rPr lang="en-US" dirty="0" err="1">
                <a:solidFill>
                  <a:prstClr val="black"/>
                </a:solidFill>
                <a:latin typeface="Consolas"/>
              </a:rPr>
              <a:t>TSource</a:t>
            </a:r>
            <a:r>
              <a:rPr lang="en-US" dirty="0">
                <a:solidFill>
                  <a:prstClr val="black"/>
                </a:solidFill>
                <a:latin typeface="Consolas"/>
              </a:rPr>
              <a:t>&gt;&gt; </a:t>
            </a:r>
            <a:endParaRPr lang="en-US" dirty="0" smtClean="0">
              <a:solidFill>
                <a:prstClr val="black"/>
              </a:solidFill>
              <a:latin typeface="Consolas"/>
            </a:endParaRPr>
          </a:p>
          <a:p>
            <a:r>
              <a:rPr lang="en-US" dirty="0">
                <a:solidFill>
                  <a:prstClr val="black"/>
                </a:solidFill>
                <a:latin typeface="Consolas"/>
              </a:rPr>
              <a:t> </a:t>
            </a:r>
            <a:r>
              <a:rPr lang="en-US" dirty="0" smtClean="0">
                <a:solidFill>
                  <a:prstClr val="black"/>
                </a:solidFill>
                <a:latin typeface="Consolas"/>
              </a:rPr>
              <a:t>                          </a:t>
            </a:r>
            <a:r>
              <a:rPr lang="en-US" dirty="0" err="1" smtClean="0">
                <a:solidFill>
                  <a:prstClr val="black"/>
                </a:solidFill>
                <a:latin typeface="Consolas"/>
              </a:rPr>
              <a:t>GetPartitions</a:t>
            </a:r>
            <a:r>
              <a:rPr lang="en-US" dirty="0" smtClean="0">
                <a:solidFill>
                  <a:prstClr val="black"/>
                </a:solidFill>
                <a:latin typeface="Consolas"/>
              </a:rPr>
              <a:t>(</a:t>
            </a:r>
            <a:r>
              <a:rPr lang="en-US" dirty="0" err="1" smtClean="0">
                <a:solidFill>
                  <a:srgbClr val="0000FF"/>
                </a:solidFill>
                <a:latin typeface="Consolas"/>
              </a:rPr>
              <a:t>int</a:t>
            </a:r>
            <a:r>
              <a:rPr lang="en-US" dirty="0" smtClean="0">
                <a:solidFill>
                  <a:prstClr val="black"/>
                </a:solidFill>
                <a:latin typeface="Consolas"/>
              </a:rPr>
              <a:t> </a:t>
            </a:r>
            <a:r>
              <a:rPr lang="en-US" dirty="0" err="1">
                <a:solidFill>
                  <a:prstClr val="black"/>
                </a:solidFill>
                <a:latin typeface="Consolas"/>
              </a:rPr>
              <a:t>partitionCount</a:t>
            </a:r>
            <a:r>
              <a:rPr lang="en-US" dirty="0" smtClean="0">
                <a:solidFill>
                  <a:prstClr val="black"/>
                </a:solidFill>
                <a:latin typeface="Consolas"/>
              </a:rPr>
              <a:t>);</a:t>
            </a:r>
          </a:p>
          <a:p>
            <a:r>
              <a:rPr lang="en-US" dirty="0">
                <a:solidFill>
                  <a:prstClr val="black"/>
                </a:solidFill>
                <a:latin typeface="Consolas"/>
              </a:rPr>
              <a:t>}</a:t>
            </a:r>
            <a:endParaRPr lang="en-US" dirty="0"/>
          </a:p>
        </p:txBody>
      </p:sp>
      <p:sp>
        <p:nvSpPr>
          <p:cNvPr id="10" name="Rectangle 9"/>
          <p:cNvSpPr/>
          <p:nvPr/>
        </p:nvSpPr>
        <p:spPr>
          <a:xfrm>
            <a:off x="533400" y="4811485"/>
            <a:ext cx="8077200" cy="646331"/>
          </a:xfrm>
          <a:prstGeom prst="rect">
            <a:avLst/>
          </a:prstGeom>
        </p:spPr>
        <p:txBody>
          <a:bodyPr wrap="square">
            <a:spAutoFit/>
          </a:bodyPr>
          <a:lstStyle/>
          <a:p>
            <a:r>
              <a:rPr lang="en-US" dirty="0">
                <a:solidFill>
                  <a:srgbClr val="0000FF"/>
                </a:solidFill>
                <a:latin typeface="Consolas"/>
              </a:rPr>
              <a:t>public</a:t>
            </a:r>
            <a:r>
              <a:rPr lang="en-US" dirty="0">
                <a:solidFill>
                  <a:prstClr val="black"/>
                </a:solidFill>
                <a:latin typeface="Consolas"/>
              </a:rPr>
              <a:t> </a:t>
            </a:r>
            <a:r>
              <a:rPr lang="en-US" dirty="0">
                <a:solidFill>
                  <a:srgbClr val="0000FF"/>
                </a:solidFill>
                <a:latin typeface="Consolas"/>
              </a:rPr>
              <a:t>abstract</a:t>
            </a:r>
            <a:r>
              <a:rPr lang="en-US" dirty="0">
                <a:solidFill>
                  <a:prstClr val="black"/>
                </a:solidFill>
                <a:latin typeface="Consolas"/>
              </a:rPr>
              <a:t> </a:t>
            </a:r>
            <a:r>
              <a:rPr lang="en-US" dirty="0">
                <a:solidFill>
                  <a:srgbClr val="0000FF"/>
                </a:solidFill>
                <a:latin typeface="Consolas"/>
              </a:rPr>
              <a:t>class</a:t>
            </a:r>
            <a:r>
              <a:rPr lang="en-US" dirty="0">
                <a:solidFill>
                  <a:prstClr val="black"/>
                </a:solidFill>
                <a:latin typeface="Consolas"/>
              </a:rPr>
              <a:t> </a:t>
            </a:r>
            <a:r>
              <a:rPr lang="en-US" dirty="0" err="1">
                <a:solidFill>
                  <a:srgbClr val="2B91AF"/>
                </a:solidFill>
                <a:latin typeface="Consolas"/>
              </a:rPr>
              <a:t>OrderablePartitioner</a:t>
            </a:r>
            <a:r>
              <a:rPr lang="en-US" dirty="0">
                <a:solidFill>
                  <a:prstClr val="black"/>
                </a:solidFill>
                <a:latin typeface="Consolas"/>
              </a:rPr>
              <a:t>&lt;</a:t>
            </a:r>
            <a:r>
              <a:rPr lang="en-US" dirty="0" err="1">
                <a:solidFill>
                  <a:prstClr val="black"/>
                </a:solidFill>
                <a:latin typeface="Consolas"/>
              </a:rPr>
              <a:t>TSource</a:t>
            </a:r>
            <a:r>
              <a:rPr lang="en-US" dirty="0">
                <a:solidFill>
                  <a:prstClr val="black"/>
                </a:solidFill>
                <a:latin typeface="Consolas"/>
              </a:rPr>
              <a:t>&gt; : </a:t>
            </a:r>
            <a:endParaRPr lang="en-US" dirty="0" smtClean="0">
              <a:solidFill>
                <a:prstClr val="black"/>
              </a:solidFill>
              <a:latin typeface="Consolas"/>
            </a:endParaRPr>
          </a:p>
          <a:p>
            <a:r>
              <a:rPr lang="en-US" dirty="0">
                <a:solidFill>
                  <a:prstClr val="black"/>
                </a:solidFill>
                <a:latin typeface="Consolas"/>
              </a:rPr>
              <a:t> </a:t>
            </a:r>
            <a:r>
              <a:rPr lang="en-US" dirty="0" smtClean="0">
                <a:solidFill>
                  <a:prstClr val="black"/>
                </a:solidFill>
                <a:latin typeface="Consolas"/>
              </a:rPr>
              <a:t>                                         </a:t>
            </a:r>
            <a:r>
              <a:rPr lang="en-US" dirty="0" err="1" smtClean="0">
                <a:solidFill>
                  <a:srgbClr val="2B91AF"/>
                </a:solidFill>
                <a:latin typeface="Consolas"/>
              </a:rPr>
              <a:t>Partitioner</a:t>
            </a:r>
            <a:r>
              <a:rPr lang="en-US" dirty="0" smtClean="0">
                <a:solidFill>
                  <a:prstClr val="black"/>
                </a:solidFill>
                <a:latin typeface="Consolas"/>
              </a:rPr>
              <a:t>&lt;</a:t>
            </a:r>
            <a:r>
              <a:rPr lang="en-US" dirty="0" err="1" smtClean="0">
                <a:solidFill>
                  <a:prstClr val="black"/>
                </a:solidFill>
                <a:latin typeface="Consolas"/>
              </a:rPr>
              <a:t>TSource</a:t>
            </a:r>
            <a:r>
              <a:rPr lang="en-US" dirty="0">
                <a:solidFill>
                  <a:prstClr val="black"/>
                </a:solidFill>
                <a:latin typeface="Consolas"/>
              </a:rPr>
              <a:t>&gt;</a:t>
            </a:r>
          </a:p>
        </p:txBody>
      </p:sp>
    </p:spTree>
    <p:extLst>
      <p:ext uri="{BB962C8B-B14F-4D97-AF65-F5344CB8AC3E}">
        <p14:creationId xmlns:p14="http://schemas.microsoft.com/office/powerpoint/2010/main" val="3208644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normAutofit fontScale="90000"/>
          </a:bodyPr>
          <a:lstStyle/>
          <a:p>
            <a:r>
              <a:rPr lang="en-US" dirty="0" smtClean="0"/>
              <a:t>Visual Partitioning: </a:t>
            </a:r>
            <a:r>
              <a:rPr lang="en-US" dirty="0"/>
              <a:t/>
            </a:r>
            <a:br>
              <a:rPr lang="en-US" dirty="0"/>
            </a:br>
            <a:r>
              <a:rPr lang="en-US" dirty="0" smtClean="0"/>
              <a:t>Explore Workloads and Partitioning</a:t>
            </a:r>
            <a:endParaRPr lang="en-US" dirty="0"/>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13</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4535" y="1418610"/>
            <a:ext cx="5962665" cy="4905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Action Button: Forward or Next 7">
            <a:hlinkClick r:id="" action="ppaction://hlinkshowjump?jump=nextslide" highlightClick="1"/>
          </p:cNvPr>
          <p:cNvSpPr/>
          <p:nvPr/>
        </p:nvSpPr>
        <p:spPr>
          <a:xfrm>
            <a:off x="533400" y="3352800"/>
            <a:ext cx="914400" cy="685800"/>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0373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Take Advantage of Chunking via </a:t>
            </a:r>
            <a:r>
              <a:rPr lang="en-US" dirty="0"/>
              <a:t>L</a:t>
            </a:r>
            <a:r>
              <a:rPr lang="en-US" dirty="0" smtClean="0"/>
              <a:t>ocal Control Flow</a:t>
            </a:r>
            <a:endParaRPr lang="en-US" dirty="0"/>
          </a:p>
        </p:txBody>
      </p:sp>
      <p:sp>
        <p:nvSpPr>
          <p:cNvPr id="3" name="Subtitle 2"/>
          <p:cNvSpPr>
            <a:spLocks noGrp="1"/>
          </p:cNvSpPr>
          <p:nvPr>
            <p:ph type="subTitle"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14</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700" dirty="0" smtClean="0">
                <a:sym typeface="Symbol"/>
              </a:rPr>
              <a:t></a:t>
            </a:r>
            <a:r>
              <a:rPr lang="en-US" dirty="0" smtClean="0"/>
              <a:t> in Parallel, Very Inefficiently</a:t>
            </a:r>
            <a:endParaRPr lang="en-US" dirty="0"/>
          </a:p>
        </p:txBody>
      </p:sp>
      <p:sp>
        <p:nvSpPr>
          <p:cNvPr id="1028" name="Rectangle 4"/>
          <p:cNvSpPr>
            <a:spLocks noChangeArrowheads="1"/>
          </p:cNvSpPr>
          <p:nvPr/>
        </p:nvSpPr>
        <p:spPr bwMode="auto">
          <a:xfrm>
            <a:off x="1371600" y="1570196"/>
            <a:ext cx="6532558" cy="467820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solidFill>
                  <a:srgbClr val="0000FF"/>
                </a:solidFill>
                <a:latin typeface="Consolas" pitchFamily="49" charset="0"/>
                <a:ea typeface="Times New Roman" pitchFamily="18" charset="0"/>
                <a:cs typeface="Consolas" pitchFamily="49" charset="0"/>
              </a:rPr>
              <a:t>const</a:t>
            </a:r>
            <a:r>
              <a:rPr lang="en-US" sz="2000" dirty="0" smtClean="0">
                <a:latin typeface="Consolas" pitchFamily="49" charset="0"/>
                <a:ea typeface="Times New Roman" pitchFamily="18" charset="0"/>
                <a:cs typeface="Consolas" pitchFamily="49" charset="0"/>
              </a:rPr>
              <a:t> </a:t>
            </a:r>
            <a:r>
              <a:rPr lang="en-US" sz="2000" dirty="0" err="1" smtClean="0">
                <a:solidFill>
                  <a:srgbClr val="0000FF"/>
                </a:solidFill>
                <a:latin typeface="Consolas" pitchFamily="49" charset="0"/>
                <a:ea typeface="Times New Roman" pitchFamily="18" charset="0"/>
                <a:cs typeface="Consolas" pitchFamily="49" charset="0"/>
              </a:rPr>
              <a:t>int</a:t>
            </a:r>
            <a:r>
              <a:rPr lang="en-US" sz="2000" dirty="0" smtClean="0">
                <a:latin typeface="Consolas" pitchFamily="49" charset="0"/>
                <a:ea typeface="Times New Roman" pitchFamily="18" charset="0"/>
                <a:cs typeface="Consolas" pitchFamily="49" charset="0"/>
              </a:rPr>
              <a:t> NUM_STEPS = </a:t>
            </a:r>
            <a:r>
              <a:rPr lang="en-US" sz="2000" dirty="0" smtClean="0">
                <a:solidFill>
                  <a:srgbClr val="A52A2A"/>
                </a:solidFill>
                <a:latin typeface="Consolas" pitchFamily="49" charset="0"/>
                <a:ea typeface="Times New Roman" pitchFamily="18" charset="0"/>
                <a:cs typeface="Consolas" pitchFamily="49" charset="0"/>
              </a:rPr>
              <a:t>100000000</a:t>
            </a:r>
            <a:r>
              <a:rPr lang="en-US" sz="2000" dirty="0" smtClean="0">
                <a:latin typeface="Consolas" pitchFamily="49" charset="0"/>
                <a:ea typeface="Times New Roman" pitchFamily="18" charset="0"/>
                <a:cs typeface="Consolas" pitchFamily="49" charset="0"/>
              </a:rPr>
              <a:t>;</a:t>
            </a:r>
            <a:endParaRPr lang="en-US" sz="48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static</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double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NaiveParallelPi</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double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sum = </a:t>
            </a:r>
            <a:r>
              <a:rPr kumimoji="0" lang="en-US" sz="2000" b="0" i="0" u="none" strike="noStrike" cap="none" normalizeH="0" baseline="0" dirty="0" smtClean="0">
                <a:ln>
                  <a:noFill/>
                </a:ln>
                <a:solidFill>
                  <a:srgbClr val="A52A2A"/>
                </a:solidFill>
                <a:effectLst/>
                <a:latin typeface="Consolas" pitchFamily="49" charset="0"/>
                <a:ea typeface="Times New Roman" pitchFamily="18" charset="0"/>
                <a:cs typeface="Consolas" pitchFamily="49" charset="0"/>
              </a:rPr>
              <a:t>0.0</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double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step = </a:t>
            </a:r>
            <a:r>
              <a:rPr kumimoji="0" lang="en-US" sz="2000" b="0" i="0" u="none" strike="noStrike" cap="none" normalizeH="0" baseline="0" dirty="0" smtClean="0">
                <a:ln>
                  <a:noFill/>
                </a:ln>
                <a:solidFill>
                  <a:srgbClr val="A52A2A"/>
                </a:solidFill>
                <a:effectLst/>
                <a:latin typeface="Consolas" pitchFamily="49" charset="0"/>
                <a:ea typeface="Times New Roman" pitchFamily="18" charset="0"/>
                <a:cs typeface="Consolas" pitchFamily="49" charset="0"/>
              </a:rPr>
              <a:t>1.0</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double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)NUM_STEPS;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object</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obj</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new</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object</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1"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a:t>
            </a:r>
            <a:r>
              <a:rPr kumimoji="0" lang="en-US" sz="2000" b="1"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.For</a:t>
            </a:r>
            <a:r>
              <a:rPr kumimoji="0" lang="en-US" sz="20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r>
              <a:rPr kumimoji="0" lang="en-US" sz="2000" b="1" i="0" u="none" strike="noStrike" cap="none" normalizeH="0" baseline="0" dirty="0" smtClean="0">
                <a:ln>
                  <a:noFill/>
                </a:ln>
                <a:solidFill>
                  <a:srgbClr val="A52A2A"/>
                </a:solidFill>
                <a:effectLst/>
                <a:latin typeface="Consolas" pitchFamily="49" charset="0"/>
                <a:ea typeface="Times New Roman" pitchFamily="18" charset="0"/>
                <a:cs typeface="Consolas" pitchFamily="49" charset="0"/>
              </a:rPr>
              <a:t>0</a:t>
            </a:r>
            <a:r>
              <a:rPr kumimoji="0" lang="en-US" sz="20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NUM_STEPS, </a:t>
            </a:r>
            <a:r>
              <a:rPr kumimoji="0" lang="en-US" sz="2000" b="1"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i</a:t>
            </a:r>
            <a:r>
              <a:rPr kumimoji="0" lang="en-US" sz="20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=&gt;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double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x = (</a:t>
            </a:r>
            <a:r>
              <a:rPr kumimoji="0" lang="en-US" sz="20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i</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 </a:t>
            </a:r>
            <a:r>
              <a:rPr kumimoji="0" lang="en-US" sz="2000" b="0" i="0" u="none" strike="noStrike" cap="none" normalizeH="0" baseline="0" dirty="0" smtClean="0">
                <a:ln>
                  <a:noFill/>
                </a:ln>
                <a:solidFill>
                  <a:srgbClr val="A52A2A"/>
                </a:solidFill>
                <a:effectLst/>
                <a:latin typeface="Consolas" pitchFamily="49" charset="0"/>
                <a:ea typeface="Times New Roman" pitchFamily="18" charset="0"/>
                <a:cs typeface="Consolas" pitchFamily="49" charset="0"/>
              </a:rPr>
              <a:t>0.5</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 step;</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double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partial = </a:t>
            </a:r>
            <a:r>
              <a:rPr kumimoji="0" lang="en-US" sz="2000" b="0" i="0" u="none" strike="noStrike" cap="none" normalizeH="0" baseline="0" dirty="0" smtClean="0">
                <a:ln>
                  <a:noFill/>
                </a:ln>
                <a:solidFill>
                  <a:srgbClr val="A52A2A"/>
                </a:solidFill>
                <a:effectLst/>
                <a:latin typeface="Consolas" pitchFamily="49" charset="0"/>
                <a:ea typeface="Times New Roman" pitchFamily="18" charset="0"/>
                <a:cs typeface="Consolas" pitchFamily="49" charset="0"/>
              </a:rPr>
              <a:t>4.0</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 (</a:t>
            </a:r>
            <a:r>
              <a:rPr kumimoji="0" lang="en-US" sz="2000" b="0" i="0" u="none" strike="noStrike" cap="none" normalizeH="0" baseline="0" dirty="0" smtClean="0">
                <a:ln>
                  <a:noFill/>
                </a:ln>
                <a:solidFill>
                  <a:srgbClr val="A52A2A"/>
                </a:solidFill>
                <a:effectLst/>
                <a:latin typeface="Consolas" pitchFamily="49" charset="0"/>
                <a:ea typeface="Times New Roman" pitchFamily="18" charset="0"/>
                <a:cs typeface="Consolas" pitchFamily="49" charset="0"/>
              </a:rPr>
              <a:t>1.0</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 x * x);</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1"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lock</a:t>
            </a:r>
            <a:r>
              <a:rPr kumimoji="0" lang="en-US" sz="20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1"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obj</a:t>
            </a:r>
            <a:r>
              <a:rPr kumimoji="0" lang="en-US" sz="20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sum += partial;</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return</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step * sum;</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B6916DE8-A4F0-4919-9162-E125D1717D4F}" type="slidenum">
              <a:rPr lang="en-US" smtClean="0"/>
              <a:pPr/>
              <a:t>15</a:t>
            </a:fld>
            <a:endParaRPr lang="en-US"/>
          </a:p>
        </p:txBody>
      </p:sp>
      <p:sp>
        <p:nvSpPr>
          <p:cNvPr id="5" name="Date Placeholder 4"/>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ounded Rectangle 73"/>
          <p:cNvSpPr/>
          <p:nvPr/>
        </p:nvSpPr>
        <p:spPr>
          <a:xfrm>
            <a:off x="5622318" y="3519895"/>
            <a:ext cx="1367118" cy="287112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2073" name="Rounded Rectangle 2072"/>
          <p:cNvSpPr/>
          <p:nvPr/>
        </p:nvSpPr>
        <p:spPr>
          <a:xfrm>
            <a:off x="2768647" y="3501479"/>
            <a:ext cx="1367118" cy="287112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81000" y="0"/>
            <a:ext cx="8229600" cy="890040"/>
          </a:xfrm>
        </p:spPr>
        <p:txBody>
          <a:bodyPr>
            <a:normAutofit/>
          </a:bodyPr>
          <a:lstStyle/>
          <a:p>
            <a:r>
              <a:rPr lang="en-US" dirty="0" smtClean="0"/>
              <a:t>Local Control-flow</a:t>
            </a:r>
            <a:endParaRPr lang="en-US"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 name="TextBox 6"/>
          <p:cNvSpPr txBox="1"/>
          <p:nvPr/>
        </p:nvSpPr>
        <p:spPr>
          <a:xfrm>
            <a:off x="617006" y="4038600"/>
            <a:ext cx="2008430" cy="1569660"/>
          </a:xfrm>
          <a:prstGeom prst="rect">
            <a:avLst/>
          </a:prstGeom>
          <a:noFill/>
        </p:spPr>
        <p:txBody>
          <a:bodyPr wrap="square" rtlCol="0">
            <a:spAutoFit/>
          </a:bodyPr>
          <a:lstStyle/>
          <a:p>
            <a:pPr algn="ctr"/>
            <a:r>
              <a:rPr lang="en-US" sz="3200" dirty="0"/>
              <a:t>Sequential</a:t>
            </a:r>
          </a:p>
          <a:p>
            <a:pPr algn="ctr"/>
            <a:r>
              <a:rPr lang="en-US" sz="3200" dirty="0" smtClean="0"/>
              <a:t>Task Chunks</a:t>
            </a:r>
            <a:endParaRPr lang="en-US" sz="3200" dirty="0"/>
          </a:p>
        </p:txBody>
      </p:sp>
      <p:sp>
        <p:nvSpPr>
          <p:cNvPr id="2052" name="Rectangle 4"/>
          <p:cNvSpPr>
            <a:spLocks noChangeArrowheads="1"/>
          </p:cNvSpPr>
          <p:nvPr/>
        </p:nvSpPr>
        <p:spPr bwMode="auto">
          <a:xfrm>
            <a:off x="670932" y="931080"/>
            <a:ext cx="7802136" cy="163121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public</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static</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ParallelLoopResult</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For&lt;</a:t>
            </a:r>
            <a:r>
              <a:rPr kumimoji="0" lang="en-US" sz="2000" b="0" i="0" u="none" strike="noStrike" cap="none" normalizeH="0" baseline="0" dirty="0" err="1" smtClean="0">
                <a:ln>
                  <a:noFill/>
                </a:ln>
                <a:solidFill>
                  <a:schemeClr val="accent6"/>
                </a:solidFill>
                <a:effectLst/>
                <a:latin typeface="Consolas" pitchFamily="49" charset="0"/>
                <a:ea typeface="Times New Roman" pitchFamily="18" charset="0"/>
                <a:cs typeface="Consolas" pitchFamily="49" charset="0"/>
              </a:rPr>
              <a:t>TLocal</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&gt;(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int</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fromInclusive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int</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toExclusive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B91AF"/>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Func</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&lt;</a:t>
            </a:r>
            <a:r>
              <a:rPr kumimoji="0" lang="en-US" sz="2000" b="0" i="0" u="none" strike="noStrike" cap="none" normalizeH="0" baseline="0" dirty="0" err="1" smtClean="0">
                <a:ln>
                  <a:noFill/>
                </a:ln>
                <a:solidFill>
                  <a:schemeClr val="accent6"/>
                </a:solidFill>
                <a:effectLst/>
                <a:latin typeface="Consolas" pitchFamily="49" charset="0"/>
                <a:ea typeface="Times New Roman" pitchFamily="18" charset="0"/>
                <a:cs typeface="Consolas" pitchFamily="49" charset="0"/>
              </a:rPr>
              <a:t>TLocal</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&gt; </a:t>
            </a:r>
            <a:r>
              <a:rPr kumimoji="0" lang="en-US" sz="20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localInit</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B91AF"/>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Func</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&lt;</a:t>
            </a:r>
            <a:r>
              <a:rPr kumimoji="0" lang="en-US"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int</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ParallelLoopState</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chemeClr val="accent6"/>
                </a:solidFill>
                <a:effectLst/>
                <a:latin typeface="Consolas" pitchFamily="49" charset="0"/>
                <a:ea typeface="Times New Roman" pitchFamily="18" charset="0"/>
                <a:cs typeface="Consolas" pitchFamily="49" charset="0"/>
              </a:rPr>
              <a:t>TLocal</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chemeClr val="accent6"/>
                </a:solidFill>
                <a:effectLst/>
                <a:latin typeface="Consolas" pitchFamily="49" charset="0"/>
                <a:ea typeface="Times New Roman" pitchFamily="18" charset="0"/>
                <a:cs typeface="Consolas" pitchFamily="49" charset="0"/>
              </a:rPr>
              <a:t>TLocal</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&gt; body,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B91AF"/>
                </a:solidFill>
                <a:effectLst/>
                <a:latin typeface="Consolas" pitchFamily="49" charset="0"/>
                <a:ea typeface="Times New Roman" pitchFamily="18" charset="0"/>
                <a:cs typeface="Consolas" pitchFamily="49" charset="0"/>
              </a:rPr>
              <a:t>    Action</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&lt;</a:t>
            </a:r>
            <a:r>
              <a:rPr kumimoji="0" lang="en-US" sz="2000" b="0" i="0" u="none" strike="noStrike" cap="none" normalizeH="0" baseline="0" dirty="0" err="1" smtClean="0">
                <a:ln>
                  <a:noFill/>
                </a:ln>
                <a:solidFill>
                  <a:schemeClr val="accent6"/>
                </a:solidFill>
                <a:effectLst/>
                <a:latin typeface="Consolas" pitchFamily="49" charset="0"/>
                <a:ea typeface="Times New Roman" pitchFamily="18" charset="0"/>
                <a:cs typeface="Consolas" pitchFamily="49" charset="0"/>
              </a:rPr>
              <a:t>TLocal</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&gt; </a:t>
            </a:r>
            <a:r>
              <a:rPr kumimoji="0" lang="en-US" sz="20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localEnd</a:t>
            </a:r>
            <a:r>
              <a:rPr kumimoji="0" lang="en-US" sz="20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2900082" y="3657600"/>
            <a:ext cx="1102659"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t>localInit</a:t>
            </a:r>
            <a:endParaRPr lang="en-US" sz="1600" b="1" dirty="0"/>
          </a:p>
        </p:txBody>
      </p:sp>
      <p:cxnSp>
        <p:nvCxnSpPr>
          <p:cNvPr id="14" name="Straight Arrow Connector 13"/>
          <p:cNvCxnSpPr>
            <a:stCxn id="20" idx="3"/>
            <a:endCxn id="10" idx="0"/>
          </p:cNvCxnSpPr>
          <p:nvPr/>
        </p:nvCxnSpPr>
        <p:spPr>
          <a:xfrm rot="5400000">
            <a:off x="3842611" y="2782018"/>
            <a:ext cx="484384" cy="126678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a:stCxn id="20" idx="5"/>
            <a:endCxn id="46" idx="0"/>
          </p:cNvCxnSpPr>
          <p:nvPr/>
        </p:nvCxnSpPr>
        <p:spPr>
          <a:xfrm rot="16200000" flipH="1">
            <a:off x="5352647" y="2703576"/>
            <a:ext cx="484384" cy="142366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a:stCxn id="34" idx="2"/>
            <a:endCxn id="22" idx="1"/>
          </p:cNvCxnSpPr>
          <p:nvPr/>
        </p:nvCxnSpPr>
        <p:spPr>
          <a:xfrm rot="16200000" flipH="1">
            <a:off x="3877023" y="5739214"/>
            <a:ext cx="415558" cy="126678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0" name="Oval 19"/>
          <p:cNvSpPr/>
          <p:nvPr/>
        </p:nvSpPr>
        <p:spPr>
          <a:xfrm>
            <a:off x="4684059" y="2971800"/>
            <a:ext cx="233082" cy="2359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Oval 21"/>
          <p:cNvSpPr/>
          <p:nvPr/>
        </p:nvSpPr>
        <p:spPr>
          <a:xfrm>
            <a:off x="4684059" y="6545826"/>
            <a:ext cx="233082" cy="2359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Rectangle 28"/>
          <p:cNvSpPr/>
          <p:nvPr/>
        </p:nvSpPr>
        <p:spPr>
          <a:xfrm>
            <a:off x="2900082" y="4345858"/>
            <a:ext cx="1102659" cy="302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body</a:t>
            </a:r>
            <a:endParaRPr lang="en-US" sz="2000" b="1" dirty="0"/>
          </a:p>
        </p:txBody>
      </p:sp>
      <p:sp>
        <p:nvSpPr>
          <p:cNvPr id="33" name="Rectangle 32"/>
          <p:cNvSpPr/>
          <p:nvPr/>
        </p:nvSpPr>
        <p:spPr>
          <a:xfrm>
            <a:off x="2900082" y="5252884"/>
            <a:ext cx="1102659" cy="302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body</a:t>
            </a:r>
            <a:endParaRPr lang="en-US" sz="2000" b="1" dirty="0"/>
          </a:p>
        </p:txBody>
      </p:sp>
      <p:sp>
        <p:nvSpPr>
          <p:cNvPr id="34" name="Rectangle 33"/>
          <p:cNvSpPr/>
          <p:nvPr/>
        </p:nvSpPr>
        <p:spPr>
          <a:xfrm>
            <a:off x="2900082" y="5862484"/>
            <a:ext cx="1102659" cy="302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t>localEnd</a:t>
            </a:r>
            <a:endParaRPr lang="en-US" sz="2000" b="1" dirty="0"/>
          </a:p>
        </p:txBody>
      </p:sp>
      <p:cxnSp>
        <p:nvCxnSpPr>
          <p:cNvPr id="37" name="Straight Arrow Connector 36"/>
          <p:cNvCxnSpPr>
            <a:stCxn id="10" idx="2"/>
            <a:endCxn id="29" idx="0"/>
          </p:cNvCxnSpPr>
          <p:nvPr/>
        </p:nvCxnSpPr>
        <p:spPr>
          <a:xfrm rot="5400000">
            <a:off x="3297783" y="4192229"/>
            <a:ext cx="307258"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1" name="Straight Arrow Connector 40"/>
          <p:cNvCxnSpPr>
            <a:stCxn id="33" idx="2"/>
            <a:endCxn id="34" idx="0"/>
          </p:cNvCxnSpPr>
          <p:nvPr/>
        </p:nvCxnSpPr>
        <p:spPr>
          <a:xfrm rot="5400000">
            <a:off x="3297783" y="5708855"/>
            <a:ext cx="307258"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44" name="Rectangle 43"/>
          <p:cNvSpPr/>
          <p:nvPr/>
        </p:nvSpPr>
        <p:spPr>
          <a:xfrm>
            <a:off x="4563164" y="3116759"/>
            <a:ext cx="542236" cy="769441"/>
          </a:xfrm>
          <a:prstGeom prst="rect">
            <a:avLst/>
          </a:prstGeom>
        </p:spPr>
        <p:txBody>
          <a:bodyPr wrap="square">
            <a:spAutoFit/>
          </a:bodyPr>
          <a:lstStyle/>
          <a:p>
            <a:r>
              <a:rPr lang="en-US" sz="4400" b="1" dirty="0" smtClean="0"/>
              <a:t>…</a:t>
            </a:r>
            <a:endParaRPr lang="en-US" sz="4400" b="1" dirty="0"/>
          </a:p>
        </p:txBody>
      </p:sp>
      <p:sp>
        <p:nvSpPr>
          <p:cNvPr id="45" name="Rectangle 44"/>
          <p:cNvSpPr/>
          <p:nvPr/>
        </p:nvSpPr>
        <p:spPr>
          <a:xfrm>
            <a:off x="3159370" y="4572000"/>
            <a:ext cx="542236" cy="769441"/>
          </a:xfrm>
          <a:prstGeom prst="rect">
            <a:avLst/>
          </a:prstGeom>
        </p:spPr>
        <p:txBody>
          <a:bodyPr wrap="square">
            <a:spAutoFit/>
          </a:bodyPr>
          <a:lstStyle/>
          <a:p>
            <a:r>
              <a:rPr lang="en-US" sz="4400" b="1" dirty="0" smtClean="0"/>
              <a:t>…</a:t>
            </a:r>
            <a:endParaRPr lang="en-US" sz="4400" b="1" dirty="0"/>
          </a:p>
        </p:txBody>
      </p:sp>
      <p:sp>
        <p:nvSpPr>
          <p:cNvPr id="46" name="Rectangle 45"/>
          <p:cNvSpPr/>
          <p:nvPr/>
        </p:nvSpPr>
        <p:spPr>
          <a:xfrm>
            <a:off x="5755341" y="3657600"/>
            <a:ext cx="1102659"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t>localInit</a:t>
            </a:r>
            <a:endParaRPr lang="en-US" sz="1600" b="1" dirty="0"/>
          </a:p>
        </p:txBody>
      </p:sp>
      <p:cxnSp>
        <p:nvCxnSpPr>
          <p:cNvPr id="47" name="Straight Arrow Connector 46"/>
          <p:cNvCxnSpPr>
            <a:stCxn id="51" idx="2"/>
            <a:endCxn id="22" idx="7"/>
          </p:cNvCxnSpPr>
          <p:nvPr/>
        </p:nvCxnSpPr>
        <p:spPr>
          <a:xfrm rot="5400000">
            <a:off x="5387060" y="5660773"/>
            <a:ext cx="415558" cy="142366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49" name="Rectangle 48"/>
          <p:cNvSpPr/>
          <p:nvPr/>
        </p:nvSpPr>
        <p:spPr>
          <a:xfrm>
            <a:off x="5755341" y="4345858"/>
            <a:ext cx="1102659" cy="302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body</a:t>
            </a:r>
            <a:endParaRPr lang="en-US" sz="2000" b="1" dirty="0"/>
          </a:p>
        </p:txBody>
      </p:sp>
      <p:sp>
        <p:nvSpPr>
          <p:cNvPr id="50" name="Rectangle 49"/>
          <p:cNvSpPr/>
          <p:nvPr/>
        </p:nvSpPr>
        <p:spPr>
          <a:xfrm>
            <a:off x="5755341" y="5252884"/>
            <a:ext cx="1102659" cy="302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body</a:t>
            </a:r>
            <a:endParaRPr lang="en-US" sz="2000" b="1" dirty="0"/>
          </a:p>
        </p:txBody>
      </p:sp>
      <p:sp>
        <p:nvSpPr>
          <p:cNvPr id="51" name="Rectangle 50"/>
          <p:cNvSpPr/>
          <p:nvPr/>
        </p:nvSpPr>
        <p:spPr>
          <a:xfrm>
            <a:off x="5755341" y="5862484"/>
            <a:ext cx="1102659" cy="302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t>localEnd</a:t>
            </a:r>
            <a:endParaRPr lang="en-US" sz="2000" b="1" dirty="0"/>
          </a:p>
        </p:txBody>
      </p:sp>
      <p:cxnSp>
        <p:nvCxnSpPr>
          <p:cNvPr id="52" name="Straight Arrow Connector 51"/>
          <p:cNvCxnSpPr>
            <a:stCxn id="46" idx="2"/>
            <a:endCxn id="49" idx="0"/>
          </p:cNvCxnSpPr>
          <p:nvPr/>
        </p:nvCxnSpPr>
        <p:spPr>
          <a:xfrm rot="5400000">
            <a:off x="6153042" y="4192229"/>
            <a:ext cx="307258"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3" name="Straight Arrow Connector 52"/>
          <p:cNvCxnSpPr>
            <a:stCxn id="50" idx="2"/>
            <a:endCxn id="51" idx="0"/>
          </p:cNvCxnSpPr>
          <p:nvPr/>
        </p:nvCxnSpPr>
        <p:spPr>
          <a:xfrm rot="5400000">
            <a:off x="6153042" y="5708855"/>
            <a:ext cx="307258"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55" name="Rectangle 54"/>
          <p:cNvSpPr/>
          <p:nvPr/>
        </p:nvSpPr>
        <p:spPr>
          <a:xfrm>
            <a:off x="6051305" y="4588004"/>
            <a:ext cx="542236" cy="769441"/>
          </a:xfrm>
          <a:prstGeom prst="rect">
            <a:avLst/>
          </a:prstGeom>
        </p:spPr>
        <p:txBody>
          <a:bodyPr wrap="square">
            <a:spAutoFit/>
          </a:bodyPr>
          <a:lstStyle/>
          <a:p>
            <a:r>
              <a:rPr lang="en-US" sz="4400" b="1" dirty="0" smtClean="0"/>
              <a:t>…</a:t>
            </a:r>
            <a:endParaRPr lang="en-US" sz="4400" b="1" dirty="0"/>
          </a:p>
        </p:txBody>
      </p:sp>
      <p:cxnSp>
        <p:nvCxnSpPr>
          <p:cNvPr id="60" name="Straight Arrow Connector 59"/>
          <p:cNvCxnSpPr/>
          <p:nvPr/>
        </p:nvCxnSpPr>
        <p:spPr>
          <a:xfrm rot="5400000">
            <a:off x="3280437" y="4801035"/>
            <a:ext cx="307258"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61" name="Straight Arrow Connector 60"/>
          <p:cNvCxnSpPr/>
          <p:nvPr/>
        </p:nvCxnSpPr>
        <p:spPr>
          <a:xfrm rot="5400000">
            <a:off x="6171765" y="4801035"/>
            <a:ext cx="307258"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B6916DE8-A4F0-4919-9162-E125D1717D4F}" type="slidenum">
              <a:rPr lang="en-US" smtClean="0"/>
              <a:pPr/>
              <a:t>16</a:t>
            </a:fld>
            <a:endParaRPr lang="en-US"/>
          </a:p>
        </p:txBody>
      </p:sp>
      <p:sp>
        <p:nvSpPr>
          <p:cNvPr id="5" name="Date Placeholder 4"/>
          <p:cNvSpPr>
            <a:spLocks noGrp="1"/>
          </p:cNvSpPr>
          <p:nvPr>
            <p:ph type="dt" sz="half" idx="10"/>
          </p:nvPr>
        </p:nvSpPr>
        <p:spPr/>
        <p:txBody>
          <a:bodyPr/>
          <a:lstStyle/>
          <a:p>
            <a:r>
              <a:rPr lang="en-US" smtClean="0"/>
              <a:t>6/16/2010</a:t>
            </a:r>
            <a:endParaRPr lang="en-US"/>
          </a:p>
        </p:txBody>
      </p:sp>
      <p:sp>
        <p:nvSpPr>
          <p:cNvPr id="75" name="TextBox 74"/>
          <p:cNvSpPr txBox="1"/>
          <p:nvPr/>
        </p:nvSpPr>
        <p:spPr>
          <a:xfrm>
            <a:off x="630621" y="3555712"/>
            <a:ext cx="1981200" cy="584775"/>
          </a:xfrm>
          <a:prstGeom prst="rect">
            <a:avLst/>
          </a:prstGeom>
          <a:noFill/>
        </p:spPr>
        <p:txBody>
          <a:bodyPr wrap="square" rtlCol="0">
            <a:spAutoFit/>
          </a:bodyPr>
          <a:lstStyle/>
          <a:p>
            <a:pPr algn="ctr"/>
            <a:endParaRPr 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sz="6700" dirty="0" smtClean="0">
                <a:sym typeface="Symbol"/>
              </a:rPr>
              <a:t></a:t>
            </a:r>
            <a:r>
              <a:rPr lang="en-US" dirty="0" smtClean="0"/>
              <a:t> in Parallel, More Efficiently </a:t>
            </a:r>
            <a:endParaRPr lang="en-US" dirty="0"/>
          </a:p>
        </p:txBody>
      </p:sp>
      <p:sp>
        <p:nvSpPr>
          <p:cNvPr id="1028" name="Rectangle 4"/>
          <p:cNvSpPr>
            <a:spLocks noChangeArrowheads="1"/>
          </p:cNvSpPr>
          <p:nvPr/>
        </p:nvSpPr>
        <p:spPr bwMode="auto">
          <a:xfrm>
            <a:off x="228601" y="1167111"/>
            <a:ext cx="74676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solidFill>
                  <a:srgbClr val="0000FF"/>
                </a:solidFill>
                <a:latin typeface="Consolas" pitchFamily="49" charset="0"/>
                <a:ea typeface="Times New Roman" pitchFamily="18" charset="0"/>
                <a:cs typeface="Consolas" pitchFamily="49" charset="0"/>
              </a:rPr>
              <a:t>const</a:t>
            </a:r>
            <a:r>
              <a:rPr lang="en-US" sz="2000" dirty="0" smtClean="0">
                <a:latin typeface="Consolas" pitchFamily="49" charset="0"/>
                <a:ea typeface="Times New Roman" pitchFamily="18" charset="0"/>
                <a:cs typeface="Consolas" pitchFamily="49" charset="0"/>
              </a:rPr>
              <a:t> </a:t>
            </a:r>
            <a:r>
              <a:rPr lang="en-US" sz="2000" dirty="0" err="1" smtClean="0">
                <a:solidFill>
                  <a:srgbClr val="0000FF"/>
                </a:solidFill>
                <a:latin typeface="Consolas" pitchFamily="49" charset="0"/>
                <a:ea typeface="Times New Roman" pitchFamily="18" charset="0"/>
                <a:cs typeface="Consolas" pitchFamily="49" charset="0"/>
              </a:rPr>
              <a:t>int</a:t>
            </a:r>
            <a:r>
              <a:rPr lang="en-US" sz="2000" dirty="0" smtClean="0">
                <a:latin typeface="Consolas" pitchFamily="49" charset="0"/>
                <a:ea typeface="Times New Roman" pitchFamily="18" charset="0"/>
                <a:cs typeface="Consolas" pitchFamily="49" charset="0"/>
              </a:rPr>
              <a:t> NUM_STEPS = </a:t>
            </a:r>
            <a:r>
              <a:rPr lang="en-US" sz="2000" dirty="0" smtClean="0">
                <a:solidFill>
                  <a:srgbClr val="A52A2A"/>
                </a:solidFill>
                <a:latin typeface="Consolas" pitchFamily="49" charset="0"/>
                <a:ea typeface="Times New Roman" pitchFamily="18" charset="0"/>
                <a:cs typeface="Consolas" pitchFamily="49" charset="0"/>
              </a:rPr>
              <a:t>100000000</a:t>
            </a:r>
            <a:r>
              <a:rPr lang="en-US" sz="2000" dirty="0" smtClean="0">
                <a:latin typeface="Consolas" pitchFamily="49" charset="0"/>
                <a:ea typeface="Times New Roman" pitchFamily="18" charset="0"/>
                <a:cs typeface="Consolas" pitchFamily="49" charset="0"/>
              </a:rPr>
              <a:t>; </a:t>
            </a:r>
          </a:p>
          <a:p>
            <a:pPr lvl="0" fontAlgn="base">
              <a:spcBef>
                <a:spcPct val="0"/>
              </a:spcBef>
              <a:spcAft>
                <a:spcPct val="0"/>
              </a:spcAft>
            </a:pPr>
            <a:r>
              <a:rPr lang="en-US" sz="2000" dirty="0" smtClean="0">
                <a:solidFill>
                  <a:srgbClr val="0000FF"/>
                </a:solidFill>
                <a:latin typeface="Consolas" pitchFamily="49" charset="0"/>
                <a:ea typeface="Times New Roman" pitchFamily="18" charset="0"/>
                <a:cs typeface="Consolas" pitchFamily="49" charset="0"/>
              </a:rPr>
              <a:t>static</a:t>
            </a: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double</a:t>
            </a:r>
            <a:r>
              <a:rPr lang="en-US" sz="2000" dirty="0" smtClean="0">
                <a:latin typeface="Consolas" pitchFamily="49" charset="0"/>
                <a:ea typeface="Times New Roman" pitchFamily="18" charset="0"/>
                <a:cs typeface="Consolas" pitchFamily="49" charset="0"/>
              </a:rPr>
              <a:t> </a:t>
            </a:r>
            <a:r>
              <a:rPr lang="en-US" sz="2000" dirty="0" err="1" smtClean="0">
                <a:latin typeface="Consolas" pitchFamily="49" charset="0"/>
                <a:ea typeface="Times New Roman" pitchFamily="18" charset="0"/>
                <a:cs typeface="Consolas" pitchFamily="49" charset="0"/>
              </a:rPr>
              <a:t>ParallelPi</a:t>
            </a:r>
            <a:r>
              <a:rPr lang="en-US" sz="2000" dirty="0" smtClean="0">
                <a:latin typeface="Consolas" pitchFamily="49" charset="0"/>
                <a:ea typeface="Times New Roman" pitchFamily="18" charset="0"/>
                <a:cs typeface="Consolas" pitchFamily="49" charset="0"/>
              </a:rPr>
              <a:t>()</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double</a:t>
            </a:r>
            <a:r>
              <a:rPr lang="en-US" sz="2000" dirty="0" smtClean="0">
                <a:latin typeface="Consolas" pitchFamily="49" charset="0"/>
                <a:ea typeface="Times New Roman" pitchFamily="18" charset="0"/>
                <a:cs typeface="Consolas" pitchFamily="49" charset="0"/>
              </a:rPr>
              <a:t> sum = </a:t>
            </a:r>
            <a:r>
              <a:rPr lang="en-US" sz="2000" dirty="0" smtClean="0">
                <a:solidFill>
                  <a:srgbClr val="A52A2A"/>
                </a:solidFill>
                <a:latin typeface="Consolas" pitchFamily="49" charset="0"/>
                <a:ea typeface="Times New Roman" pitchFamily="18" charset="0"/>
                <a:cs typeface="Consolas" pitchFamily="49" charset="0"/>
              </a:rPr>
              <a:t>0.0</a:t>
            </a:r>
            <a:r>
              <a:rPr lang="en-US" sz="2000" dirty="0" smtClean="0">
                <a:latin typeface="Consolas" pitchFamily="49" charset="0"/>
                <a:ea typeface="Times New Roman" pitchFamily="18" charset="0"/>
                <a:cs typeface="Consolas" pitchFamily="49" charset="0"/>
              </a:rPr>
              <a:t>;</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double</a:t>
            </a:r>
            <a:r>
              <a:rPr lang="en-US" sz="2000" dirty="0" smtClean="0">
                <a:latin typeface="Consolas" pitchFamily="49" charset="0"/>
                <a:ea typeface="Times New Roman" pitchFamily="18" charset="0"/>
                <a:cs typeface="Consolas" pitchFamily="49" charset="0"/>
              </a:rPr>
              <a:t> step = </a:t>
            </a:r>
            <a:r>
              <a:rPr lang="en-US" sz="2000" dirty="0" smtClean="0">
                <a:solidFill>
                  <a:srgbClr val="A52A2A"/>
                </a:solidFill>
                <a:latin typeface="Consolas" pitchFamily="49" charset="0"/>
                <a:ea typeface="Times New Roman" pitchFamily="18" charset="0"/>
                <a:cs typeface="Consolas" pitchFamily="49" charset="0"/>
              </a:rPr>
              <a:t>1.0</a:t>
            </a:r>
            <a:r>
              <a:rPr lang="en-US" sz="2000" dirty="0" smtClean="0">
                <a:latin typeface="Consolas" pitchFamily="49" charset="0"/>
                <a:ea typeface="Times New Roman" pitchFamily="18" charset="0"/>
                <a:cs typeface="Consolas" pitchFamily="49" charset="0"/>
              </a:rPr>
              <a:t> / (</a:t>
            </a:r>
            <a:r>
              <a:rPr lang="en-US" sz="2000" dirty="0" smtClean="0">
                <a:solidFill>
                  <a:srgbClr val="0000FF"/>
                </a:solidFill>
                <a:latin typeface="Consolas" pitchFamily="49" charset="0"/>
                <a:ea typeface="Times New Roman" pitchFamily="18" charset="0"/>
                <a:cs typeface="Consolas" pitchFamily="49" charset="0"/>
              </a:rPr>
              <a:t>double</a:t>
            </a:r>
            <a:r>
              <a:rPr lang="en-US" sz="2000" dirty="0" smtClean="0">
                <a:latin typeface="Consolas" pitchFamily="49" charset="0"/>
                <a:ea typeface="Times New Roman" pitchFamily="18" charset="0"/>
                <a:cs typeface="Consolas" pitchFamily="49" charset="0"/>
              </a:rPr>
              <a:t>)NUM_STEPS;</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object</a:t>
            </a:r>
            <a:r>
              <a:rPr lang="en-US" sz="2000" dirty="0" smtClean="0">
                <a:latin typeface="Consolas" pitchFamily="49" charset="0"/>
                <a:ea typeface="Times New Roman" pitchFamily="18" charset="0"/>
                <a:cs typeface="Consolas" pitchFamily="49" charset="0"/>
              </a:rPr>
              <a:t> </a:t>
            </a:r>
            <a:r>
              <a:rPr lang="en-US" sz="2000" dirty="0" err="1" smtClean="0">
                <a:latin typeface="Consolas" pitchFamily="49" charset="0"/>
                <a:ea typeface="Times New Roman" pitchFamily="18" charset="0"/>
                <a:cs typeface="Consolas" pitchFamily="49" charset="0"/>
              </a:rPr>
              <a:t>obj</a:t>
            </a:r>
            <a:r>
              <a:rPr lang="en-US" sz="2000" dirty="0" smtClean="0">
                <a:latin typeface="Consolas" pitchFamily="49" charset="0"/>
                <a:ea typeface="Times New Roman" pitchFamily="18" charset="0"/>
                <a:cs typeface="Consolas" pitchFamily="49" charset="0"/>
              </a:rPr>
              <a:t> = </a:t>
            </a:r>
            <a:r>
              <a:rPr lang="en-US" sz="2000" dirty="0" smtClean="0">
                <a:solidFill>
                  <a:srgbClr val="0000FF"/>
                </a:solidFill>
                <a:latin typeface="Consolas" pitchFamily="49" charset="0"/>
                <a:ea typeface="Times New Roman" pitchFamily="18" charset="0"/>
                <a:cs typeface="Consolas" pitchFamily="49" charset="0"/>
              </a:rPr>
              <a:t>new</a:t>
            </a: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object</a:t>
            </a:r>
            <a:r>
              <a:rPr lang="en-US" sz="2000" dirty="0" smtClean="0">
                <a:latin typeface="Consolas" pitchFamily="49" charset="0"/>
                <a:ea typeface="Times New Roman" pitchFamily="18" charset="0"/>
                <a:cs typeface="Consolas" pitchFamily="49" charset="0"/>
              </a:rPr>
              <a:t>();</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dirty="0" err="1" smtClean="0">
                <a:solidFill>
                  <a:srgbClr val="2B91AF"/>
                </a:solidFill>
                <a:latin typeface="Consolas" pitchFamily="49" charset="0"/>
                <a:ea typeface="Times New Roman" pitchFamily="18" charset="0"/>
                <a:cs typeface="Consolas" pitchFamily="49" charset="0"/>
              </a:rPr>
              <a:t>Parallel</a:t>
            </a:r>
            <a:r>
              <a:rPr lang="en-US" sz="2000" dirty="0" err="1" smtClean="0">
                <a:latin typeface="Consolas" pitchFamily="49" charset="0"/>
                <a:ea typeface="Times New Roman" pitchFamily="18" charset="0"/>
                <a:cs typeface="Consolas" pitchFamily="49" charset="0"/>
              </a:rPr>
              <a:t>.For</a:t>
            </a:r>
            <a:r>
              <a:rPr lang="en-US" sz="2000" dirty="0" smtClean="0">
                <a:latin typeface="Consolas" pitchFamily="49" charset="0"/>
                <a:ea typeface="Times New Roman" pitchFamily="18" charset="0"/>
                <a:cs typeface="Consolas" pitchFamily="49" charset="0"/>
              </a:rPr>
              <a:t>(</a:t>
            </a:r>
            <a:r>
              <a:rPr lang="en-US" sz="2000" dirty="0" smtClean="0">
                <a:solidFill>
                  <a:srgbClr val="A52A2A"/>
                </a:solidFill>
                <a:latin typeface="Consolas" pitchFamily="49" charset="0"/>
                <a:ea typeface="Times New Roman" pitchFamily="18" charset="0"/>
                <a:cs typeface="Consolas" pitchFamily="49" charset="0"/>
              </a:rPr>
              <a:t>0</a:t>
            </a:r>
            <a:r>
              <a:rPr lang="en-US" sz="2000" dirty="0" smtClean="0">
                <a:latin typeface="Consolas" pitchFamily="49" charset="0"/>
                <a:ea typeface="Times New Roman" pitchFamily="18" charset="0"/>
                <a:cs typeface="Consolas" pitchFamily="49" charset="0"/>
              </a:rPr>
              <a:t>, NUM_STEPS,</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b="1" dirty="0" smtClean="0">
                <a:latin typeface="Consolas" pitchFamily="49" charset="0"/>
                <a:ea typeface="Times New Roman" pitchFamily="18" charset="0"/>
                <a:cs typeface="Consolas" pitchFamily="49" charset="0"/>
              </a:rPr>
              <a:t>        () =&gt; </a:t>
            </a:r>
            <a:r>
              <a:rPr lang="en-US" sz="2000" b="1" dirty="0" smtClean="0">
                <a:solidFill>
                  <a:srgbClr val="A52A2A"/>
                </a:solidFill>
                <a:latin typeface="Consolas" pitchFamily="49" charset="0"/>
                <a:ea typeface="Times New Roman" pitchFamily="18" charset="0"/>
                <a:cs typeface="Consolas" pitchFamily="49" charset="0"/>
              </a:rPr>
              <a:t>0.0</a:t>
            </a:r>
            <a:r>
              <a:rPr lang="en-US" sz="2000" b="1" dirty="0" smtClean="0">
                <a:latin typeface="Consolas" pitchFamily="49" charset="0"/>
                <a:ea typeface="Times New Roman" pitchFamily="18" charset="0"/>
                <a:cs typeface="Consolas" pitchFamily="49" charset="0"/>
              </a:rPr>
              <a:t>,</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dirty="0" err="1" smtClean="0">
                <a:latin typeface="Consolas" pitchFamily="49" charset="0"/>
                <a:ea typeface="Times New Roman" pitchFamily="18" charset="0"/>
                <a:cs typeface="Consolas" pitchFamily="49" charset="0"/>
              </a:rPr>
              <a:t>i</a:t>
            </a:r>
            <a:r>
              <a:rPr lang="en-US" sz="2000" dirty="0" smtClean="0">
                <a:latin typeface="Consolas" pitchFamily="49" charset="0"/>
                <a:ea typeface="Times New Roman" pitchFamily="18" charset="0"/>
                <a:cs typeface="Consolas" pitchFamily="49" charset="0"/>
              </a:rPr>
              <a:t>, state, </a:t>
            </a:r>
            <a:r>
              <a:rPr lang="en-US" sz="2000" b="1" dirty="0" smtClean="0">
                <a:latin typeface="Consolas" pitchFamily="49" charset="0"/>
                <a:ea typeface="Times New Roman" pitchFamily="18" charset="0"/>
                <a:cs typeface="Consolas" pitchFamily="49" charset="0"/>
              </a:rPr>
              <a:t>partial</a:t>
            </a:r>
            <a:r>
              <a:rPr lang="en-US" sz="2000" dirty="0" smtClean="0">
                <a:latin typeface="Consolas" pitchFamily="49" charset="0"/>
                <a:ea typeface="Times New Roman" pitchFamily="18" charset="0"/>
                <a:cs typeface="Consolas" pitchFamily="49" charset="0"/>
              </a:rPr>
              <a:t>) =&gt;</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double</a:t>
            </a:r>
            <a:r>
              <a:rPr lang="en-US" sz="2000" dirty="0" smtClean="0">
                <a:latin typeface="Consolas" pitchFamily="49" charset="0"/>
                <a:ea typeface="Times New Roman" pitchFamily="18" charset="0"/>
                <a:cs typeface="Consolas" pitchFamily="49" charset="0"/>
              </a:rPr>
              <a:t> x = (</a:t>
            </a:r>
            <a:r>
              <a:rPr lang="en-US" sz="2000" dirty="0" err="1" smtClean="0">
                <a:latin typeface="Consolas" pitchFamily="49" charset="0"/>
                <a:ea typeface="Times New Roman" pitchFamily="18" charset="0"/>
                <a:cs typeface="Consolas" pitchFamily="49" charset="0"/>
              </a:rPr>
              <a:t>i</a:t>
            </a:r>
            <a:r>
              <a:rPr lang="en-US" sz="2000" dirty="0" smtClean="0">
                <a:latin typeface="Consolas" pitchFamily="49" charset="0"/>
                <a:ea typeface="Times New Roman" pitchFamily="18" charset="0"/>
                <a:cs typeface="Consolas" pitchFamily="49" charset="0"/>
              </a:rPr>
              <a:t> + </a:t>
            </a:r>
            <a:r>
              <a:rPr lang="en-US" sz="2000" dirty="0" smtClean="0">
                <a:solidFill>
                  <a:srgbClr val="A52A2A"/>
                </a:solidFill>
                <a:latin typeface="Consolas" pitchFamily="49" charset="0"/>
                <a:ea typeface="Times New Roman" pitchFamily="18" charset="0"/>
                <a:cs typeface="Consolas" pitchFamily="49" charset="0"/>
              </a:rPr>
              <a:t>0.5</a:t>
            </a:r>
            <a:r>
              <a:rPr lang="en-US" sz="2000" dirty="0" smtClean="0">
                <a:latin typeface="Consolas" pitchFamily="49" charset="0"/>
                <a:ea typeface="Times New Roman" pitchFamily="18" charset="0"/>
                <a:cs typeface="Consolas" pitchFamily="49" charset="0"/>
              </a:rPr>
              <a:t>) * step;</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return</a:t>
            </a:r>
            <a:r>
              <a:rPr lang="en-US" sz="2000" dirty="0" smtClean="0">
                <a:latin typeface="Consolas" pitchFamily="49" charset="0"/>
                <a:ea typeface="Times New Roman" pitchFamily="18" charset="0"/>
                <a:cs typeface="Consolas" pitchFamily="49" charset="0"/>
              </a:rPr>
              <a:t> partial + </a:t>
            </a:r>
            <a:r>
              <a:rPr lang="en-US" sz="2000" dirty="0" smtClean="0">
                <a:solidFill>
                  <a:srgbClr val="A52A2A"/>
                </a:solidFill>
                <a:latin typeface="Consolas" pitchFamily="49" charset="0"/>
                <a:ea typeface="Times New Roman" pitchFamily="18" charset="0"/>
                <a:cs typeface="Consolas" pitchFamily="49" charset="0"/>
              </a:rPr>
              <a:t>4.0</a:t>
            </a:r>
            <a:r>
              <a:rPr lang="en-US" sz="2000" dirty="0" smtClean="0">
                <a:latin typeface="Consolas" pitchFamily="49" charset="0"/>
                <a:ea typeface="Times New Roman" pitchFamily="18" charset="0"/>
                <a:cs typeface="Consolas" pitchFamily="49" charset="0"/>
              </a:rPr>
              <a:t> / (</a:t>
            </a:r>
            <a:r>
              <a:rPr lang="en-US" sz="2000" dirty="0" smtClean="0">
                <a:solidFill>
                  <a:srgbClr val="A52A2A"/>
                </a:solidFill>
                <a:latin typeface="Consolas" pitchFamily="49" charset="0"/>
                <a:ea typeface="Times New Roman" pitchFamily="18" charset="0"/>
                <a:cs typeface="Consolas" pitchFamily="49" charset="0"/>
              </a:rPr>
              <a:t>1.0</a:t>
            </a:r>
            <a:r>
              <a:rPr lang="en-US" sz="2000" dirty="0" smtClean="0">
                <a:latin typeface="Consolas" pitchFamily="49" charset="0"/>
                <a:ea typeface="Times New Roman" pitchFamily="18" charset="0"/>
                <a:cs typeface="Consolas" pitchFamily="49" charset="0"/>
              </a:rPr>
              <a:t> + x * x);</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b="1" dirty="0" smtClean="0">
                <a:latin typeface="Consolas" pitchFamily="49" charset="0"/>
                <a:ea typeface="Times New Roman" pitchFamily="18" charset="0"/>
                <a:cs typeface="Consolas" pitchFamily="49" charset="0"/>
              </a:rPr>
              <a:t>partial =&gt; {</a:t>
            </a: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lock</a:t>
            </a:r>
            <a:r>
              <a:rPr lang="en-US" sz="2000" dirty="0" smtClean="0">
                <a:latin typeface="Consolas" pitchFamily="49" charset="0"/>
                <a:ea typeface="Times New Roman" pitchFamily="18" charset="0"/>
                <a:cs typeface="Consolas" pitchFamily="49" charset="0"/>
              </a:rPr>
              <a:t> (</a:t>
            </a:r>
            <a:r>
              <a:rPr lang="en-US" sz="2000" dirty="0" err="1" smtClean="0">
                <a:latin typeface="Consolas" pitchFamily="49" charset="0"/>
                <a:ea typeface="Times New Roman" pitchFamily="18" charset="0"/>
                <a:cs typeface="Consolas" pitchFamily="49" charset="0"/>
              </a:rPr>
              <a:t>obj</a:t>
            </a:r>
            <a:r>
              <a:rPr lang="en-US" sz="2000" dirty="0" smtClean="0">
                <a:latin typeface="Consolas" pitchFamily="49" charset="0"/>
                <a:ea typeface="Times New Roman" pitchFamily="18" charset="0"/>
                <a:cs typeface="Consolas" pitchFamily="49" charset="0"/>
              </a:rPr>
              <a:t>) sum += partial;</a:t>
            </a:r>
            <a:r>
              <a:rPr lang="en-US" sz="2000" b="1" dirty="0" smtClean="0">
                <a:latin typeface="Consolas" pitchFamily="49" charset="0"/>
                <a:ea typeface="Times New Roman" pitchFamily="18" charset="0"/>
                <a:cs typeface="Consolas" pitchFamily="49" charset="0"/>
              </a:rPr>
              <a:t> });</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    </a:t>
            </a:r>
            <a:r>
              <a:rPr lang="en-US" sz="2000" dirty="0" smtClean="0">
                <a:solidFill>
                  <a:srgbClr val="0000FF"/>
                </a:solidFill>
                <a:latin typeface="Consolas" pitchFamily="49" charset="0"/>
                <a:ea typeface="Times New Roman" pitchFamily="18" charset="0"/>
                <a:cs typeface="Consolas" pitchFamily="49" charset="0"/>
              </a:rPr>
              <a:t>return</a:t>
            </a:r>
            <a:r>
              <a:rPr lang="en-US" sz="2000" dirty="0" smtClean="0">
                <a:latin typeface="Consolas" pitchFamily="49" charset="0"/>
                <a:ea typeface="Times New Roman" pitchFamily="18" charset="0"/>
                <a:cs typeface="Consolas" pitchFamily="49" charset="0"/>
              </a:rPr>
              <a:t> step * sum;</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Consolas" pitchFamily="49" charset="0"/>
                <a:ea typeface="Times New Roman" pitchFamily="18" charset="0"/>
                <a:cs typeface="Consolas" pitchFamily="49" charset="0"/>
              </a:rPr>
              <a:t>}</a:t>
            </a:r>
            <a:endParaRPr lang="en-US" sz="4800" dirty="0" smtClean="0">
              <a:latin typeface="Arial" pitchFamily="34" charset="0"/>
              <a:cs typeface="Arial" pitchFamily="34" charset="0"/>
            </a:endParaRPr>
          </a:p>
          <a:p>
            <a:pPr fontAlgn="base">
              <a:spcBef>
                <a:spcPct val="0"/>
              </a:spcBef>
              <a:spcAft>
                <a:spcPct val="0"/>
              </a:spcAft>
            </a:pPr>
            <a:endParaRPr lang="en-US" sz="4800" dirty="0" smtClean="0">
              <a:latin typeface="Arial" pitchFamily="34" charset="0"/>
              <a:cs typeface="Arial" pitchFamily="34" charset="0"/>
            </a:endParaRPr>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B6916DE8-A4F0-4919-9162-E125D1717D4F}" type="slidenum">
              <a:rPr lang="en-US" smtClean="0"/>
              <a:pPr/>
              <a:t>17</a:t>
            </a:fld>
            <a:endParaRPr lang="en-US"/>
          </a:p>
        </p:txBody>
      </p:sp>
      <p:sp>
        <p:nvSpPr>
          <p:cNvPr id="5" name="Date Placeholder 4"/>
          <p:cNvSpPr>
            <a:spLocks noGrp="1"/>
          </p:cNvSpPr>
          <p:nvPr>
            <p:ph type="dt" sz="half" idx="10"/>
          </p:nvPr>
        </p:nvSpPr>
        <p:spPr/>
        <p:txBody>
          <a:bodyPr/>
          <a:lstStyle/>
          <a:p>
            <a:r>
              <a:rPr lang="en-US" smtClean="0"/>
              <a:t>6/16/2010</a:t>
            </a:r>
            <a:endParaRPr lang="en-US"/>
          </a:p>
        </p:txBody>
      </p:sp>
      <p:sp>
        <p:nvSpPr>
          <p:cNvPr id="6" name="Rectangle 5"/>
          <p:cNvSpPr/>
          <p:nvPr/>
        </p:nvSpPr>
        <p:spPr>
          <a:xfrm>
            <a:off x="5683466" y="5791200"/>
            <a:ext cx="3352800" cy="369332"/>
          </a:xfrm>
          <a:prstGeom prst="rect">
            <a:avLst/>
          </a:prstGeom>
        </p:spPr>
        <p:txBody>
          <a:bodyPr wrap="square">
            <a:spAutoFit/>
          </a:bodyPr>
          <a:lstStyle/>
          <a:p>
            <a:r>
              <a:rPr lang="en-US" dirty="0" err="1" smtClean="0"/>
              <a:t>ControlFlow</a:t>
            </a:r>
            <a:r>
              <a:rPr lang="en-US" dirty="0" smtClean="0"/>
              <a:t>\</a:t>
            </a:r>
            <a:r>
              <a:rPr lang="en-US" dirty="0" err="1" smtClean="0"/>
              <a:t>LocalControlFlow.cs</a:t>
            </a:r>
            <a:endParaRPr lang="en-US" dirty="0"/>
          </a:p>
        </p:txBody>
      </p:sp>
      <p:grpSp>
        <p:nvGrpSpPr>
          <p:cNvPr id="8" name="Group 7"/>
          <p:cNvGrpSpPr/>
          <p:nvPr/>
        </p:nvGrpSpPr>
        <p:grpSpPr>
          <a:xfrm>
            <a:off x="7850160" y="4816495"/>
            <a:ext cx="1025506" cy="946427"/>
            <a:chOff x="3932694" y="5010564"/>
            <a:chExt cx="1283040" cy="1283040"/>
          </a:xfrm>
        </p:grpSpPr>
        <p:pic>
          <p:nvPicPr>
            <p:cNvPr id="9" name="Picture 2" descr="C:\Users\tball\Desktop\alpac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2694" y="5010564"/>
              <a:ext cx="1283040" cy="128304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4033065" y="5029200"/>
              <a:ext cx="1077871" cy="1251728"/>
            </a:xfrm>
            <a:prstGeom prst="rect">
              <a:avLst/>
            </a:prstGeom>
            <a:noFill/>
          </p:spPr>
          <p:txBody>
            <a:bodyPr wrap="none" rtlCol="0">
              <a:spAutoFit/>
            </a:bodyPr>
            <a:lstStyle/>
            <a:p>
              <a:pPr algn="ctr"/>
              <a:r>
                <a:rPr lang="en-US" b="1" dirty="0" smtClean="0">
                  <a:solidFill>
                    <a:srgbClr val="FFFF00"/>
                  </a:solidFill>
                  <a:effectLst>
                    <a:outerShdw blurRad="38100" dist="38100" dir="2700000" algn="tl">
                      <a:srgbClr val="000000">
                        <a:alpha val="43137"/>
                      </a:srgbClr>
                    </a:outerShdw>
                  </a:effectLst>
                </a:rPr>
                <a:t>Alpaca</a:t>
              </a:r>
            </a:p>
            <a:p>
              <a:pPr algn="ctr"/>
              <a:endParaRPr lang="en-US" b="1" dirty="0" smtClean="0">
                <a:solidFill>
                  <a:srgbClr val="FFFF00"/>
                </a:solidFill>
                <a:effectLst>
                  <a:outerShdw blurRad="38100" dist="38100" dir="2700000" algn="tl">
                    <a:srgbClr val="000000">
                      <a:alpha val="43137"/>
                    </a:srgbClr>
                  </a:outerShdw>
                </a:effectLst>
              </a:endParaRPr>
            </a:p>
            <a:p>
              <a:pPr algn="ctr"/>
              <a:r>
                <a:rPr lang="en-US" b="1" dirty="0" smtClean="0">
                  <a:solidFill>
                    <a:srgbClr val="FFFF00"/>
                  </a:solidFill>
                  <a:effectLst>
                    <a:outerShdw blurRad="38100" dist="38100" dir="2700000" algn="tl">
                      <a:srgbClr val="000000">
                        <a:alpha val="43137"/>
                      </a:srgbClr>
                    </a:outerShdw>
                  </a:effectLst>
                </a:rPr>
                <a:t>Project</a:t>
              </a:r>
              <a:endParaRPr lang="en-US" b="1" dirty="0">
                <a:solidFill>
                  <a:srgbClr val="FFFF00"/>
                </a:solidFill>
                <a:effectLst>
                  <a:outerShdw blurRad="38100" dist="38100" dir="2700000" algn="tl">
                    <a:srgbClr val="000000">
                      <a:alpha val="43137"/>
                    </a:srgbClr>
                  </a:outerShdw>
                </a:effectLst>
              </a:endParaRPr>
            </a:p>
          </p:txBody>
        </p:sp>
      </p:grpSp>
      <mc:AlternateContent xmlns:mc="http://schemas.openxmlformats.org/markup-compatibility/2006" xmlns:p14="http://schemas.microsoft.com/office/powerpoint/2010/main">
        <mc:Choice Requires="p14">
          <p:contentPart p14:bwMode="auto" r:id="rId4">
            <p14:nvContentPartPr>
              <p14:cNvPr id="21" name="Ink 20"/>
              <p14:cNvContentPartPr/>
              <p14:nvPr/>
            </p14:nvContentPartPr>
            <p14:xfrm>
              <a:off x="3898200" y="7315200"/>
              <a:ext cx="3569400" cy="1947960"/>
            </p14:xfrm>
          </p:contentPart>
        </mc:Choice>
        <mc:Fallback xmlns="">
          <p:pic>
            <p:nvPicPr>
              <p:cNvPr id="21" name="Ink 20"/>
              <p:cNvPicPr/>
              <p:nvPr/>
            </p:nvPicPr>
            <p:blipFill>
              <a:blip r:embed="rId5"/>
              <a:stretch>
                <a:fillRect/>
              </a:stretch>
            </p:blipFill>
            <p:spPr>
              <a:xfrm>
                <a:off x="3883080" y="7308720"/>
                <a:ext cx="3590280" cy="19688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2" name="Ink 21"/>
              <p14:cNvContentPartPr/>
              <p14:nvPr/>
            </p14:nvContentPartPr>
            <p14:xfrm>
              <a:off x="784128" y="3522811"/>
              <a:ext cx="360" cy="360"/>
            </p14:xfrm>
          </p:contentPart>
        </mc:Choice>
        <mc:Fallback xmlns="">
          <p:pic>
            <p:nvPicPr>
              <p:cNvPr id="22" name="Ink 21"/>
              <p:cNvPicPr/>
              <p:nvPr/>
            </p:nvPicPr>
            <p:blipFill>
              <a:blip r:embed="rId7"/>
              <a:stretch>
                <a:fillRect/>
              </a:stretch>
            </p:blipFill>
            <p:spPr>
              <a:xfrm>
                <a:off x="772248" y="3510931"/>
                <a:ext cx="24120" cy="24120"/>
              </a:xfrm>
              <a:prstGeom prst="rect">
                <a:avLst/>
              </a:prstGeom>
            </p:spPr>
          </p:pic>
        </mc:Fallback>
      </mc:AlternateContent>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More Control Flow</a:t>
            </a:r>
            <a:endParaRPr lang="en-US" dirty="0"/>
          </a:p>
        </p:txBody>
      </p:sp>
      <p:sp>
        <p:nvSpPr>
          <p:cNvPr id="3" name="Content Placeholder 2"/>
          <p:cNvSpPr>
            <a:spLocks noGrp="1"/>
          </p:cNvSpPr>
          <p:nvPr>
            <p:ph idx="1"/>
          </p:nvPr>
        </p:nvSpPr>
        <p:spPr/>
        <p:txBody>
          <a:bodyPr/>
          <a:lstStyle/>
          <a:p>
            <a:r>
              <a:rPr lang="en-US" dirty="0"/>
              <a:t>Stop/break out of </a:t>
            </a:r>
            <a:r>
              <a:rPr lang="en-US" dirty="0" err="1"/>
              <a:t>Parallel.For</a:t>
            </a:r>
            <a:endParaRPr lang="en-US" dirty="0"/>
          </a:p>
          <a:p>
            <a:r>
              <a:rPr lang="en-US" dirty="0" smtClean="0"/>
              <a:t>Parallel execution and exceptions</a:t>
            </a:r>
            <a:endParaRPr lang="en-US" dirty="0"/>
          </a:p>
          <a:p>
            <a:r>
              <a:rPr lang="en-US" dirty="0" smtClean="0"/>
              <a:t>Cancelling a parallel computation</a:t>
            </a:r>
            <a:endParaRPr lang="en-US" dirty="0"/>
          </a:p>
          <a:p>
            <a:endParaRPr lang="en-US" dirty="0"/>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18</a:t>
            </a:fld>
            <a:endParaRPr lang="en-US"/>
          </a:p>
        </p:txBody>
      </p:sp>
    </p:spTree>
    <p:extLst>
      <p:ext uri="{BB962C8B-B14F-4D97-AF65-F5344CB8AC3E}">
        <p14:creationId xmlns:p14="http://schemas.microsoft.com/office/powerpoint/2010/main" val="411337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Stopping Parallel For Loops</a:t>
            </a:r>
            <a:endParaRPr lang="en-US" dirty="0"/>
          </a:p>
        </p:txBody>
      </p:sp>
      <p:sp>
        <p:nvSpPr>
          <p:cNvPr id="3" name="Content Placeholder 2"/>
          <p:cNvSpPr>
            <a:spLocks noGrp="1"/>
          </p:cNvSpPr>
          <p:nvPr>
            <p:ph idx="1"/>
          </p:nvPr>
        </p:nvSpPr>
        <p:spPr/>
        <p:txBody>
          <a:bodyPr>
            <a:normAutofit/>
          </a:bodyPr>
          <a:lstStyle/>
          <a:p>
            <a:r>
              <a:rPr lang="en-US" dirty="0" smtClean="0"/>
              <a:t>Example 1</a:t>
            </a:r>
            <a:endParaRPr lang="en-US" dirty="0"/>
          </a:p>
          <a:p>
            <a:pPr lvl="1"/>
            <a:r>
              <a:rPr lang="en-US" dirty="0"/>
              <a:t>Searching a large unsorted collection</a:t>
            </a:r>
          </a:p>
          <a:p>
            <a:pPr lvl="1"/>
            <a:r>
              <a:rPr lang="en-US" dirty="0"/>
              <a:t>First hit </a:t>
            </a:r>
            <a:r>
              <a:rPr lang="en-US" dirty="0" smtClean="0"/>
              <a:t>wins</a:t>
            </a:r>
          </a:p>
          <a:p>
            <a:pPr lvl="1"/>
            <a:endParaRPr lang="en-US" dirty="0" smtClean="0"/>
          </a:p>
          <a:p>
            <a:r>
              <a:rPr lang="en-US" dirty="0" smtClean="0"/>
              <a:t>Example 2</a:t>
            </a:r>
            <a:endParaRPr lang="en-US" dirty="0"/>
          </a:p>
          <a:p>
            <a:pPr lvl="1"/>
            <a:r>
              <a:rPr lang="en-US" dirty="0"/>
              <a:t>Searching a large unsorted collection</a:t>
            </a:r>
          </a:p>
          <a:p>
            <a:pPr lvl="1"/>
            <a:r>
              <a:rPr lang="en-US" dirty="0"/>
              <a:t>Find lowest index with matching </a:t>
            </a:r>
            <a:r>
              <a:rPr lang="en-US" dirty="0" smtClean="0"/>
              <a:t>element</a:t>
            </a:r>
            <a:endParaRPr lang="en-US" dirty="0"/>
          </a:p>
          <a:p>
            <a:endParaRPr lang="en-US"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19</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a:bodyPr>
          <a:lstStyle/>
          <a:p>
            <a:r>
              <a:rPr lang="en-US" dirty="0" smtClean="0"/>
              <a:t>Authored by</a:t>
            </a:r>
            <a:endParaRPr lang="en-US" dirty="0"/>
          </a:p>
          <a:p>
            <a:pPr lvl="1"/>
            <a:r>
              <a:rPr lang="en-US" dirty="0" smtClean="0"/>
              <a:t> Thomas Ball, MSR Redmond</a:t>
            </a:r>
          </a:p>
        </p:txBody>
      </p:sp>
      <p:sp>
        <p:nvSpPr>
          <p:cNvPr id="4" name="Date Placeholder 3"/>
          <p:cNvSpPr>
            <a:spLocks noGrp="1"/>
          </p:cNvSpPr>
          <p:nvPr>
            <p:ph type="dt" sz="half" idx="10"/>
          </p:nvPr>
        </p:nvSpPr>
        <p:spPr/>
        <p:txBody>
          <a:bodyPr/>
          <a:lstStyle/>
          <a:p>
            <a:fld id="{D4B584B6-1638-46E2-A2BE-CECDC9A97AF8}" type="datetime1">
              <a:rPr lang="en-US" smtClean="0"/>
              <a:t>8/17/2010</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73267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76200"/>
            <a:ext cx="8229600" cy="1143000"/>
          </a:xfrm>
        </p:spPr>
        <p:txBody>
          <a:bodyPr/>
          <a:lstStyle/>
          <a:p>
            <a:r>
              <a:rPr lang="en-US" dirty="0" err="1" smtClean="0"/>
              <a:t>ParallelLoopState</a:t>
            </a:r>
            <a:endParaRPr lang="en-US" dirty="0"/>
          </a:p>
        </p:txBody>
      </p:sp>
      <p:sp>
        <p:nvSpPr>
          <p:cNvPr id="3" name="Content Placeholder 2"/>
          <p:cNvSpPr>
            <a:spLocks noGrp="1"/>
          </p:cNvSpPr>
          <p:nvPr>
            <p:ph idx="1"/>
          </p:nvPr>
        </p:nvSpPr>
        <p:spPr>
          <a:xfrm>
            <a:off x="414337" y="1219200"/>
            <a:ext cx="8229600" cy="4525963"/>
          </a:xfrm>
        </p:spPr>
        <p:txBody>
          <a:bodyPr>
            <a:noAutofit/>
          </a:bodyPr>
          <a:lstStyle/>
          <a:p>
            <a:r>
              <a:rPr lang="en-US" sz="3600" dirty="0"/>
              <a:t>Enables </a:t>
            </a:r>
            <a:r>
              <a:rPr lang="en-US" sz="3600" dirty="0" smtClean="0"/>
              <a:t>iterations </a:t>
            </a:r>
            <a:r>
              <a:rPr lang="en-US" sz="3600" dirty="0"/>
              <a:t>of </a:t>
            </a:r>
            <a:r>
              <a:rPr lang="en-US" sz="3600" dirty="0" smtClean="0"/>
              <a:t>Parallel loops </a:t>
            </a:r>
            <a:r>
              <a:rPr lang="en-US" sz="3600" dirty="0"/>
              <a:t>to interact with other </a:t>
            </a:r>
            <a:r>
              <a:rPr lang="en-US" sz="3600" dirty="0" smtClean="0"/>
              <a:t>iterations</a:t>
            </a:r>
          </a:p>
          <a:p>
            <a:pPr lvl="1"/>
            <a:r>
              <a:rPr lang="en-US" sz="3200" dirty="0" smtClean="0"/>
              <a:t>One instance provided by runtime to each loop</a:t>
            </a:r>
          </a:p>
          <a:p>
            <a:pPr lvl="1"/>
            <a:r>
              <a:rPr lang="en-US" sz="3200" dirty="0" smtClean="0"/>
              <a:t>Methods</a:t>
            </a:r>
          </a:p>
          <a:p>
            <a:pPr lvl="2"/>
            <a:r>
              <a:rPr lang="en-US" dirty="0">
                <a:latin typeface="Courier New" pitchFamily="49" charset="0"/>
                <a:cs typeface="Courier New" pitchFamily="49" charset="0"/>
              </a:rPr>
              <a:t>v</a:t>
            </a:r>
            <a:r>
              <a:rPr lang="en-US" dirty="0" smtClean="0">
                <a:latin typeface="Courier New" pitchFamily="49" charset="0"/>
                <a:cs typeface="Courier New" pitchFamily="49" charset="0"/>
              </a:rPr>
              <a:t>oid Stop()</a:t>
            </a:r>
            <a:endParaRPr lang="en-US" dirty="0">
              <a:latin typeface="Courier New" pitchFamily="49" charset="0"/>
              <a:cs typeface="Courier New" pitchFamily="49" charset="0"/>
            </a:endParaRPr>
          </a:p>
          <a:p>
            <a:pPr lvl="2"/>
            <a:r>
              <a:rPr lang="en-US" dirty="0">
                <a:latin typeface="Courier New" pitchFamily="49" charset="0"/>
                <a:cs typeface="Courier New" pitchFamily="49" charset="0"/>
              </a:rPr>
              <a:t>v</a:t>
            </a:r>
            <a:r>
              <a:rPr lang="en-US" dirty="0" smtClean="0">
                <a:latin typeface="Courier New" pitchFamily="49" charset="0"/>
                <a:cs typeface="Courier New" pitchFamily="49" charset="0"/>
              </a:rPr>
              <a:t>oid Break()</a:t>
            </a:r>
            <a:endParaRPr lang="en-US" sz="2800" dirty="0" smtClean="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20</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Searching for 42</a:t>
            </a:r>
            <a:endParaRPr lang="en-US" dirty="0"/>
          </a:p>
        </p:txBody>
      </p:sp>
      <p:sp>
        <p:nvSpPr>
          <p:cNvPr id="34817" name="Rectangle 1"/>
          <p:cNvSpPr>
            <a:spLocks noChangeArrowheads="1"/>
          </p:cNvSpPr>
          <p:nvPr/>
        </p:nvSpPr>
        <p:spPr bwMode="auto">
          <a:xfrm>
            <a:off x="609600" y="1066800"/>
            <a:ext cx="7830990" cy="563231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err="1" smtClean="0">
                <a:solidFill>
                  <a:srgbClr val="0000FF"/>
                </a:solidFill>
                <a:latin typeface="Consolas" pitchFamily="49" charset="0"/>
                <a:ea typeface="Times New Roman" pitchFamily="18" charset="0"/>
                <a:cs typeface="Consolas" pitchFamily="49" charset="0"/>
              </a:rPr>
              <a:t>int</a:t>
            </a:r>
            <a:r>
              <a:rPr lang="en-US" sz="2400" dirty="0" smtClean="0">
                <a:latin typeface="Consolas" pitchFamily="49" charset="0"/>
                <a:ea typeface="Times New Roman" pitchFamily="18" charset="0"/>
                <a:cs typeface="Consolas" pitchFamily="49" charset="0"/>
              </a:rPr>
              <a:t> index = -1;</a:t>
            </a:r>
            <a:endParaRPr kumimoji="0" lang="en-US" sz="2400" b="0" i="0" u="none" strike="noStrike" cap="none" normalizeH="0" baseline="0" dirty="0" smtClean="0">
              <a:ln>
                <a:noFill/>
              </a:ln>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ParallelLoopResult</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loopResult</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.For</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r>
              <a:rPr kumimoji="0" lang="en-US" sz="2400" b="0" i="0" u="none" strike="noStrike" cap="none" normalizeH="0" baseline="0" dirty="0" smtClean="0">
                <a:ln>
                  <a:noFill/>
                </a:ln>
                <a:solidFill>
                  <a:srgbClr val="A52A2A"/>
                </a:solidFill>
                <a:effectLst/>
                <a:latin typeface="Consolas" pitchFamily="49" charset="0"/>
                <a:ea typeface="Times New Roman" pitchFamily="18" charset="0"/>
                <a:cs typeface="Consolas" pitchFamily="49" charset="0"/>
              </a:rPr>
              <a:t>0</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a.Length</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p>
          <a:p>
            <a:pPr lvl="1"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r>
              <a:rPr kumimoji="0" lang="en-US"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int</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i</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ParallelLoopState</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loop) =&gt;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if</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i</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 42)</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en-US" sz="24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index = </a:t>
            </a:r>
            <a:r>
              <a:rPr kumimoji="0" lang="en-US" sz="240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i</a:t>
            </a:r>
            <a:r>
              <a:rPr kumimoji="0" lang="en-US" sz="240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p>
          <a:p>
            <a:pPr lvl="1" eaLnBrk="0" fontAlgn="base" hangingPunct="0">
              <a:spcBef>
                <a:spcPct val="0"/>
              </a:spcBef>
              <a:spcAft>
                <a:spcPct val="0"/>
              </a:spcAft>
            </a:pPr>
            <a:r>
              <a:rPr lang="en-US" sz="2400" b="1" dirty="0" smtClean="0">
                <a:latin typeface="Consolas" pitchFamily="49" charset="0"/>
                <a:ea typeface="Times New Roman" pitchFamily="18" charset="0"/>
                <a:cs typeface="Consolas" pitchFamily="49" charset="0"/>
              </a:rPr>
              <a:t>        </a:t>
            </a:r>
            <a:r>
              <a:rPr kumimoji="0" lang="en-US" sz="2400" b="1"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loop.Stop</a:t>
            </a:r>
            <a:r>
              <a:rPr kumimoji="0" lang="en-US" sz="24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p>
          <a:p>
            <a:pPr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2400" dirty="0" smtClean="0">
                <a:solidFill>
                  <a:srgbClr val="0000FF"/>
                </a:solidFill>
                <a:latin typeface="Consolas" pitchFamily="49" charset="0"/>
                <a:ea typeface="Times New Roman" pitchFamily="18" charset="0"/>
                <a:cs typeface="Consolas" pitchFamily="49" charset="0"/>
              </a:rPr>
              <a:t>if </a:t>
            </a:r>
            <a:r>
              <a:rPr lang="en-US" sz="2400" dirty="0" smtClean="0">
                <a:latin typeface="Consolas" pitchFamily="49" charset="0"/>
                <a:ea typeface="Times New Roman" pitchFamily="18" charset="0"/>
                <a:cs typeface="Consolas" pitchFamily="49" charset="0"/>
              </a:rPr>
              <a:t>(!</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loopResult.IsCompleted</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r>
              <a:rPr kumimoji="0" lang="en-US" sz="2400" b="0" i="0" u="none" strike="noStrike" cap="none" normalizeH="0" dirty="0" smtClean="0">
                <a:ln>
                  <a:noFill/>
                </a:ln>
                <a:solidFill>
                  <a:schemeClr val="tx1"/>
                </a:solidFill>
                <a:effectLst/>
                <a:latin typeface="Consolas" pitchFamily="49" charset="0"/>
                <a:ea typeface="Times New Roman" pitchFamily="18" charset="0"/>
                <a:cs typeface="Consolas"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Consolas" pitchFamily="49" charset="0"/>
                <a:ea typeface="Times New Roman" pitchFamily="18" charset="0"/>
                <a:cs typeface="Consolas" pitchFamily="49" charset="0"/>
              </a:rPr>
              <a:t>   </a:t>
            </a:r>
            <a:r>
              <a:rPr lang="en-US" sz="2400" dirty="0" err="1" smtClean="0">
                <a:latin typeface="Consolas" pitchFamily="49" charset="0"/>
                <a:ea typeface="Times New Roman" pitchFamily="18" charset="0"/>
                <a:cs typeface="Consolas" pitchFamily="49" charset="0"/>
              </a:rPr>
              <a:t>Console.WriteLine</a:t>
            </a:r>
            <a:r>
              <a:rPr lang="en-US" sz="2400" dirty="0" smtClean="0">
                <a:latin typeface="Consolas" pitchFamily="49" charset="0"/>
                <a:ea typeface="Times New Roman" pitchFamily="18" charset="0"/>
                <a:cs typeface="Consolas" pitchFamily="49" charset="0"/>
              </a:rPr>
              <a:t>(“42 at index ” + index);</a:t>
            </a:r>
            <a:endParaRPr kumimoji="0" lang="en-US" sz="2400" b="0" i="0" u="none" strike="noStrike" cap="none" normalizeH="0" dirty="0" smtClean="0">
              <a:ln>
                <a:noFill/>
              </a:ln>
              <a:solidFill>
                <a:schemeClr val="tx1"/>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baseline="0" dirty="0" smtClean="0">
                <a:latin typeface="Consolas" pitchFamily="49" charset="0"/>
                <a:cs typeface="Consolas" pitchFamily="49" charset="0"/>
              </a:rPr>
              <a:t>}</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B6916DE8-A4F0-4919-9162-E125D1717D4F}" type="slidenum">
              <a:rPr lang="en-US" smtClean="0"/>
              <a:pPr/>
              <a:t>21</a:t>
            </a:fld>
            <a:endParaRPr lang="en-US"/>
          </a:p>
        </p:txBody>
      </p:sp>
      <p:sp>
        <p:nvSpPr>
          <p:cNvPr id="5" name="Date Placeholder 4"/>
          <p:cNvSpPr>
            <a:spLocks noGrp="1"/>
          </p:cNvSpPr>
          <p:nvPr>
            <p:ph type="dt" sz="half" idx="10"/>
          </p:nvPr>
        </p:nvSpPr>
        <p:spPr/>
        <p:txBody>
          <a:bodyPr/>
          <a:lstStyle/>
          <a:p>
            <a:r>
              <a:rPr lang="en-US" smtClean="0"/>
              <a:t>6/16/2010</a:t>
            </a:r>
            <a:endParaRPr lang="en-US"/>
          </a:p>
        </p:txBody>
      </p:sp>
      <p:sp>
        <p:nvSpPr>
          <p:cNvPr id="10" name="Rectangle 9"/>
          <p:cNvSpPr/>
          <p:nvPr/>
        </p:nvSpPr>
        <p:spPr>
          <a:xfrm>
            <a:off x="6222317" y="4211801"/>
            <a:ext cx="2743200" cy="369332"/>
          </a:xfrm>
          <a:prstGeom prst="rect">
            <a:avLst/>
          </a:prstGeom>
        </p:spPr>
        <p:txBody>
          <a:bodyPr wrap="square">
            <a:spAutoFit/>
          </a:bodyPr>
          <a:lstStyle/>
          <a:p>
            <a:r>
              <a:rPr lang="en-US" dirty="0" err="1" smtClean="0"/>
              <a:t>ControlFlow</a:t>
            </a:r>
            <a:r>
              <a:rPr lang="en-US" dirty="0" smtClean="0"/>
              <a:t>\</a:t>
            </a:r>
            <a:r>
              <a:rPr lang="en-US" dirty="0" err="1" smtClean="0"/>
              <a:t>StopBreak.cs</a:t>
            </a:r>
            <a:endParaRPr lang="en-US" dirty="0"/>
          </a:p>
        </p:txBody>
      </p:sp>
      <p:grpSp>
        <p:nvGrpSpPr>
          <p:cNvPr id="11" name="Group 10"/>
          <p:cNvGrpSpPr/>
          <p:nvPr/>
        </p:nvGrpSpPr>
        <p:grpSpPr>
          <a:xfrm>
            <a:off x="7682721" y="3214297"/>
            <a:ext cx="1025506" cy="946427"/>
            <a:chOff x="3932694" y="5010564"/>
            <a:chExt cx="1283040" cy="1283040"/>
          </a:xfrm>
        </p:grpSpPr>
        <p:pic>
          <p:nvPicPr>
            <p:cNvPr id="12" name="Picture 2" descr="C:\Users\tball\Desktop\alpac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2694" y="5010564"/>
              <a:ext cx="1283040" cy="128304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4033065" y="5029200"/>
              <a:ext cx="1077871" cy="1251728"/>
            </a:xfrm>
            <a:prstGeom prst="rect">
              <a:avLst/>
            </a:prstGeom>
            <a:noFill/>
          </p:spPr>
          <p:txBody>
            <a:bodyPr wrap="none" rtlCol="0">
              <a:spAutoFit/>
            </a:bodyPr>
            <a:lstStyle/>
            <a:p>
              <a:pPr algn="ctr"/>
              <a:r>
                <a:rPr lang="en-US" b="1" dirty="0" smtClean="0">
                  <a:solidFill>
                    <a:srgbClr val="FFFF00"/>
                  </a:solidFill>
                  <a:effectLst>
                    <a:outerShdw blurRad="38100" dist="38100" dir="2700000" algn="tl">
                      <a:srgbClr val="000000">
                        <a:alpha val="43137"/>
                      </a:srgbClr>
                    </a:outerShdw>
                  </a:effectLst>
                </a:rPr>
                <a:t>Alpaca</a:t>
              </a:r>
            </a:p>
            <a:p>
              <a:pPr algn="ctr"/>
              <a:endParaRPr lang="en-US" b="1" dirty="0" smtClean="0">
                <a:solidFill>
                  <a:srgbClr val="FFFF00"/>
                </a:solidFill>
                <a:effectLst>
                  <a:outerShdw blurRad="38100" dist="38100" dir="2700000" algn="tl">
                    <a:srgbClr val="000000">
                      <a:alpha val="43137"/>
                    </a:srgbClr>
                  </a:outerShdw>
                </a:effectLst>
              </a:endParaRPr>
            </a:p>
            <a:p>
              <a:pPr algn="ctr"/>
              <a:r>
                <a:rPr lang="en-US" b="1" dirty="0" smtClean="0">
                  <a:solidFill>
                    <a:srgbClr val="FFFF00"/>
                  </a:solidFill>
                  <a:effectLst>
                    <a:outerShdw blurRad="38100" dist="38100" dir="2700000" algn="tl">
                      <a:srgbClr val="000000">
                        <a:alpha val="43137"/>
                      </a:srgbClr>
                    </a:outerShdw>
                  </a:effectLst>
                </a:rPr>
                <a:t>Project</a:t>
              </a:r>
              <a:endParaRPr lang="en-US" b="1" dirty="0">
                <a:solidFill>
                  <a:srgbClr val="FFFF00"/>
                </a:solidFill>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Searching for First 42</a:t>
            </a:r>
            <a:endParaRPr lang="en-US" dirty="0"/>
          </a:p>
        </p:txBody>
      </p:sp>
      <p:sp>
        <p:nvSpPr>
          <p:cNvPr id="34817" name="Rectangle 1"/>
          <p:cNvSpPr>
            <a:spLocks noChangeArrowheads="1"/>
          </p:cNvSpPr>
          <p:nvPr/>
        </p:nvSpPr>
        <p:spPr bwMode="auto">
          <a:xfrm>
            <a:off x="381000" y="1246287"/>
            <a:ext cx="8458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ParallelLoopResult</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loopResult</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.For</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r>
              <a:rPr kumimoji="0" lang="en-US" sz="2400" b="0" i="0" u="none" strike="noStrike" cap="none" normalizeH="0" baseline="0" dirty="0" smtClean="0">
                <a:ln>
                  <a:noFill/>
                </a:ln>
                <a:solidFill>
                  <a:srgbClr val="A52A2A"/>
                </a:solidFill>
                <a:effectLst/>
                <a:latin typeface="Consolas" pitchFamily="49" charset="0"/>
                <a:ea typeface="Times New Roman" pitchFamily="18" charset="0"/>
                <a:cs typeface="Consolas" pitchFamily="49" charset="0"/>
              </a:rPr>
              <a:t>0</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a.Length</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r>
              <a:rPr kumimoji="0" lang="en-US"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int</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i</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err="1" smtClean="0">
                <a:ln>
                  <a:noFill/>
                </a:ln>
                <a:solidFill>
                  <a:srgbClr val="2B91AF"/>
                </a:solidFill>
                <a:effectLst/>
                <a:latin typeface="Consolas" pitchFamily="49" charset="0"/>
                <a:ea typeface="Times New Roman" pitchFamily="18" charset="0"/>
                <a:cs typeface="Consolas" pitchFamily="49" charset="0"/>
              </a:rPr>
              <a:t>ParallelLoopState</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loop) =&gt;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2"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2"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if</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i</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 42)</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2"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endParaRPr kumimoji="0" lang="en-US" sz="24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endParaRPr>
          </a:p>
          <a:p>
            <a:pPr lvl="2" eaLnBrk="0" fontAlgn="base" hangingPunct="0">
              <a:spcBef>
                <a:spcPct val="0"/>
              </a:spcBef>
              <a:spcAft>
                <a:spcPct val="0"/>
              </a:spcAft>
            </a:pPr>
            <a:r>
              <a:rPr lang="en-US" sz="2400" b="1" dirty="0" smtClean="0">
                <a:latin typeface="Consolas" pitchFamily="49" charset="0"/>
                <a:ea typeface="Times New Roman" pitchFamily="18" charset="0"/>
                <a:cs typeface="Consolas" pitchFamily="49" charset="0"/>
              </a:rPr>
              <a:t>        </a:t>
            </a:r>
            <a:r>
              <a:rPr kumimoji="0" lang="en-US" sz="2400" b="1"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loop.Break</a:t>
            </a:r>
            <a:r>
              <a:rPr kumimoji="0" lang="en-US" sz="2400" b="1"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2"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2"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p>
          <a:p>
            <a:pPr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2400" dirty="0" smtClean="0">
                <a:solidFill>
                  <a:srgbClr val="0000FF"/>
                </a:solidFill>
                <a:latin typeface="Consolas" pitchFamily="49" charset="0"/>
                <a:ea typeface="Times New Roman" pitchFamily="18" charset="0"/>
                <a:cs typeface="Consolas" pitchFamily="49" charset="0"/>
              </a:rPr>
              <a:t>if </a:t>
            </a:r>
            <a:r>
              <a:rPr lang="en-US" sz="2400" dirty="0" smtClean="0">
                <a:latin typeface="Consolas" pitchFamily="49" charset="0"/>
                <a:ea typeface="Times New Roman" pitchFamily="18" charset="0"/>
                <a:cs typeface="Consolas" pitchFamily="49" charset="0"/>
              </a:rPr>
              <a:t>(</a:t>
            </a:r>
            <a:r>
              <a:rPr kumimoji="0" lang="en-US" sz="2400" b="0" i="0" u="none" strike="noStrike" cap="none" normalizeH="0" baseline="0" dirty="0" err="1" smtClean="0">
                <a:ln>
                  <a:noFill/>
                </a:ln>
                <a:solidFill>
                  <a:schemeClr val="tx1"/>
                </a:solidFill>
                <a:effectLst/>
                <a:latin typeface="Consolas" pitchFamily="49" charset="0"/>
                <a:ea typeface="Times New Roman" pitchFamily="18" charset="0"/>
                <a:cs typeface="Consolas" pitchFamily="49" charset="0"/>
              </a:rPr>
              <a:t>loopResult</a:t>
            </a:r>
            <a:r>
              <a:rPr lang="en-US" sz="2400" dirty="0" err="1" smtClean="0">
                <a:latin typeface="Consolas" pitchFamily="49" charset="0"/>
                <a:ea typeface="Times New Roman" pitchFamily="18" charset="0"/>
                <a:cs typeface="Consolas" pitchFamily="49" charset="0"/>
              </a:rPr>
              <a:t>.LowestBreakIteration.HasValue</a:t>
            </a:r>
            <a:r>
              <a:rPr kumimoji="0" lang="en-US" sz="2400" b="0" i="0" u="none" strike="noStrike" cap="none" normalizeH="0" baseline="0" dirty="0" smtClean="0">
                <a:ln>
                  <a:noFill/>
                </a:ln>
                <a:solidFill>
                  <a:schemeClr val="tx1"/>
                </a:solidFill>
                <a:effectLst/>
                <a:latin typeface="Consolas" pitchFamily="49" charset="0"/>
                <a:ea typeface="Times New Roman" pitchFamily="18" charset="0"/>
                <a:cs typeface="Consolas" pitchFamily="49" charset="0"/>
              </a:rPr>
              <a:t>)</a:t>
            </a:r>
            <a:r>
              <a:rPr kumimoji="0" lang="en-US" sz="2400" b="0" i="0" u="none" strike="noStrike" cap="none" normalizeH="0" dirty="0" smtClean="0">
                <a:ln>
                  <a:noFill/>
                </a:ln>
                <a:solidFill>
                  <a:schemeClr val="tx1"/>
                </a:solidFill>
                <a:effectLst/>
                <a:latin typeface="Consolas" pitchFamily="49" charset="0"/>
                <a:ea typeface="Times New Roman" pitchFamily="18" charset="0"/>
                <a:cs typeface="Consolas"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Consolas" pitchFamily="49" charset="0"/>
                <a:ea typeface="Times New Roman" pitchFamily="18" charset="0"/>
                <a:cs typeface="Consolas" pitchFamily="49" charset="0"/>
              </a:rPr>
              <a:t>    </a:t>
            </a:r>
            <a:r>
              <a:rPr lang="en-US" sz="2400" dirty="0" err="1" smtClean="0">
                <a:latin typeface="Consolas" pitchFamily="49" charset="0"/>
                <a:ea typeface="Times New Roman" pitchFamily="18" charset="0"/>
                <a:cs typeface="Consolas" pitchFamily="49" charset="0"/>
              </a:rPr>
              <a:t>Console.WriteLine</a:t>
            </a:r>
            <a:r>
              <a:rPr lang="en-US" sz="2400" dirty="0" smtClean="0">
                <a:latin typeface="Consolas" pitchFamily="49" charset="0"/>
                <a:ea typeface="Times New Roman" pitchFamily="18" charset="0"/>
                <a:cs typeface="Consolas" pitchFamily="49" charset="0"/>
              </a:rPr>
              <a:t>(“Lowest index of 42 = ”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Consolas" pitchFamily="49" charset="0"/>
                <a:ea typeface="Times New Roman" pitchFamily="18" charset="0"/>
                <a:cs typeface="Consolas" pitchFamily="49" charset="0"/>
              </a:rPr>
              <a:t>       </a:t>
            </a:r>
            <a:r>
              <a:rPr lang="en-US" sz="2400" dirty="0" err="1" smtClean="0">
                <a:latin typeface="Consolas" pitchFamily="49" charset="0"/>
                <a:ea typeface="Times New Roman" pitchFamily="18" charset="0"/>
                <a:cs typeface="Consolas" pitchFamily="49" charset="0"/>
              </a:rPr>
              <a:t>loopResult.LowestBreakIteration.Value</a:t>
            </a:r>
            <a:r>
              <a:rPr lang="en-US" sz="2400" dirty="0" smtClean="0">
                <a:latin typeface="Consolas" pitchFamily="49" charset="0"/>
                <a:ea typeface="Times New Roman" pitchFamily="18" charset="0"/>
                <a:cs typeface="Consolas" pitchFamily="49" charset="0"/>
              </a:rPr>
              <a:t>);</a:t>
            </a:r>
            <a:endParaRPr kumimoji="0" lang="en-US" sz="2400" b="0" i="0" u="none" strike="noStrike" cap="none" normalizeH="0" dirty="0" smtClean="0">
              <a:ln>
                <a:noFill/>
              </a:ln>
              <a:solidFill>
                <a:schemeClr val="tx1"/>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baseline="0" dirty="0" smtClean="0">
                <a:latin typeface="Consolas" pitchFamily="49" charset="0"/>
                <a:cs typeface="Consolas" pitchFamily="49" charset="0"/>
              </a:rPr>
              <a:t>}</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B6916DE8-A4F0-4919-9162-E125D1717D4F}" type="slidenum">
              <a:rPr lang="en-US" smtClean="0"/>
              <a:pPr/>
              <a:t>22</a:t>
            </a:fld>
            <a:endParaRPr lang="en-US"/>
          </a:p>
        </p:txBody>
      </p:sp>
      <p:sp>
        <p:nvSpPr>
          <p:cNvPr id="5" name="Date Placeholder 4"/>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Running Loop Iterations</a:t>
            </a:r>
            <a:endParaRPr lang="en-US" dirty="0"/>
          </a:p>
        </p:txBody>
      </p:sp>
      <p:sp>
        <p:nvSpPr>
          <p:cNvPr id="3" name="Content Placeholder 2"/>
          <p:cNvSpPr>
            <a:spLocks noGrp="1"/>
          </p:cNvSpPr>
          <p:nvPr>
            <p:ph idx="1"/>
          </p:nvPr>
        </p:nvSpPr>
        <p:spPr/>
        <p:txBody>
          <a:bodyPr/>
          <a:lstStyle/>
          <a:p>
            <a:r>
              <a:rPr lang="en-US" dirty="0" smtClean="0"/>
              <a:t>Poll </a:t>
            </a:r>
            <a:r>
              <a:rPr lang="en-US" dirty="0" err="1" smtClean="0">
                <a:solidFill>
                  <a:srgbClr val="2B91AF"/>
                </a:solidFill>
                <a:latin typeface="Consolas" pitchFamily="49" charset="0"/>
                <a:ea typeface="Times New Roman" pitchFamily="18" charset="0"/>
                <a:cs typeface="Consolas" pitchFamily="49" charset="0"/>
              </a:rPr>
              <a:t>ParallelLoopState</a:t>
            </a:r>
            <a:endParaRPr lang="en-US" sz="2800" dirty="0" smtClean="0"/>
          </a:p>
          <a:p>
            <a:pPr lvl="1"/>
            <a:r>
              <a:rPr lang="en-US" sz="2000" dirty="0" err="1" smtClean="0">
                <a:latin typeface="Courier New" pitchFamily="49" charset="0"/>
                <a:cs typeface="Courier New" pitchFamily="49" charset="0"/>
              </a:rPr>
              <a:t>bool</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IsStopped</a:t>
            </a:r>
            <a:endParaRPr lang="en-US" sz="2000" dirty="0" smtClean="0">
              <a:latin typeface="Courier New" pitchFamily="49" charset="0"/>
              <a:cs typeface="Courier New" pitchFamily="49" charset="0"/>
            </a:endParaRPr>
          </a:p>
          <a:p>
            <a:pPr lvl="1"/>
            <a:r>
              <a:rPr lang="en-US" sz="2000" dirty="0" err="1" smtClean="0">
                <a:latin typeface="Courier New" pitchFamily="49" charset="0"/>
                <a:cs typeface="Courier New" pitchFamily="49" charset="0"/>
              </a:rPr>
              <a:t>Nullable</a:t>
            </a:r>
            <a:r>
              <a:rPr lang="en-US" sz="2000" dirty="0" smtClean="0">
                <a:latin typeface="Courier New" pitchFamily="49" charset="0"/>
                <a:cs typeface="Courier New" pitchFamily="49" charset="0"/>
              </a:rPr>
              <a:t>&lt;long&gt; </a:t>
            </a:r>
            <a:r>
              <a:rPr lang="en-US" sz="2000" dirty="0" err="1" smtClean="0">
                <a:latin typeface="Courier New" pitchFamily="49" charset="0"/>
                <a:cs typeface="Courier New" pitchFamily="49" charset="0"/>
              </a:rPr>
              <a:t>LowestBreakIteration</a:t>
            </a:r>
            <a:endParaRPr lang="en-US" sz="2000" dirty="0" smtClean="0">
              <a:latin typeface="Courier New" pitchFamily="49" charset="0"/>
              <a:cs typeface="Courier New" pitchFamily="49" charset="0"/>
            </a:endParaRPr>
          </a:p>
          <a:p>
            <a:pPr lvl="1"/>
            <a:r>
              <a:rPr lang="en-US" sz="2000" dirty="0" err="1" smtClean="0">
                <a:latin typeface="Courier New" pitchFamily="49" charset="0"/>
                <a:cs typeface="Courier New" pitchFamily="49" charset="0"/>
              </a:rPr>
              <a:t>bool</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IsExceptional</a:t>
            </a:r>
            <a:endParaRPr lang="en-US" sz="2000" dirty="0" smtClean="0">
              <a:latin typeface="Courier New" pitchFamily="49" charset="0"/>
              <a:cs typeface="Courier New" pitchFamily="49" charset="0"/>
            </a:endParaRPr>
          </a:p>
          <a:p>
            <a:pPr lvl="1"/>
            <a:r>
              <a:rPr lang="en-US" sz="2000" dirty="0" err="1" smtClean="0">
                <a:latin typeface="Courier New" pitchFamily="49" charset="0"/>
                <a:cs typeface="Courier New" pitchFamily="49" charset="0"/>
              </a:rPr>
              <a:t>bool</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ShouldExitCurrentIteration</a:t>
            </a:r>
            <a:endParaRPr lang="en-US" sz="2000" dirty="0" smtClean="0">
              <a:latin typeface="Courier New" pitchFamily="49" charset="0"/>
              <a:cs typeface="Courier New" pitchFamily="49" charset="0"/>
            </a:endParaRPr>
          </a:p>
          <a:p>
            <a:pPr lvl="1"/>
            <a:endParaRPr lang="en-US" sz="2000" dirty="0" smtClean="0">
              <a:latin typeface="Courier New" pitchFamily="49" charset="0"/>
              <a:cs typeface="Courier New" pitchFamily="49" charset="0"/>
            </a:endParaRPr>
          </a:p>
          <a:p>
            <a:pPr>
              <a:buNone/>
            </a:pPr>
            <a:endParaRPr lang="en-US"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23</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ParallelLoopResult</a:t>
            </a:r>
            <a:endParaRPr lang="en-US" dirty="0"/>
          </a:p>
        </p:txBody>
      </p:sp>
      <p:sp>
        <p:nvSpPr>
          <p:cNvPr id="3" name="Content Placeholder 2"/>
          <p:cNvSpPr>
            <a:spLocks noGrp="1"/>
          </p:cNvSpPr>
          <p:nvPr>
            <p:ph idx="1"/>
          </p:nvPr>
        </p:nvSpPr>
        <p:spPr/>
        <p:txBody>
          <a:bodyPr>
            <a:normAutofit/>
          </a:bodyPr>
          <a:lstStyle/>
          <a:p>
            <a:pPr lvl="0"/>
            <a:r>
              <a:rPr lang="en-US" b="1" dirty="0" err="1" smtClean="0"/>
              <a:t>IsCompleted</a:t>
            </a:r>
            <a:r>
              <a:rPr lang="en-US" dirty="0" smtClean="0"/>
              <a:t> == </a:t>
            </a:r>
            <a:r>
              <a:rPr lang="en-US" b="1" dirty="0" smtClean="0"/>
              <a:t>true</a:t>
            </a:r>
            <a:endParaRPr lang="en-US" dirty="0" smtClean="0"/>
          </a:p>
          <a:p>
            <a:pPr lvl="1"/>
            <a:r>
              <a:rPr lang="en-US" dirty="0" smtClean="0"/>
              <a:t>All iterations were processed.</a:t>
            </a:r>
          </a:p>
          <a:p>
            <a:pPr lvl="0"/>
            <a:r>
              <a:rPr lang="en-US" b="1" dirty="0" err="1" smtClean="0"/>
              <a:t>IsCompleted</a:t>
            </a:r>
            <a:r>
              <a:rPr lang="en-US" dirty="0" smtClean="0"/>
              <a:t> == </a:t>
            </a:r>
            <a:r>
              <a:rPr lang="en-US" b="1" dirty="0" smtClean="0"/>
              <a:t>false</a:t>
            </a:r>
            <a:r>
              <a:rPr lang="en-US" dirty="0" smtClean="0"/>
              <a:t> &amp;&amp; </a:t>
            </a:r>
            <a:r>
              <a:rPr lang="en-US" b="1" dirty="0" err="1" smtClean="0"/>
              <a:t>LowestBreakIteration.HasValue</a:t>
            </a:r>
            <a:r>
              <a:rPr lang="en-US" dirty="0" smtClean="0"/>
              <a:t> == </a:t>
            </a:r>
            <a:r>
              <a:rPr lang="en-US" b="1" dirty="0" smtClean="0"/>
              <a:t>false</a:t>
            </a:r>
            <a:endParaRPr lang="en-US" dirty="0" smtClean="0"/>
          </a:p>
          <a:p>
            <a:pPr lvl="1"/>
            <a:r>
              <a:rPr lang="en-US" dirty="0" smtClean="0"/>
              <a:t>Stop was used to exit the loop early</a:t>
            </a:r>
          </a:p>
          <a:p>
            <a:pPr lvl="0"/>
            <a:r>
              <a:rPr lang="en-US" b="1" dirty="0" err="1" smtClean="0"/>
              <a:t>IsCompleted</a:t>
            </a:r>
            <a:r>
              <a:rPr lang="en-US" dirty="0" smtClean="0"/>
              <a:t> == </a:t>
            </a:r>
            <a:r>
              <a:rPr lang="en-US" b="1" dirty="0" smtClean="0"/>
              <a:t>false</a:t>
            </a:r>
            <a:r>
              <a:rPr lang="en-US" dirty="0" smtClean="0"/>
              <a:t> &amp;&amp; </a:t>
            </a:r>
            <a:r>
              <a:rPr lang="en-US" b="1" dirty="0" err="1" smtClean="0"/>
              <a:t>LowestBreakIteration.HasValue</a:t>
            </a:r>
            <a:r>
              <a:rPr lang="en-US" dirty="0" smtClean="0"/>
              <a:t> == </a:t>
            </a:r>
            <a:r>
              <a:rPr lang="en-US" b="1" dirty="0" smtClean="0"/>
              <a:t>true</a:t>
            </a:r>
            <a:endParaRPr lang="en-US" dirty="0" smtClean="0"/>
          </a:p>
          <a:p>
            <a:pPr lvl="1"/>
            <a:r>
              <a:rPr lang="en-US" dirty="0" smtClean="0"/>
              <a:t>Break was used to exit the loop early,</a:t>
            </a:r>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24</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code do?</a:t>
            </a:r>
            <a:endParaRPr lang="en-US" dirty="0"/>
          </a:p>
        </p:txBody>
      </p:sp>
      <p:sp>
        <p:nvSpPr>
          <p:cNvPr id="3" name="Content Placeholder 2"/>
          <p:cNvSpPr>
            <a:spLocks noGrp="1"/>
          </p:cNvSpPr>
          <p:nvPr>
            <p:ph idx="1"/>
          </p:nvPr>
        </p:nvSpPr>
        <p:spPr>
          <a:xfrm>
            <a:off x="381000" y="1951037"/>
            <a:ext cx="8534400" cy="3992563"/>
          </a:xfrm>
        </p:spPr>
        <p:txBody>
          <a:bodyPr>
            <a:normAutofit/>
          </a:bodyPr>
          <a:lstStyle/>
          <a:p>
            <a:pPr>
              <a:buNone/>
            </a:pPr>
            <a:r>
              <a:rPr lang="en-US" sz="2000" dirty="0" smtClean="0">
                <a:latin typeface="Courier New" pitchFamily="49" charset="0"/>
                <a:cs typeface="Courier New" pitchFamily="49" charset="0"/>
              </a:rPr>
              <a:t>try {</a:t>
            </a:r>
          </a:p>
          <a:p>
            <a:pPr>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Parallel.Invoke</a:t>
            </a:r>
            <a:r>
              <a:rPr lang="en-US" sz="2000" dirty="0" smtClean="0">
                <a:latin typeface="Courier New" pitchFamily="49" charset="0"/>
                <a:cs typeface="Courier New" pitchFamily="49" charset="0"/>
              </a:rPr>
              <a:t>(</a:t>
            </a:r>
          </a:p>
          <a:p>
            <a:pPr lvl="1">
              <a:buNone/>
            </a:pPr>
            <a:r>
              <a:rPr lang="en-US" sz="2000" dirty="0" smtClean="0">
                <a:latin typeface="Courier New" pitchFamily="49" charset="0"/>
                <a:cs typeface="Courier New" pitchFamily="49" charset="0"/>
              </a:rPr>
              <a:t>  () =&gt; {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x = 0;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y = 100/x; }, </a:t>
            </a:r>
          </a:p>
          <a:p>
            <a:pPr lvl="1">
              <a:buNone/>
            </a:pPr>
            <a:r>
              <a:rPr lang="en-US" sz="2000" dirty="0" smtClean="0">
                <a:latin typeface="Courier New" pitchFamily="49" charset="0"/>
                <a:cs typeface="Courier New" pitchFamily="49" charset="0"/>
              </a:rPr>
              <a:t>  () =&gt; { object p = null; </a:t>
            </a:r>
            <a:r>
              <a:rPr lang="en-US" sz="2000" dirty="0" err="1" smtClean="0">
                <a:latin typeface="Courier New" pitchFamily="49" charset="0"/>
                <a:cs typeface="Courier New" pitchFamily="49" charset="0"/>
              </a:rPr>
              <a:t>var</a:t>
            </a:r>
            <a:r>
              <a:rPr lang="en-US" sz="2000" dirty="0" smtClean="0">
                <a:latin typeface="Courier New" pitchFamily="49" charset="0"/>
                <a:cs typeface="Courier New" pitchFamily="49" charset="0"/>
              </a:rPr>
              <a:t> s = </a:t>
            </a:r>
            <a:r>
              <a:rPr lang="en-US" sz="2000" dirty="0" err="1" smtClean="0">
                <a:latin typeface="Courier New" pitchFamily="49" charset="0"/>
                <a:cs typeface="Courier New" pitchFamily="49" charset="0"/>
              </a:rPr>
              <a:t>p.ToString</a:t>
            </a:r>
            <a:r>
              <a:rPr lang="en-US" sz="2000" dirty="0" smtClean="0">
                <a:latin typeface="Courier New" pitchFamily="49" charset="0"/>
                <a:cs typeface="Courier New" pitchFamily="49" charset="0"/>
              </a:rPr>
              <a:t>();  }</a:t>
            </a:r>
          </a:p>
          <a:p>
            <a:pPr lvl="1">
              <a:buNone/>
            </a:pPr>
            <a:r>
              <a:rPr lang="en-US" sz="2000" dirty="0" smtClean="0">
                <a:latin typeface="Courier New" pitchFamily="49" charset="0"/>
                <a:cs typeface="Courier New" pitchFamily="49" charset="0"/>
              </a:rPr>
              <a:t>);</a:t>
            </a:r>
          </a:p>
          <a:p>
            <a:pPr>
              <a:buNone/>
            </a:pPr>
            <a:r>
              <a:rPr lang="en-US" sz="2000" dirty="0" smtClean="0">
                <a:latin typeface="Courier New" pitchFamily="49" charset="0"/>
                <a:cs typeface="Courier New" pitchFamily="49" charset="0"/>
              </a:rPr>
              <a:t>} catch (Exception e) {</a:t>
            </a:r>
          </a:p>
          <a:p>
            <a:pPr>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Console.WriteLine</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e.ToString</a:t>
            </a:r>
            <a:r>
              <a:rPr lang="en-US" sz="2000" dirty="0" smtClean="0">
                <a:latin typeface="Courier New" pitchFamily="49" charset="0"/>
                <a:cs typeface="Courier New" pitchFamily="49" charset="0"/>
              </a:rPr>
              <a:t>());</a:t>
            </a:r>
          </a:p>
          <a:p>
            <a:pPr>
              <a:buNone/>
            </a:pPr>
            <a:r>
              <a:rPr lang="en-US" sz="2000" dirty="0" smtClean="0">
                <a:latin typeface="Courier New" pitchFamily="49" charset="0"/>
                <a:cs typeface="Courier New" pitchFamily="49" charset="0"/>
              </a:rPr>
              <a:t>}</a:t>
            </a: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25</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System.AggregateException</a:t>
            </a:r>
            <a:endParaRPr lang="en-US" dirty="0"/>
          </a:p>
        </p:txBody>
      </p:sp>
      <p:sp>
        <p:nvSpPr>
          <p:cNvPr id="3" name="Content Placeholder 2"/>
          <p:cNvSpPr>
            <a:spLocks noGrp="1"/>
          </p:cNvSpPr>
          <p:nvPr>
            <p:ph idx="1"/>
          </p:nvPr>
        </p:nvSpPr>
        <p:spPr>
          <a:xfrm>
            <a:off x="609600" y="1600200"/>
            <a:ext cx="8534400" cy="4525963"/>
          </a:xfrm>
        </p:spPr>
        <p:txBody>
          <a:bodyPr>
            <a:normAutofit/>
          </a:bodyPr>
          <a:lstStyle/>
          <a:p>
            <a:r>
              <a:rPr lang="en-US" dirty="0" smtClean="0"/>
              <a:t>Used to consolidate multiple failures into a single, </a:t>
            </a:r>
            <a:r>
              <a:rPr lang="en-US" dirty="0" err="1" smtClean="0"/>
              <a:t>throwable</a:t>
            </a:r>
            <a:r>
              <a:rPr lang="en-US" dirty="0" smtClean="0"/>
              <a:t> exception object</a:t>
            </a:r>
          </a:p>
          <a:p>
            <a:endParaRPr lang="en-US" dirty="0" smtClean="0"/>
          </a:p>
          <a:p>
            <a:r>
              <a:rPr lang="en-US" dirty="0" err="1" smtClean="0"/>
              <a:t>AggregateException</a:t>
            </a:r>
            <a:endParaRPr lang="en-US" sz="2400" dirty="0" smtClean="0">
              <a:latin typeface="Courier New" pitchFamily="49" charset="0"/>
              <a:cs typeface="Courier New" pitchFamily="49" charset="0"/>
            </a:endParaRPr>
          </a:p>
          <a:p>
            <a:pPr lvl="1"/>
            <a:r>
              <a:rPr lang="en-US" sz="2000" dirty="0" err="1" smtClean="0">
                <a:latin typeface="Courier New" pitchFamily="49" charset="0"/>
                <a:cs typeface="Courier New" pitchFamily="49" charset="0"/>
              </a:rPr>
              <a:t>ReadOnlyCollection</a:t>
            </a:r>
            <a:r>
              <a:rPr lang="en-US" sz="2000" dirty="0" smtClean="0">
                <a:latin typeface="Courier New" pitchFamily="49" charset="0"/>
                <a:cs typeface="Courier New" pitchFamily="49" charset="0"/>
              </a:rPr>
              <a:t>&lt;Exception&gt; </a:t>
            </a:r>
            <a:r>
              <a:rPr lang="en-US" sz="2000" dirty="0" err="1" smtClean="0">
                <a:latin typeface="Courier New" pitchFamily="49" charset="0"/>
                <a:cs typeface="Courier New" pitchFamily="49" charset="0"/>
              </a:rPr>
              <a:t>InnerExceptions</a:t>
            </a:r>
            <a:endParaRPr lang="en-US" sz="2000" dirty="0" smtClean="0">
              <a:latin typeface="Courier New" pitchFamily="49" charset="0"/>
              <a:cs typeface="Courier New" pitchFamily="49" charset="0"/>
            </a:endParaRPr>
          </a:p>
          <a:p>
            <a:pPr lvl="1"/>
            <a:r>
              <a:rPr lang="en-US" sz="2000" dirty="0" err="1" smtClean="0">
                <a:latin typeface="Courier New" pitchFamily="49" charset="0"/>
                <a:cs typeface="Courier New" pitchFamily="49" charset="0"/>
              </a:rPr>
              <a:t>AggregateException</a:t>
            </a:r>
            <a:r>
              <a:rPr lang="en-US" sz="2000" dirty="0" smtClean="0">
                <a:latin typeface="Courier New" pitchFamily="49" charset="0"/>
                <a:cs typeface="Courier New" pitchFamily="49" charset="0"/>
              </a:rPr>
              <a:t> Flatten()</a:t>
            </a:r>
          </a:p>
          <a:p>
            <a:pPr lvl="1"/>
            <a:r>
              <a:rPr lang="en-US" sz="2000" dirty="0" smtClean="0">
                <a:latin typeface="Courier New" pitchFamily="49" charset="0"/>
                <a:cs typeface="Courier New" pitchFamily="49" charset="0"/>
              </a:rPr>
              <a:t>void Handle(</a:t>
            </a:r>
            <a:r>
              <a:rPr lang="en-US" sz="2000" dirty="0" err="1" smtClean="0">
                <a:latin typeface="Courier New" pitchFamily="49" charset="0"/>
                <a:cs typeface="Courier New" pitchFamily="49" charset="0"/>
              </a:rPr>
              <a:t>Func</a:t>
            </a:r>
            <a:r>
              <a:rPr lang="en-US" sz="2000" dirty="0" smtClean="0">
                <a:latin typeface="Courier New" pitchFamily="49" charset="0"/>
                <a:cs typeface="Courier New" pitchFamily="49" charset="0"/>
              </a:rPr>
              <a:t>&lt;Exception, </a:t>
            </a:r>
            <a:r>
              <a:rPr lang="en-US" sz="2000" dirty="0" err="1" smtClean="0">
                <a:latin typeface="Courier New" pitchFamily="49" charset="0"/>
                <a:cs typeface="Courier New" pitchFamily="49" charset="0"/>
              </a:rPr>
              <a:t>bool</a:t>
            </a:r>
            <a:r>
              <a:rPr lang="en-US" sz="2000" dirty="0" smtClean="0">
                <a:latin typeface="Courier New" pitchFamily="49" charset="0"/>
                <a:cs typeface="Courier New" pitchFamily="49" charset="0"/>
              </a:rPr>
              <a:t>&gt; </a:t>
            </a:r>
            <a:r>
              <a:rPr lang="en-US" sz="2000" dirty="0" err="1" smtClean="0">
                <a:latin typeface="Courier New" pitchFamily="49" charset="0"/>
                <a:cs typeface="Courier New" pitchFamily="49" charset="0"/>
              </a:rPr>
              <a:t>pred</a:t>
            </a:r>
            <a:r>
              <a:rPr lang="en-US" sz="2000" dirty="0" smtClean="0">
                <a:latin typeface="Courier New" pitchFamily="49" charset="0"/>
                <a:cs typeface="Courier New" pitchFamily="49" charset="0"/>
              </a:rPr>
              <a:t>)</a:t>
            </a:r>
          </a:p>
          <a:p>
            <a:pPr lvl="1"/>
            <a:endParaRPr lang="en-US" dirty="0" smtClean="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26</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grpSp>
        <p:nvGrpSpPr>
          <p:cNvPr id="7" name="Group 6"/>
          <p:cNvGrpSpPr/>
          <p:nvPr/>
        </p:nvGrpSpPr>
        <p:grpSpPr>
          <a:xfrm>
            <a:off x="7831238" y="5140404"/>
            <a:ext cx="1025506" cy="946427"/>
            <a:chOff x="3932694" y="5010564"/>
            <a:chExt cx="1283040" cy="1283040"/>
          </a:xfrm>
        </p:grpSpPr>
        <p:pic>
          <p:nvPicPr>
            <p:cNvPr id="8" name="Picture 2" descr="C:\Users\tball\Desktop\alpac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2694" y="5010564"/>
              <a:ext cx="1283040" cy="128304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033065" y="5029200"/>
              <a:ext cx="1077871" cy="1251728"/>
            </a:xfrm>
            <a:prstGeom prst="rect">
              <a:avLst/>
            </a:prstGeom>
            <a:noFill/>
          </p:spPr>
          <p:txBody>
            <a:bodyPr wrap="none" rtlCol="0">
              <a:spAutoFit/>
            </a:bodyPr>
            <a:lstStyle/>
            <a:p>
              <a:pPr algn="ctr"/>
              <a:r>
                <a:rPr lang="en-US" b="1" dirty="0" smtClean="0">
                  <a:solidFill>
                    <a:srgbClr val="FFFF00"/>
                  </a:solidFill>
                  <a:effectLst>
                    <a:outerShdw blurRad="38100" dist="38100" dir="2700000" algn="tl">
                      <a:srgbClr val="000000">
                        <a:alpha val="43137"/>
                      </a:srgbClr>
                    </a:outerShdw>
                  </a:effectLst>
                </a:rPr>
                <a:t>Alpaca</a:t>
              </a:r>
            </a:p>
            <a:p>
              <a:pPr algn="ctr"/>
              <a:endParaRPr lang="en-US" b="1" dirty="0" smtClean="0">
                <a:solidFill>
                  <a:srgbClr val="FFFF00"/>
                </a:solidFill>
                <a:effectLst>
                  <a:outerShdw blurRad="38100" dist="38100" dir="2700000" algn="tl">
                    <a:srgbClr val="000000">
                      <a:alpha val="43137"/>
                    </a:srgbClr>
                  </a:outerShdw>
                </a:effectLst>
              </a:endParaRPr>
            </a:p>
            <a:p>
              <a:pPr algn="ctr"/>
              <a:r>
                <a:rPr lang="en-US" b="1" dirty="0" smtClean="0">
                  <a:solidFill>
                    <a:srgbClr val="FFFF00"/>
                  </a:solidFill>
                  <a:effectLst>
                    <a:outerShdw blurRad="38100" dist="38100" dir="2700000" algn="tl">
                      <a:srgbClr val="000000">
                        <a:alpha val="43137"/>
                      </a:srgbClr>
                    </a:outerShdw>
                  </a:effectLst>
                </a:rPr>
                <a:t>Project</a:t>
              </a:r>
              <a:endParaRPr lang="en-US" b="1" dirty="0">
                <a:solidFill>
                  <a:srgbClr val="FFFF00"/>
                </a:solidFill>
                <a:effectLst>
                  <a:outerShdw blurRad="38100" dist="38100" dir="2700000" algn="tl">
                    <a:srgbClr val="000000">
                      <a:alpha val="43137"/>
                    </a:srgbClr>
                  </a:outerShdw>
                </a:effectLst>
              </a:endParaRPr>
            </a:p>
          </p:txBody>
        </p:sp>
      </p:grpSp>
      <p:sp>
        <p:nvSpPr>
          <p:cNvPr id="10" name="Rectangle 9"/>
          <p:cNvSpPr/>
          <p:nvPr/>
        </p:nvSpPr>
        <p:spPr>
          <a:xfrm>
            <a:off x="3455181" y="5702471"/>
            <a:ext cx="4343400" cy="369332"/>
          </a:xfrm>
          <a:prstGeom prst="rect">
            <a:avLst/>
          </a:prstGeom>
        </p:spPr>
        <p:txBody>
          <a:bodyPr wrap="square">
            <a:spAutoFit/>
          </a:bodyPr>
          <a:lstStyle/>
          <a:p>
            <a:r>
              <a:rPr lang="en-US" dirty="0" err="1" smtClean="0"/>
              <a:t>ControlFlow</a:t>
            </a:r>
            <a:r>
              <a:rPr lang="en-US" dirty="0" smtClean="0"/>
              <a:t>\</a:t>
            </a:r>
            <a:r>
              <a:rPr lang="en-US" dirty="0" err="1" smtClean="0"/>
              <a:t>AggregateExceptionExample.cs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Cancellation in .NET 4</a:t>
            </a:r>
            <a:endParaRPr lang="en-US" dirty="0"/>
          </a:p>
        </p:txBody>
      </p:sp>
      <p:pic>
        <p:nvPicPr>
          <p:cNvPr id="36866" name="Picture 2" descr="CancellationTokenSource and CancellationTokens"/>
          <p:cNvPicPr>
            <a:picLocks noChangeAspect="1" noChangeArrowheads="1"/>
          </p:cNvPicPr>
          <p:nvPr/>
        </p:nvPicPr>
        <p:blipFill>
          <a:blip r:embed="rId2" cstate="print"/>
          <a:srcRect/>
          <a:stretch>
            <a:fillRect/>
          </a:stretch>
        </p:blipFill>
        <p:spPr bwMode="auto">
          <a:xfrm>
            <a:off x="990600" y="1752600"/>
            <a:ext cx="7009240" cy="1981200"/>
          </a:xfrm>
          <a:prstGeom prst="rect">
            <a:avLst/>
          </a:prstGeom>
          <a:noFill/>
        </p:spPr>
      </p:pic>
      <p:sp>
        <p:nvSpPr>
          <p:cNvPr id="5" name="Content Placeholder 4"/>
          <p:cNvSpPr>
            <a:spLocks noGrp="1"/>
          </p:cNvSpPr>
          <p:nvPr>
            <p:ph idx="1"/>
          </p:nvPr>
        </p:nvSpPr>
        <p:spPr>
          <a:xfrm>
            <a:off x="990600" y="3962400"/>
            <a:ext cx="5486400" cy="1219200"/>
          </a:xfrm>
        </p:spPr>
        <p:txBody>
          <a:bodyPr/>
          <a:lstStyle/>
          <a:p>
            <a:r>
              <a:rPr lang="en-US" dirty="0" err="1" smtClean="0"/>
              <a:t>CancellationTokenSource</a:t>
            </a:r>
            <a:endParaRPr lang="en-US" dirty="0" smtClean="0"/>
          </a:p>
          <a:p>
            <a:r>
              <a:rPr lang="en-US" dirty="0" err="1" smtClean="0"/>
              <a:t>CancellationToken</a:t>
            </a:r>
            <a:endParaRPr lang="en-US" dirty="0"/>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B6916DE8-A4F0-4919-9162-E125D1717D4F}" type="slidenum">
              <a:rPr lang="en-US" smtClean="0"/>
              <a:pPr/>
              <a:t>27</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Cancellation in .NET 4</a:t>
            </a:r>
            <a:endParaRPr lang="en-US" dirty="0"/>
          </a:p>
        </p:txBody>
      </p:sp>
      <p:sp>
        <p:nvSpPr>
          <p:cNvPr id="3" name="Content Placeholder 2"/>
          <p:cNvSpPr>
            <a:spLocks noGrp="1"/>
          </p:cNvSpPr>
          <p:nvPr>
            <p:ph idx="1"/>
          </p:nvPr>
        </p:nvSpPr>
        <p:spPr>
          <a:xfrm>
            <a:off x="457200" y="1371600"/>
            <a:ext cx="8229600" cy="4525963"/>
          </a:xfrm>
        </p:spPr>
        <p:txBody>
          <a:bodyPr>
            <a:noAutofit/>
          </a:bodyPr>
          <a:lstStyle/>
          <a:p>
            <a:r>
              <a:rPr lang="en-US" sz="2800" dirty="0" smtClean="0"/>
              <a:t>Cancellation is cooperative</a:t>
            </a:r>
          </a:p>
          <a:p>
            <a:r>
              <a:rPr lang="en-US" sz="2800" dirty="0" smtClean="0"/>
              <a:t>Listeners can be notified of cancellation requests by</a:t>
            </a:r>
          </a:p>
          <a:p>
            <a:pPr lvl="1"/>
            <a:r>
              <a:rPr lang="en-US" sz="2400" dirty="0" smtClean="0"/>
              <a:t>polling, callback registration, or waiting on wait handles</a:t>
            </a:r>
          </a:p>
          <a:p>
            <a:r>
              <a:rPr lang="en-US" sz="2800" dirty="0" smtClean="0"/>
              <a:t>A cancellation request  is sent to all copies of the token via one method call </a:t>
            </a:r>
          </a:p>
          <a:p>
            <a:r>
              <a:rPr lang="en-US" sz="2800" dirty="0" smtClean="0"/>
              <a:t>A listener can listen to multiple tokens simultaneously by joining them into one linked token</a:t>
            </a:r>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28</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868362"/>
          </a:xfrm>
        </p:spPr>
        <p:txBody>
          <a:bodyPr>
            <a:normAutofit/>
          </a:bodyPr>
          <a:lstStyle/>
          <a:p>
            <a:r>
              <a:rPr lang="en-US" dirty="0" smtClean="0">
                <a:solidFill>
                  <a:srgbClr val="0000FF"/>
                </a:solidFill>
              </a:rPr>
              <a:t>void</a:t>
            </a:r>
            <a:r>
              <a:rPr lang="en-US" dirty="0" smtClean="0">
                <a:solidFill>
                  <a:srgbClr val="000000"/>
                </a:solidFill>
              </a:rPr>
              <a:t> Cancel()</a:t>
            </a:r>
            <a:endParaRPr lang="en-US" dirty="0"/>
          </a:p>
        </p:txBody>
      </p:sp>
      <p:sp>
        <p:nvSpPr>
          <p:cNvPr id="3" name="Content Placeholder 2"/>
          <p:cNvSpPr>
            <a:spLocks noGrp="1"/>
          </p:cNvSpPr>
          <p:nvPr>
            <p:ph idx="1"/>
          </p:nvPr>
        </p:nvSpPr>
        <p:spPr/>
        <p:txBody>
          <a:bodyPr>
            <a:normAutofit/>
          </a:bodyPr>
          <a:lstStyle/>
          <a:p>
            <a:r>
              <a:rPr lang="en-US" sz="2800" dirty="0" smtClean="0"/>
              <a:t>The associated </a:t>
            </a:r>
            <a:r>
              <a:rPr lang="en-US" sz="2800" dirty="0" err="1" smtClean="0">
                <a:hlinkClick r:id="rId2"/>
              </a:rPr>
              <a:t>CancellationToken</a:t>
            </a:r>
            <a:r>
              <a:rPr lang="en-US" sz="2800" dirty="0"/>
              <a:t> </a:t>
            </a:r>
            <a:r>
              <a:rPr lang="en-US" sz="2800" dirty="0" smtClean="0"/>
              <a:t>will transition to a state where </a:t>
            </a:r>
            <a:r>
              <a:rPr lang="en-US" sz="2800" dirty="0" err="1" smtClean="0">
                <a:hlinkClick r:id="rId3"/>
              </a:rPr>
              <a:t>IsCancellationRequested</a:t>
            </a:r>
            <a:r>
              <a:rPr lang="en-US" sz="2800" dirty="0" smtClean="0"/>
              <a:t> returns true. </a:t>
            </a:r>
          </a:p>
          <a:p>
            <a:endParaRPr lang="en-US" sz="2800" dirty="0" smtClean="0"/>
          </a:p>
          <a:p>
            <a:r>
              <a:rPr lang="en-US" sz="2800" dirty="0" smtClean="0"/>
              <a:t>Any callbacks or cancelable operations registered with the </a:t>
            </a:r>
            <a:r>
              <a:rPr lang="en-US" sz="2800" dirty="0" err="1" smtClean="0">
                <a:hlinkClick r:id="rId2"/>
              </a:rPr>
              <a:t>CancellationToken</a:t>
            </a:r>
            <a:r>
              <a:rPr lang="en-US" sz="2800" dirty="0" smtClean="0"/>
              <a:t> will be executed.</a:t>
            </a:r>
          </a:p>
          <a:p>
            <a:endParaRPr lang="en-US" sz="2800" dirty="0" smtClean="0"/>
          </a:p>
          <a:p>
            <a:r>
              <a:rPr lang="en-US" sz="2800" dirty="0" smtClean="0"/>
              <a:t>Cancelable operations and callbacks registered with the token should not throw exceptions.</a:t>
            </a:r>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29</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Recall </a:t>
            </a:r>
            <a:r>
              <a:rPr lang="en-US" dirty="0" err="1" smtClean="0"/>
              <a:t>Parallel.For</a:t>
            </a:r>
            <a:endParaRPr lang="en-US" dirty="0"/>
          </a:p>
        </p:txBody>
      </p:sp>
      <p:sp>
        <p:nvSpPr>
          <p:cNvPr id="4" name="Content Placeholder 2"/>
          <p:cNvSpPr>
            <a:spLocks noGrp="1"/>
          </p:cNvSpPr>
          <p:nvPr>
            <p:ph idx="1"/>
          </p:nvPr>
        </p:nvSpPr>
        <p:spPr>
          <a:xfrm>
            <a:off x="228600" y="2286000"/>
            <a:ext cx="4191000" cy="1981200"/>
          </a:xfrm>
        </p:spPr>
        <p:txBody>
          <a:bodyPr>
            <a:noAutofit/>
          </a:bodyPr>
          <a:lstStyle/>
          <a:p>
            <a:pPr>
              <a:buNone/>
            </a:pPr>
            <a:r>
              <a:rPr lang="en-US" sz="2800" dirty="0" smtClean="0">
                <a:latin typeface="Courier New" pitchFamily="49" charset="0"/>
                <a:cs typeface="Courier New" pitchFamily="49" charset="0"/>
              </a:rPr>
              <a:t>A;</a:t>
            </a:r>
          </a:p>
          <a:p>
            <a:pPr>
              <a:buNone/>
            </a:pPr>
            <a:r>
              <a:rPr lang="en-US" sz="2800" dirty="0" err="1" smtClean="0">
                <a:latin typeface="Courier New" pitchFamily="49" charset="0"/>
                <a:cs typeface="Courier New" pitchFamily="49" charset="0"/>
              </a:rPr>
              <a:t>Parallel.For</a:t>
            </a:r>
            <a:r>
              <a:rPr lang="en-US" sz="2800" dirty="0" smtClean="0">
                <a:latin typeface="Courier New" pitchFamily="49" charset="0"/>
                <a:cs typeface="Courier New" pitchFamily="49" charset="0"/>
              </a:rPr>
              <a:t>(0, N, </a:t>
            </a:r>
          </a:p>
          <a:p>
            <a:pPr>
              <a:buNone/>
            </a:pPr>
            <a:r>
              <a:rPr lang="en-US" sz="2800" dirty="0" smtClean="0">
                <a:latin typeface="Courier New" pitchFamily="49" charset="0"/>
                <a:cs typeface="Courier New" pitchFamily="49" charset="0"/>
              </a:rPr>
              <a:t>   </a:t>
            </a:r>
            <a:r>
              <a:rPr lang="en-US" sz="2800" b="1" dirty="0" smtClean="0">
                <a:solidFill>
                  <a:srgbClr val="FF0000"/>
                </a:solidFill>
                <a:latin typeface="Courier New" pitchFamily="49" charset="0"/>
                <a:cs typeface="Courier New" pitchFamily="49" charset="0"/>
              </a:rPr>
              <a:t>m: </a:t>
            </a:r>
            <a:r>
              <a:rPr lang="en-US" sz="2800" dirty="0" err="1" smtClean="0">
                <a:latin typeface="Courier New" pitchFamily="49" charset="0"/>
                <a:cs typeface="Courier New" pitchFamily="49" charset="0"/>
              </a:rPr>
              <a:t>i</a:t>
            </a:r>
            <a:r>
              <a:rPr lang="en-US" sz="2800" dirty="0" smtClean="0">
                <a:latin typeface="Courier New" pitchFamily="49" charset="0"/>
                <a:cs typeface="Courier New" pitchFamily="49" charset="0"/>
              </a:rPr>
              <a:t> =&gt; { B; }</a:t>
            </a:r>
          </a:p>
          <a:p>
            <a:pPr>
              <a:buNone/>
            </a:pPr>
            <a:r>
              <a:rPr lang="en-US" sz="2800" dirty="0" smtClean="0">
                <a:latin typeface="Courier New" pitchFamily="49" charset="0"/>
                <a:cs typeface="Courier New" pitchFamily="49" charset="0"/>
              </a:rPr>
              <a:t>);</a:t>
            </a:r>
          </a:p>
          <a:p>
            <a:pPr>
              <a:buNone/>
            </a:pPr>
            <a:r>
              <a:rPr lang="en-US" sz="2800" dirty="0" smtClean="0">
                <a:latin typeface="Courier New" pitchFamily="49" charset="0"/>
                <a:cs typeface="Courier New" pitchFamily="49" charset="0"/>
              </a:rPr>
              <a:t>C;</a:t>
            </a:r>
          </a:p>
          <a:p>
            <a:pPr>
              <a:buNone/>
            </a:pPr>
            <a:endParaRPr lang="en-US" sz="2800" dirty="0" smtClean="0">
              <a:latin typeface="Courier New" pitchFamily="49" charset="0"/>
              <a:cs typeface="Courier New" pitchFamily="49" charset="0"/>
            </a:endParaRPr>
          </a:p>
          <a:p>
            <a:pPr lvl="1">
              <a:buNone/>
            </a:pPr>
            <a:endParaRPr lang="en-US" sz="2400" dirty="0" smtClean="0">
              <a:latin typeface="Courier New" pitchFamily="49" charset="0"/>
              <a:cs typeface="Courier New" pitchFamily="49" charset="0"/>
            </a:endParaRPr>
          </a:p>
          <a:p>
            <a:pPr>
              <a:buNone/>
            </a:pPr>
            <a:endParaRPr lang="en-US" sz="2800" dirty="0">
              <a:latin typeface="Courier New" pitchFamily="49" charset="0"/>
              <a:cs typeface="Courier New" pitchFamily="49" charset="0"/>
            </a:endParaRPr>
          </a:p>
        </p:txBody>
      </p:sp>
      <p:grpSp>
        <p:nvGrpSpPr>
          <p:cNvPr id="21" name="Group 20"/>
          <p:cNvGrpSpPr/>
          <p:nvPr/>
        </p:nvGrpSpPr>
        <p:grpSpPr>
          <a:xfrm>
            <a:off x="4800600" y="1905000"/>
            <a:ext cx="3962400" cy="3657600"/>
            <a:chOff x="3276600" y="2057400"/>
            <a:chExt cx="5181600" cy="4724400"/>
          </a:xfrm>
        </p:grpSpPr>
        <p:sp>
          <p:nvSpPr>
            <p:cNvPr id="5" name="Rectangle 4"/>
            <p:cNvSpPr/>
            <p:nvPr/>
          </p:nvSpPr>
          <p:spPr>
            <a:xfrm>
              <a:off x="3276600" y="3962400"/>
              <a:ext cx="990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m(0)</a:t>
              </a:r>
            </a:p>
          </p:txBody>
        </p:sp>
        <p:sp>
          <p:nvSpPr>
            <p:cNvPr id="6" name="Rectangle 5"/>
            <p:cNvSpPr/>
            <p:nvPr/>
          </p:nvSpPr>
          <p:spPr>
            <a:xfrm>
              <a:off x="4724400" y="3962400"/>
              <a:ext cx="990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m(1) </a:t>
              </a:r>
              <a:endParaRPr lang="en-US" sz="2000" b="1" dirty="0"/>
            </a:p>
          </p:txBody>
        </p:sp>
        <p:sp>
          <p:nvSpPr>
            <p:cNvPr id="7" name="Rectangle 6"/>
            <p:cNvSpPr/>
            <p:nvPr/>
          </p:nvSpPr>
          <p:spPr>
            <a:xfrm>
              <a:off x="7086600" y="3962400"/>
              <a:ext cx="1371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m(N-1)</a:t>
              </a:r>
            </a:p>
          </p:txBody>
        </p:sp>
        <p:sp>
          <p:nvSpPr>
            <p:cNvPr id="8" name="Rectangle 7"/>
            <p:cNvSpPr/>
            <p:nvPr/>
          </p:nvSpPr>
          <p:spPr>
            <a:xfrm>
              <a:off x="6072722" y="3616404"/>
              <a:ext cx="709078" cy="993861"/>
            </a:xfrm>
            <a:prstGeom prst="rect">
              <a:avLst/>
            </a:prstGeom>
          </p:spPr>
          <p:txBody>
            <a:bodyPr wrap="square">
              <a:spAutoFit/>
            </a:bodyPr>
            <a:lstStyle/>
            <a:p>
              <a:r>
                <a:rPr lang="en-US" sz="4400" b="1" dirty="0" smtClean="0"/>
                <a:t>…</a:t>
              </a:r>
              <a:endParaRPr lang="en-US" sz="4400" b="1" dirty="0"/>
            </a:p>
          </p:txBody>
        </p:sp>
        <p:cxnSp>
          <p:nvCxnSpPr>
            <p:cNvPr id="9" name="Straight Arrow Connector 8"/>
            <p:cNvCxnSpPr>
              <a:endCxn id="5" idx="0"/>
            </p:cNvCxnSpPr>
            <p:nvPr/>
          </p:nvCxnSpPr>
          <p:spPr>
            <a:xfrm rot="5400000">
              <a:off x="4743450" y="2457450"/>
              <a:ext cx="533400" cy="24765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a:endCxn id="6" idx="0"/>
            </p:cNvCxnSpPr>
            <p:nvPr/>
          </p:nvCxnSpPr>
          <p:spPr>
            <a:xfrm rot="5400000">
              <a:off x="5467350" y="3181350"/>
              <a:ext cx="533400" cy="10287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1" name="Straight Arrow Connector 10"/>
            <p:cNvCxnSpPr>
              <a:endCxn id="7" idx="0"/>
            </p:cNvCxnSpPr>
            <p:nvPr/>
          </p:nvCxnSpPr>
          <p:spPr>
            <a:xfrm>
              <a:off x="6248400" y="3429000"/>
              <a:ext cx="1524000" cy="5334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a:stCxn id="5" idx="2"/>
            </p:cNvCxnSpPr>
            <p:nvPr/>
          </p:nvCxnSpPr>
          <p:spPr>
            <a:xfrm rot="16200000" flipH="1">
              <a:off x="4743450" y="3676650"/>
              <a:ext cx="533400" cy="24765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a:stCxn id="6" idx="2"/>
            </p:cNvCxnSpPr>
            <p:nvPr/>
          </p:nvCxnSpPr>
          <p:spPr>
            <a:xfrm rot="16200000" flipH="1">
              <a:off x="5467350" y="4400550"/>
              <a:ext cx="533400" cy="10287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a:stCxn id="7" idx="2"/>
            </p:cNvCxnSpPr>
            <p:nvPr/>
          </p:nvCxnSpPr>
          <p:spPr>
            <a:xfrm rot="5400000">
              <a:off x="6743700" y="4152900"/>
              <a:ext cx="533400" cy="1524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5" name="Rectangle 14"/>
            <p:cNvSpPr/>
            <p:nvPr/>
          </p:nvSpPr>
          <p:spPr>
            <a:xfrm>
              <a:off x="5867400" y="2057400"/>
              <a:ext cx="762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a:t>
              </a:r>
              <a:endParaRPr lang="en-US" sz="2800" b="1" dirty="0"/>
            </a:p>
          </p:txBody>
        </p:sp>
        <p:sp>
          <p:nvSpPr>
            <p:cNvPr id="16" name="Oval 15"/>
            <p:cNvSpPr/>
            <p:nvPr/>
          </p:nvSpPr>
          <p:spPr>
            <a:xfrm>
              <a:off x="6096000" y="3276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Rectangle 16"/>
            <p:cNvSpPr/>
            <p:nvPr/>
          </p:nvSpPr>
          <p:spPr>
            <a:xfrm>
              <a:off x="5867400" y="6096000"/>
              <a:ext cx="762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a:t>
              </a:r>
              <a:endParaRPr lang="en-US" sz="2800" b="1" dirty="0"/>
            </a:p>
          </p:txBody>
        </p:sp>
        <p:sp>
          <p:nvSpPr>
            <p:cNvPr id="18" name="Oval 17"/>
            <p:cNvSpPr/>
            <p:nvPr/>
          </p:nvSpPr>
          <p:spPr>
            <a:xfrm>
              <a:off x="6096000" y="5181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19" name="Straight Arrow Connector 18"/>
            <p:cNvCxnSpPr>
              <a:stCxn id="18" idx="4"/>
              <a:endCxn id="17" idx="0"/>
            </p:cNvCxnSpPr>
            <p:nvPr/>
          </p:nvCxnSpPr>
          <p:spPr>
            <a:xfrm rot="5400000">
              <a:off x="5943600" y="5791200"/>
              <a:ext cx="6096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0" name="Straight Arrow Connector 19"/>
            <p:cNvCxnSpPr>
              <a:stCxn id="15" idx="2"/>
              <a:endCxn id="16" idx="0"/>
            </p:cNvCxnSpPr>
            <p:nvPr/>
          </p:nvCxnSpPr>
          <p:spPr>
            <a:xfrm rot="5400000">
              <a:off x="5981700" y="3009900"/>
              <a:ext cx="5334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22" name="Slide Number Placeholder 21"/>
          <p:cNvSpPr>
            <a:spLocks noGrp="1"/>
          </p:cNvSpPr>
          <p:nvPr>
            <p:ph type="sldNum" sz="quarter" idx="12"/>
          </p:nvPr>
        </p:nvSpPr>
        <p:spPr/>
        <p:txBody>
          <a:bodyPr/>
          <a:lstStyle/>
          <a:p>
            <a:fld id="{B6916DE8-A4F0-4919-9162-E125D1717D4F}" type="slidenum">
              <a:rPr lang="en-US" smtClean="0"/>
              <a:pPr/>
              <a:t>3</a:t>
            </a:fld>
            <a:endParaRPr lang="en-US"/>
          </a:p>
        </p:txBody>
      </p:sp>
      <p:sp>
        <p:nvSpPr>
          <p:cNvPr id="23" name="Date Placeholder 22"/>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Canceling </a:t>
            </a:r>
            <a:r>
              <a:rPr lang="en-US" dirty="0" err="1" smtClean="0"/>
              <a:t>Parallel.For</a:t>
            </a:r>
            <a:r>
              <a:rPr lang="en-US" dirty="0" smtClean="0"/>
              <a:t> (1)</a:t>
            </a:r>
            <a:endParaRPr lang="en-US" dirty="0"/>
          </a:p>
        </p:txBody>
      </p:sp>
      <p:sp>
        <p:nvSpPr>
          <p:cNvPr id="4" name="Slide Number Placeholder 3"/>
          <p:cNvSpPr>
            <a:spLocks noGrp="1"/>
          </p:cNvSpPr>
          <p:nvPr>
            <p:ph type="sldNum" sz="quarter" idx="12"/>
          </p:nvPr>
        </p:nvSpPr>
        <p:spPr/>
        <p:txBody>
          <a:bodyPr/>
          <a:lstStyle/>
          <a:p>
            <a:fld id="{B6916DE8-A4F0-4919-9162-E125D1717D4F}" type="slidenum">
              <a:rPr lang="en-US" smtClean="0"/>
              <a:pPr/>
              <a:t>30</a:t>
            </a:fld>
            <a:endParaRPr lang="en-US"/>
          </a:p>
        </p:txBody>
      </p:sp>
      <mc:AlternateContent xmlns:mc="http://schemas.openxmlformats.org/markup-compatibility/2006" xmlns:p14="http://schemas.microsoft.com/office/powerpoint/2010/main">
        <mc:Choice Requires="p14">
          <p:contentPart p14:bwMode="auto" r:id="rId3">
            <p14:nvContentPartPr>
              <p14:cNvPr id="11" name="Ink 10"/>
              <p14:cNvContentPartPr/>
              <p14:nvPr/>
            </p14:nvContentPartPr>
            <p14:xfrm>
              <a:off x="10718743" y="3673929"/>
              <a:ext cx="89280" cy="48960"/>
            </p14:xfrm>
          </p:contentPart>
        </mc:Choice>
        <mc:Fallback xmlns="">
          <p:pic>
            <p:nvPicPr>
              <p:cNvPr id="11" name="Ink 10"/>
              <p:cNvPicPr/>
              <p:nvPr/>
            </p:nvPicPr>
            <p:blipFill>
              <a:blip r:embed="rId4"/>
              <a:stretch>
                <a:fillRect/>
              </a:stretch>
            </p:blipFill>
            <p:spPr>
              <a:xfrm>
                <a:off x="10712623" y="3664209"/>
                <a:ext cx="113040" cy="66960"/>
              </a:xfrm>
              <a:prstGeom prst="rect">
                <a:avLst/>
              </a:prstGeom>
            </p:spPr>
          </p:pic>
        </mc:Fallback>
      </mc:AlternateContent>
      <p:sp>
        <p:nvSpPr>
          <p:cNvPr id="7" name="Rectangle 6"/>
          <p:cNvSpPr/>
          <p:nvPr/>
        </p:nvSpPr>
        <p:spPr>
          <a:xfrm>
            <a:off x="-838200" y="1944231"/>
            <a:ext cx="12192000" cy="2246769"/>
          </a:xfrm>
          <a:prstGeom prst="rect">
            <a:avLst/>
          </a:prstGeom>
        </p:spPr>
        <p:txBody>
          <a:bodyPr wrap="square">
            <a:spAutoFit/>
          </a:bodyPr>
          <a:lstStyle/>
          <a:p>
            <a:r>
              <a:rPr lang="en-US" sz="2000" dirty="0">
                <a:latin typeface="Consolas"/>
              </a:rPr>
              <a:t> </a:t>
            </a:r>
            <a:r>
              <a:rPr lang="en-US" sz="2000" dirty="0" smtClean="0">
                <a:latin typeface="Consolas"/>
              </a:rPr>
              <a:t>           </a:t>
            </a:r>
            <a:r>
              <a:rPr lang="en-US" sz="2000" dirty="0" err="1" smtClean="0">
                <a:solidFill>
                  <a:srgbClr val="0000FF"/>
                </a:solidFill>
                <a:latin typeface="Consolas"/>
              </a:rPr>
              <a:t>var</a:t>
            </a:r>
            <a:r>
              <a:rPr lang="en-US" sz="2000" dirty="0" smtClean="0">
                <a:solidFill>
                  <a:prstClr val="black"/>
                </a:solidFill>
                <a:latin typeface="Consolas"/>
              </a:rPr>
              <a:t> </a:t>
            </a:r>
            <a:r>
              <a:rPr lang="en-US" sz="2000" dirty="0" err="1">
                <a:solidFill>
                  <a:prstClr val="black"/>
                </a:solidFill>
                <a:latin typeface="Consolas"/>
              </a:rPr>
              <a:t>cts</a:t>
            </a:r>
            <a:r>
              <a:rPr lang="en-US" sz="2000" dirty="0">
                <a:solidFill>
                  <a:prstClr val="black"/>
                </a:solidFill>
                <a:latin typeface="Consolas"/>
              </a:rPr>
              <a:t> = </a:t>
            </a:r>
            <a:r>
              <a:rPr lang="en-US" sz="2000" dirty="0">
                <a:solidFill>
                  <a:srgbClr val="0000FF"/>
                </a:solidFill>
                <a:latin typeface="Consolas"/>
              </a:rPr>
              <a:t>new</a:t>
            </a:r>
            <a:r>
              <a:rPr lang="en-US" sz="2000" dirty="0">
                <a:solidFill>
                  <a:prstClr val="black"/>
                </a:solidFill>
                <a:latin typeface="Consolas"/>
              </a:rPr>
              <a:t> </a:t>
            </a:r>
            <a:r>
              <a:rPr lang="en-US" sz="2000" dirty="0" err="1">
                <a:solidFill>
                  <a:srgbClr val="2B91AF"/>
                </a:solidFill>
                <a:latin typeface="Consolas"/>
              </a:rPr>
              <a:t>CancellationTokenSource</a:t>
            </a:r>
            <a:r>
              <a:rPr lang="en-US" sz="2000" dirty="0">
                <a:solidFill>
                  <a:prstClr val="black"/>
                </a:solidFill>
                <a:latin typeface="Consolas"/>
              </a:rPr>
              <a:t>();</a:t>
            </a:r>
          </a:p>
          <a:p>
            <a:r>
              <a:rPr lang="en-US" sz="2000" dirty="0">
                <a:solidFill>
                  <a:prstClr val="black"/>
                </a:solidFill>
                <a:latin typeface="Consolas"/>
              </a:rPr>
              <a:t>            </a:t>
            </a:r>
            <a:r>
              <a:rPr lang="en-US" sz="2000" dirty="0" err="1">
                <a:solidFill>
                  <a:srgbClr val="0000FF"/>
                </a:solidFill>
                <a:latin typeface="Consolas"/>
              </a:rPr>
              <a:t>var</a:t>
            </a:r>
            <a:r>
              <a:rPr lang="en-US" sz="2000" dirty="0">
                <a:solidFill>
                  <a:prstClr val="black"/>
                </a:solidFill>
                <a:latin typeface="Consolas"/>
              </a:rPr>
              <a:t> </a:t>
            </a:r>
            <a:r>
              <a:rPr lang="en-US" sz="2000" dirty="0" err="1">
                <a:solidFill>
                  <a:prstClr val="black"/>
                </a:solidFill>
                <a:latin typeface="Consolas"/>
              </a:rPr>
              <a:t>po</a:t>
            </a:r>
            <a:r>
              <a:rPr lang="en-US" sz="2000" dirty="0">
                <a:solidFill>
                  <a:prstClr val="black"/>
                </a:solidFill>
                <a:latin typeface="Consolas"/>
              </a:rPr>
              <a:t> = </a:t>
            </a:r>
            <a:r>
              <a:rPr lang="en-US" sz="2000" dirty="0">
                <a:solidFill>
                  <a:srgbClr val="0000FF"/>
                </a:solidFill>
                <a:latin typeface="Consolas"/>
              </a:rPr>
              <a:t>new</a:t>
            </a:r>
            <a:r>
              <a:rPr lang="en-US" sz="2000" dirty="0">
                <a:solidFill>
                  <a:prstClr val="black"/>
                </a:solidFill>
                <a:latin typeface="Consolas"/>
              </a:rPr>
              <a:t> </a:t>
            </a:r>
            <a:r>
              <a:rPr lang="en-US" sz="2000" dirty="0" err="1">
                <a:solidFill>
                  <a:srgbClr val="2B91AF"/>
                </a:solidFill>
                <a:latin typeface="Consolas"/>
              </a:rPr>
              <a:t>ParallelOptions</a:t>
            </a:r>
            <a:r>
              <a:rPr lang="en-US" sz="2000" dirty="0">
                <a:solidFill>
                  <a:prstClr val="black"/>
                </a:solidFill>
                <a:latin typeface="Consolas"/>
              </a:rPr>
              <a:t>()</a:t>
            </a:r>
          </a:p>
          <a:p>
            <a:r>
              <a:rPr lang="en-US" sz="2000" dirty="0">
                <a:solidFill>
                  <a:prstClr val="black"/>
                </a:solidFill>
                <a:latin typeface="Consolas"/>
              </a:rPr>
              <a:t>            {</a:t>
            </a:r>
          </a:p>
          <a:p>
            <a:r>
              <a:rPr lang="en-US" sz="2000" dirty="0">
                <a:solidFill>
                  <a:prstClr val="black"/>
                </a:solidFill>
                <a:latin typeface="Consolas"/>
              </a:rPr>
              <a:t>                </a:t>
            </a:r>
            <a:r>
              <a:rPr lang="en-US" sz="2000" dirty="0" err="1">
                <a:solidFill>
                  <a:prstClr val="black"/>
                </a:solidFill>
                <a:latin typeface="Consolas"/>
              </a:rPr>
              <a:t>CancellationToken</a:t>
            </a:r>
            <a:r>
              <a:rPr lang="en-US" sz="2000" dirty="0">
                <a:solidFill>
                  <a:prstClr val="black"/>
                </a:solidFill>
                <a:latin typeface="Consolas"/>
              </a:rPr>
              <a:t> = </a:t>
            </a:r>
            <a:r>
              <a:rPr lang="en-US" sz="2000" dirty="0" err="1">
                <a:solidFill>
                  <a:prstClr val="black"/>
                </a:solidFill>
                <a:latin typeface="Consolas"/>
              </a:rPr>
              <a:t>cts.Token</a:t>
            </a:r>
            <a:r>
              <a:rPr lang="en-US" sz="2000" dirty="0">
                <a:solidFill>
                  <a:prstClr val="black"/>
                </a:solidFill>
                <a:latin typeface="Consolas"/>
              </a:rPr>
              <a:t>,</a:t>
            </a:r>
          </a:p>
          <a:p>
            <a:r>
              <a:rPr lang="en-US" sz="2000" dirty="0">
                <a:solidFill>
                  <a:prstClr val="black"/>
                </a:solidFill>
                <a:latin typeface="Consolas"/>
              </a:rPr>
              <a:t>                </a:t>
            </a:r>
            <a:r>
              <a:rPr lang="en-US" sz="2000" dirty="0" err="1">
                <a:solidFill>
                  <a:prstClr val="black"/>
                </a:solidFill>
                <a:latin typeface="Consolas"/>
              </a:rPr>
              <a:t>MaxDegreeOfParallelism</a:t>
            </a:r>
            <a:r>
              <a:rPr lang="en-US" sz="2000" dirty="0">
                <a:solidFill>
                  <a:prstClr val="black"/>
                </a:solidFill>
                <a:latin typeface="Consolas"/>
              </a:rPr>
              <a:t> = </a:t>
            </a:r>
            <a:endParaRPr lang="en-US" sz="2000" dirty="0" smtClean="0">
              <a:solidFill>
                <a:prstClr val="black"/>
              </a:solidFill>
              <a:latin typeface="Consolas"/>
            </a:endParaRPr>
          </a:p>
          <a:p>
            <a:r>
              <a:rPr lang="en-US" sz="2000" dirty="0">
                <a:solidFill>
                  <a:prstClr val="black"/>
                </a:solidFill>
                <a:latin typeface="Consolas"/>
              </a:rPr>
              <a:t> </a:t>
            </a:r>
            <a:r>
              <a:rPr lang="en-US" sz="2000" dirty="0" smtClean="0">
                <a:solidFill>
                  <a:prstClr val="black"/>
                </a:solidFill>
                <a:latin typeface="Consolas"/>
              </a:rPr>
              <a:t>                          </a:t>
            </a:r>
            <a:r>
              <a:rPr lang="en-US" sz="2000" dirty="0" err="1" smtClean="0">
                <a:solidFill>
                  <a:prstClr val="black"/>
                </a:solidFill>
                <a:latin typeface="Consolas"/>
              </a:rPr>
              <a:t>System.</a:t>
            </a:r>
            <a:r>
              <a:rPr lang="en-US" sz="2000" dirty="0" err="1" smtClean="0">
                <a:solidFill>
                  <a:srgbClr val="2B91AF"/>
                </a:solidFill>
                <a:latin typeface="Consolas"/>
              </a:rPr>
              <a:t>Environment</a:t>
            </a:r>
            <a:r>
              <a:rPr lang="en-US" sz="2000" dirty="0" err="1" smtClean="0">
                <a:solidFill>
                  <a:prstClr val="black"/>
                </a:solidFill>
                <a:latin typeface="Consolas"/>
              </a:rPr>
              <a:t>.ProcessorCount</a:t>
            </a:r>
            <a:r>
              <a:rPr lang="en-US" sz="2000" dirty="0">
                <a:solidFill>
                  <a:prstClr val="black"/>
                </a:solidFill>
                <a:latin typeface="Consolas"/>
              </a:rPr>
              <a:t>,</a:t>
            </a:r>
          </a:p>
          <a:p>
            <a:r>
              <a:rPr lang="en-US" sz="2000" dirty="0">
                <a:solidFill>
                  <a:prstClr val="black"/>
                </a:solidFill>
                <a:latin typeface="Consolas"/>
              </a:rPr>
              <a:t>            };</a:t>
            </a:r>
            <a:endParaRPr lang="en-US" sz="2000" dirty="0"/>
          </a:p>
        </p:txBody>
      </p:sp>
      <p:grpSp>
        <p:nvGrpSpPr>
          <p:cNvPr id="31" name="Group 30"/>
          <p:cNvGrpSpPr/>
          <p:nvPr/>
        </p:nvGrpSpPr>
        <p:grpSpPr>
          <a:xfrm>
            <a:off x="7652657" y="5140404"/>
            <a:ext cx="1025506" cy="946427"/>
            <a:chOff x="3932694" y="5010564"/>
            <a:chExt cx="1283040" cy="1283040"/>
          </a:xfrm>
        </p:grpSpPr>
        <p:pic>
          <p:nvPicPr>
            <p:cNvPr id="32" name="Picture 2" descr="C:\Users\tball\Desktop\alpaca.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2694" y="5010564"/>
              <a:ext cx="1283040" cy="1283040"/>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4033065" y="5029200"/>
              <a:ext cx="1077871" cy="1251728"/>
            </a:xfrm>
            <a:prstGeom prst="rect">
              <a:avLst/>
            </a:prstGeom>
            <a:noFill/>
          </p:spPr>
          <p:txBody>
            <a:bodyPr wrap="none" rtlCol="0">
              <a:spAutoFit/>
            </a:bodyPr>
            <a:lstStyle/>
            <a:p>
              <a:pPr algn="ctr"/>
              <a:r>
                <a:rPr lang="en-US" b="1" dirty="0" smtClean="0">
                  <a:solidFill>
                    <a:srgbClr val="FFFF00"/>
                  </a:solidFill>
                  <a:effectLst>
                    <a:outerShdw blurRad="38100" dist="38100" dir="2700000" algn="tl">
                      <a:srgbClr val="000000">
                        <a:alpha val="43137"/>
                      </a:srgbClr>
                    </a:outerShdw>
                  </a:effectLst>
                </a:rPr>
                <a:t>Alpaca</a:t>
              </a:r>
            </a:p>
            <a:p>
              <a:pPr algn="ctr"/>
              <a:endParaRPr lang="en-US" b="1" dirty="0" smtClean="0">
                <a:solidFill>
                  <a:srgbClr val="FFFF00"/>
                </a:solidFill>
                <a:effectLst>
                  <a:outerShdw blurRad="38100" dist="38100" dir="2700000" algn="tl">
                    <a:srgbClr val="000000">
                      <a:alpha val="43137"/>
                    </a:srgbClr>
                  </a:outerShdw>
                </a:effectLst>
              </a:endParaRPr>
            </a:p>
            <a:p>
              <a:pPr algn="ctr"/>
              <a:r>
                <a:rPr lang="en-US" b="1" dirty="0" smtClean="0">
                  <a:solidFill>
                    <a:srgbClr val="FFFF00"/>
                  </a:solidFill>
                  <a:effectLst>
                    <a:outerShdw blurRad="38100" dist="38100" dir="2700000" algn="tl">
                      <a:srgbClr val="000000">
                        <a:alpha val="43137"/>
                      </a:srgbClr>
                    </a:outerShdw>
                  </a:effectLst>
                </a:rPr>
                <a:t>Project</a:t>
              </a:r>
              <a:endParaRPr lang="en-US" b="1" dirty="0">
                <a:solidFill>
                  <a:srgbClr val="FFFF00"/>
                </a:solidFill>
                <a:effectLst>
                  <a:outerShdw blurRad="38100" dist="38100" dir="2700000" algn="tl">
                    <a:srgbClr val="000000">
                      <a:alpha val="43137"/>
                    </a:srgbClr>
                  </a:outerShdw>
                </a:effectLst>
              </a:endParaRPr>
            </a:p>
          </p:txBody>
        </p:sp>
      </p:grpSp>
      <p:sp>
        <p:nvSpPr>
          <p:cNvPr id="34" name="Rectangle 33"/>
          <p:cNvSpPr/>
          <p:nvPr/>
        </p:nvSpPr>
        <p:spPr>
          <a:xfrm>
            <a:off x="4267200" y="5702471"/>
            <a:ext cx="3352800" cy="369332"/>
          </a:xfrm>
          <a:prstGeom prst="rect">
            <a:avLst/>
          </a:prstGeom>
        </p:spPr>
        <p:txBody>
          <a:bodyPr wrap="square">
            <a:spAutoFit/>
          </a:bodyPr>
          <a:lstStyle/>
          <a:p>
            <a:r>
              <a:rPr lang="en-US" dirty="0" err="1" smtClean="0"/>
              <a:t>ControlFlow</a:t>
            </a:r>
            <a:r>
              <a:rPr lang="en-US" dirty="0" smtClean="0"/>
              <a:t>\</a:t>
            </a:r>
            <a:r>
              <a:rPr lang="en-US" dirty="0" err="1" smtClean="0"/>
              <a:t>CancelingExample.cs</a:t>
            </a:r>
            <a:endParaRPr lang="en-US" dirty="0"/>
          </a:p>
        </p:txBody>
      </p:sp>
    </p:spTree>
    <p:extLst>
      <p:ext uri="{BB962C8B-B14F-4D97-AF65-F5344CB8AC3E}">
        <p14:creationId xmlns:p14="http://schemas.microsoft.com/office/powerpoint/2010/main" val="2906585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Canceling </a:t>
            </a:r>
            <a:r>
              <a:rPr lang="en-US" dirty="0" err="1" smtClean="0"/>
              <a:t>Parallel.For</a:t>
            </a:r>
            <a:r>
              <a:rPr lang="en-US" dirty="0" smtClean="0"/>
              <a:t> (2)</a:t>
            </a:r>
            <a:endParaRPr lang="en-US" dirty="0"/>
          </a:p>
        </p:txBody>
      </p:sp>
      <p:sp>
        <p:nvSpPr>
          <p:cNvPr id="4" name="Slide Number Placeholder 3"/>
          <p:cNvSpPr>
            <a:spLocks noGrp="1"/>
          </p:cNvSpPr>
          <p:nvPr>
            <p:ph type="sldNum" sz="quarter" idx="12"/>
          </p:nvPr>
        </p:nvSpPr>
        <p:spPr/>
        <p:txBody>
          <a:bodyPr/>
          <a:lstStyle/>
          <a:p>
            <a:fld id="{B6916DE8-A4F0-4919-9162-E125D1717D4F}" type="slidenum">
              <a:rPr lang="en-US" smtClean="0"/>
              <a:pPr/>
              <a:t>31</a:t>
            </a:fld>
            <a:endParaRPr lang="en-US"/>
          </a:p>
        </p:txBody>
      </p:sp>
      <mc:AlternateContent xmlns:mc="http://schemas.openxmlformats.org/markup-compatibility/2006" xmlns:p14="http://schemas.microsoft.com/office/powerpoint/2010/main">
        <mc:Choice Requires="p14">
          <p:contentPart p14:bwMode="auto" r:id="rId3">
            <p14:nvContentPartPr>
              <p14:cNvPr id="11" name="Ink 10"/>
              <p14:cNvContentPartPr/>
              <p14:nvPr/>
            </p14:nvContentPartPr>
            <p14:xfrm>
              <a:off x="10718743" y="3673929"/>
              <a:ext cx="89280" cy="48960"/>
            </p14:xfrm>
          </p:contentPart>
        </mc:Choice>
        <mc:Fallback xmlns="">
          <p:pic>
            <p:nvPicPr>
              <p:cNvPr id="11" name="Ink 10"/>
              <p:cNvPicPr/>
              <p:nvPr/>
            </p:nvPicPr>
            <p:blipFill>
              <a:blip r:embed="rId4"/>
              <a:stretch>
                <a:fillRect/>
              </a:stretch>
            </p:blipFill>
            <p:spPr>
              <a:xfrm>
                <a:off x="10712623" y="3664209"/>
                <a:ext cx="113040" cy="66960"/>
              </a:xfrm>
              <a:prstGeom prst="rect">
                <a:avLst/>
              </a:prstGeom>
            </p:spPr>
          </p:pic>
        </mc:Fallback>
      </mc:AlternateContent>
      <p:sp>
        <p:nvSpPr>
          <p:cNvPr id="5" name="Rectangle 4"/>
          <p:cNvSpPr/>
          <p:nvPr/>
        </p:nvSpPr>
        <p:spPr>
          <a:xfrm>
            <a:off x="-533400" y="1067098"/>
            <a:ext cx="9753600" cy="5478423"/>
          </a:xfrm>
          <a:prstGeom prst="rect">
            <a:avLst/>
          </a:prstGeom>
        </p:spPr>
        <p:txBody>
          <a:bodyPr wrap="square">
            <a:spAutoFit/>
          </a:bodyPr>
          <a:lstStyle/>
          <a:p>
            <a:r>
              <a:rPr lang="en-US" sz="1400" dirty="0">
                <a:latin typeface="Consolas"/>
              </a:rPr>
              <a:t> </a:t>
            </a:r>
            <a:r>
              <a:rPr lang="en-US" sz="1400" dirty="0" smtClean="0">
                <a:latin typeface="Consolas"/>
              </a:rPr>
              <a:t>           </a:t>
            </a:r>
            <a:r>
              <a:rPr lang="en-US" sz="1400" dirty="0" err="1" smtClean="0">
                <a:solidFill>
                  <a:srgbClr val="2B91AF"/>
                </a:solidFill>
                <a:latin typeface="Consolas"/>
              </a:rPr>
              <a:t>Parallel</a:t>
            </a:r>
            <a:r>
              <a:rPr lang="en-US" sz="1400" dirty="0" err="1" smtClean="0">
                <a:solidFill>
                  <a:prstClr val="black"/>
                </a:solidFill>
                <a:latin typeface="Consolas"/>
              </a:rPr>
              <a:t>.Invoke</a:t>
            </a:r>
            <a:r>
              <a:rPr lang="en-US" sz="1400" dirty="0">
                <a:solidFill>
                  <a:prstClr val="black"/>
                </a:solidFill>
                <a:latin typeface="Consolas"/>
              </a:rPr>
              <a:t>(</a:t>
            </a:r>
          </a:p>
          <a:p>
            <a:r>
              <a:rPr lang="en-US" sz="1400" dirty="0">
                <a:solidFill>
                  <a:prstClr val="black"/>
                </a:solidFill>
                <a:latin typeface="Consolas"/>
              </a:rPr>
              <a:t>                () =&gt;</a:t>
            </a:r>
          </a:p>
          <a:p>
            <a:r>
              <a:rPr lang="en-US" sz="1400" dirty="0">
                <a:solidFill>
                  <a:prstClr val="black"/>
                </a:solidFill>
                <a:latin typeface="Consolas"/>
              </a:rPr>
              <a:t>                {</a:t>
            </a:r>
          </a:p>
          <a:p>
            <a:r>
              <a:rPr lang="en-US" sz="1400" dirty="0">
                <a:solidFill>
                  <a:prstClr val="black"/>
                </a:solidFill>
                <a:latin typeface="Consolas"/>
              </a:rPr>
              <a:t>                    </a:t>
            </a:r>
            <a:r>
              <a:rPr lang="en-US" sz="1400" dirty="0" err="1">
                <a:solidFill>
                  <a:srgbClr val="2B91AF"/>
                </a:solidFill>
                <a:latin typeface="Consolas"/>
              </a:rPr>
              <a:t>Thread</a:t>
            </a:r>
            <a:r>
              <a:rPr lang="en-US" sz="1400" dirty="0" err="1">
                <a:solidFill>
                  <a:prstClr val="black"/>
                </a:solidFill>
                <a:latin typeface="Consolas"/>
              </a:rPr>
              <a:t>.Sleep</a:t>
            </a:r>
            <a:r>
              <a:rPr lang="en-US" sz="1400" dirty="0">
                <a:solidFill>
                  <a:prstClr val="black"/>
                </a:solidFill>
                <a:latin typeface="Consolas"/>
              </a:rPr>
              <a:t>(10);</a:t>
            </a:r>
          </a:p>
          <a:p>
            <a:r>
              <a:rPr lang="it-IT" sz="1400" dirty="0">
                <a:solidFill>
                  <a:prstClr val="black"/>
                </a:solidFill>
                <a:latin typeface="Consolas"/>
              </a:rPr>
              <a:t>                    </a:t>
            </a:r>
            <a:r>
              <a:rPr lang="it-IT" sz="1400" dirty="0">
                <a:solidFill>
                  <a:srgbClr val="2B91AF"/>
                </a:solidFill>
                <a:latin typeface="Consolas"/>
              </a:rPr>
              <a:t>Console</a:t>
            </a:r>
            <a:r>
              <a:rPr lang="it-IT" sz="1400" dirty="0">
                <a:solidFill>
                  <a:prstClr val="black"/>
                </a:solidFill>
                <a:latin typeface="Consolas"/>
              </a:rPr>
              <a:t>.WriteLine(</a:t>
            </a:r>
            <a:r>
              <a:rPr lang="it-IT" sz="1400" dirty="0">
                <a:solidFill>
                  <a:srgbClr val="A31515"/>
                </a:solidFill>
                <a:latin typeface="Consolas"/>
              </a:rPr>
              <a:t>"Cancelling operation via CancellationToken.Cancel..."</a:t>
            </a:r>
            <a:r>
              <a:rPr lang="it-IT" sz="1400" dirty="0">
                <a:solidFill>
                  <a:prstClr val="black"/>
                </a:solidFill>
                <a:latin typeface="Consolas"/>
              </a:rPr>
              <a:t>);</a:t>
            </a:r>
          </a:p>
          <a:p>
            <a:r>
              <a:rPr lang="en-US" sz="1400" dirty="0">
                <a:solidFill>
                  <a:prstClr val="black"/>
                </a:solidFill>
                <a:latin typeface="Consolas"/>
              </a:rPr>
              <a:t>                    </a:t>
            </a:r>
            <a:r>
              <a:rPr lang="en-US" sz="1400" dirty="0" err="1">
                <a:solidFill>
                  <a:prstClr val="black"/>
                </a:solidFill>
                <a:latin typeface="Consolas"/>
              </a:rPr>
              <a:t>cts.Cancel</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 =&gt;</a:t>
            </a: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try</a:t>
            </a:r>
            <a:endParaRPr lang="en-US" sz="1400" dirty="0">
              <a:solidFill>
                <a:prstClr val="black"/>
              </a:solidFill>
              <a:latin typeface="Consolas"/>
            </a:endParaRPr>
          </a:p>
          <a:p>
            <a:r>
              <a:rPr lang="en-US" sz="1400" dirty="0">
                <a:solidFill>
                  <a:prstClr val="black"/>
                </a:solidFill>
                <a:latin typeface="Consolas"/>
              </a:rPr>
              <a:t>                    {</a:t>
            </a:r>
          </a:p>
          <a:p>
            <a:r>
              <a:rPr lang="en-US" sz="1400" dirty="0">
                <a:solidFill>
                  <a:prstClr val="black"/>
                </a:solidFill>
                <a:latin typeface="Consolas"/>
              </a:rPr>
              <a:t>                        </a:t>
            </a:r>
            <a:r>
              <a:rPr lang="en-US" sz="1400" dirty="0" err="1">
                <a:solidFill>
                  <a:srgbClr val="2B91AF"/>
                </a:solidFill>
                <a:latin typeface="Consolas"/>
              </a:rPr>
              <a:t>Thread</a:t>
            </a:r>
            <a:r>
              <a:rPr lang="en-US" sz="1400" dirty="0" err="1">
                <a:solidFill>
                  <a:prstClr val="black"/>
                </a:solidFill>
                <a:latin typeface="Consolas"/>
              </a:rPr>
              <a:t>.Sleep</a:t>
            </a:r>
            <a:r>
              <a:rPr lang="en-US" sz="1400" dirty="0">
                <a:solidFill>
                  <a:prstClr val="black"/>
                </a:solidFill>
                <a:latin typeface="Consolas"/>
              </a:rPr>
              <a:t>(1);</a:t>
            </a:r>
          </a:p>
          <a:p>
            <a:r>
              <a:rPr lang="en-US" sz="1400" dirty="0">
                <a:solidFill>
                  <a:prstClr val="black"/>
                </a:solidFill>
                <a:latin typeface="Consolas"/>
              </a:rPr>
              <a:t>                        </a:t>
            </a:r>
            <a:r>
              <a:rPr lang="en-US" sz="1400" dirty="0" err="1">
                <a:solidFill>
                  <a:srgbClr val="0000FF"/>
                </a:solidFill>
                <a:latin typeface="Consolas"/>
              </a:rPr>
              <a:t>int</a:t>
            </a:r>
            <a:r>
              <a:rPr lang="en-US" sz="1400" dirty="0">
                <a:solidFill>
                  <a:prstClr val="black"/>
                </a:solidFill>
                <a:latin typeface="Consolas"/>
              </a:rPr>
              <a:t>[] </a:t>
            </a:r>
            <a:r>
              <a:rPr lang="en-US" sz="1400" dirty="0" err="1">
                <a:solidFill>
                  <a:prstClr val="black"/>
                </a:solidFill>
                <a:latin typeface="Consolas"/>
              </a:rPr>
              <a:t>nums</a:t>
            </a:r>
            <a:r>
              <a:rPr lang="en-US" sz="1400" dirty="0">
                <a:solidFill>
                  <a:prstClr val="black"/>
                </a:solidFill>
                <a:latin typeface="Consolas"/>
              </a:rPr>
              <a:t> = </a:t>
            </a:r>
            <a:r>
              <a:rPr lang="en-US" sz="1400" dirty="0" err="1">
                <a:solidFill>
                  <a:srgbClr val="2B91AF"/>
                </a:solidFill>
                <a:latin typeface="Consolas"/>
              </a:rPr>
              <a:t>Enumerable</a:t>
            </a:r>
            <a:r>
              <a:rPr lang="en-US" sz="1400" dirty="0" err="1">
                <a:solidFill>
                  <a:prstClr val="black"/>
                </a:solidFill>
                <a:latin typeface="Consolas"/>
              </a:rPr>
              <a:t>.Range</a:t>
            </a:r>
            <a:r>
              <a:rPr lang="en-US" sz="1400" dirty="0">
                <a:solidFill>
                  <a:prstClr val="black"/>
                </a:solidFill>
                <a:latin typeface="Consolas"/>
              </a:rPr>
              <a:t>(0, 1000000).</a:t>
            </a:r>
            <a:r>
              <a:rPr lang="en-US" sz="1400" dirty="0" err="1">
                <a:solidFill>
                  <a:prstClr val="black"/>
                </a:solidFill>
                <a:latin typeface="Consolas"/>
              </a:rPr>
              <a:t>ToArray</a:t>
            </a:r>
            <a:r>
              <a:rPr lang="en-US" sz="1400" dirty="0">
                <a:solidFill>
                  <a:prstClr val="black"/>
                </a:solidFill>
                <a:latin typeface="Consolas"/>
              </a:rPr>
              <a:t>();</a:t>
            </a:r>
          </a:p>
          <a:p>
            <a:r>
              <a:rPr lang="en-US" sz="1400" dirty="0">
                <a:solidFill>
                  <a:prstClr val="black"/>
                </a:solidFill>
                <a:latin typeface="Consolas"/>
              </a:rPr>
              <a:t>                        </a:t>
            </a:r>
            <a:r>
              <a:rPr lang="en-US" sz="1400" dirty="0" err="1">
                <a:solidFill>
                  <a:srgbClr val="2B91AF"/>
                </a:solidFill>
                <a:latin typeface="Consolas"/>
              </a:rPr>
              <a:t>Parallel</a:t>
            </a:r>
            <a:r>
              <a:rPr lang="en-US" sz="1400" dirty="0" err="1">
                <a:solidFill>
                  <a:prstClr val="black"/>
                </a:solidFill>
                <a:latin typeface="Consolas"/>
              </a:rPr>
              <a:t>.ForEach</a:t>
            </a:r>
            <a:r>
              <a:rPr lang="en-US" sz="1400" dirty="0">
                <a:solidFill>
                  <a:prstClr val="black"/>
                </a:solidFill>
                <a:latin typeface="Consolas"/>
              </a:rPr>
              <a:t>(</a:t>
            </a:r>
            <a:r>
              <a:rPr lang="en-US" sz="1400" dirty="0" err="1">
                <a:solidFill>
                  <a:prstClr val="black"/>
                </a:solidFill>
                <a:latin typeface="Consolas"/>
              </a:rPr>
              <a:t>nums</a:t>
            </a:r>
            <a:r>
              <a:rPr lang="en-US" sz="1400" dirty="0">
                <a:solidFill>
                  <a:prstClr val="black"/>
                </a:solidFill>
                <a:latin typeface="Consolas"/>
              </a:rPr>
              <a:t>, </a:t>
            </a:r>
            <a:r>
              <a:rPr lang="en-US" sz="1400" dirty="0" err="1">
                <a:solidFill>
                  <a:prstClr val="black"/>
                </a:solidFill>
                <a:latin typeface="Consolas"/>
              </a:rPr>
              <a:t>po</a:t>
            </a:r>
            <a:r>
              <a:rPr lang="en-US" sz="1400" dirty="0">
                <a:solidFill>
                  <a:prstClr val="black"/>
                </a:solidFill>
                <a:latin typeface="Consolas"/>
              </a:rPr>
              <a:t>, (</a:t>
            </a:r>
            <a:r>
              <a:rPr lang="en-US" sz="1400" dirty="0" err="1">
                <a:solidFill>
                  <a:prstClr val="black"/>
                </a:solidFill>
                <a:latin typeface="Consolas"/>
              </a:rPr>
              <a:t>num</a:t>
            </a:r>
            <a:r>
              <a:rPr lang="en-US" sz="1400" dirty="0">
                <a:solidFill>
                  <a:prstClr val="black"/>
                </a:solidFill>
                <a:latin typeface="Consolas"/>
              </a:rPr>
              <a:t>) =&gt;</a:t>
            </a:r>
          </a:p>
          <a:p>
            <a:r>
              <a:rPr lang="en-US" sz="1400" dirty="0">
                <a:solidFill>
                  <a:prstClr val="black"/>
                </a:solidFill>
                <a:latin typeface="Consolas"/>
              </a:rPr>
              <a:t>                        {</a:t>
            </a:r>
          </a:p>
          <a:p>
            <a:r>
              <a:rPr lang="pt-BR" sz="1400" dirty="0">
                <a:solidFill>
                  <a:prstClr val="black"/>
                </a:solidFill>
                <a:latin typeface="Consolas"/>
              </a:rPr>
              <a:t>                            </a:t>
            </a:r>
            <a:r>
              <a:rPr lang="pt-BR" sz="1400" dirty="0">
                <a:solidFill>
                  <a:srgbClr val="0000FF"/>
                </a:solidFill>
                <a:latin typeface="Consolas"/>
              </a:rPr>
              <a:t>double</a:t>
            </a:r>
            <a:r>
              <a:rPr lang="pt-BR" sz="1400" dirty="0">
                <a:solidFill>
                  <a:prstClr val="black"/>
                </a:solidFill>
                <a:latin typeface="Consolas"/>
              </a:rPr>
              <a:t> d = </a:t>
            </a:r>
            <a:r>
              <a:rPr lang="pt-BR" sz="1400" dirty="0">
                <a:solidFill>
                  <a:srgbClr val="2B91AF"/>
                </a:solidFill>
                <a:latin typeface="Consolas"/>
              </a:rPr>
              <a:t>Math</a:t>
            </a:r>
            <a:r>
              <a:rPr lang="pt-BR" sz="1400" dirty="0">
                <a:solidFill>
                  <a:prstClr val="black"/>
                </a:solidFill>
                <a:latin typeface="Consolas"/>
              </a:rPr>
              <a:t>.Sqrt(num) * </a:t>
            </a:r>
            <a:r>
              <a:rPr lang="pt-BR" sz="1400" dirty="0">
                <a:solidFill>
                  <a:srgbClr val="2B91AF"/>
                </a:solidFill>
                <a:latin typeface="Consolas"/>
              </a:rPr>
              <a:t>Math</a:t>
            </a:r>
            <a:r>
              <a:rPr lang="pt-BR" sz="1400" dirty="0">
                <a:solidFill>
                  <a:prstClr val="black"/>
                </a:solidFill>
                <a:latin typeface="Consolas"/>
              </a:rPr>
              <a:t>.Sqrt(num * num);</a:t>
            </a:r>
          </a:p>
          <a:p>
            <a:r>
              <a:rPr lang="en-US" sz="1400" dirty="0">
                <a:solidFill>
                  <a:prstClr val="black"/>
                </a:solidFill>
                <a:latin typeface="Consolas"/>
              </a:rPr>
              <a:t>                        });</a:t>
            </a:r>
          </a:p>
          <a:p>
            <a:r>
              <a:rPr lang="en-US" sz="1400" dirty="0">
                <a:solidFill>
                  <a:prstClr val="black"/>
                </a:solidFill>
                <a:latin typeface="Consolas"/>
              </a:rPr>
              <a:t>                        </a:t>
            </a:r>
            <a:r>
              <a:rPr lang="en-US" sz="1400" dirty="0" err="1">
                <a:solidFill>
                  <a:srgbClr val="2B91AF"/>
                </a:solidFill>
                <a:latin typeface="Consolas"/>
              </a:rPr>
              <a:t>Console</a:t>
            </a:r>
            <a:r>
              <a:rPr lang="en-US" sz="1400" dirty="0" err="1">
                <a:solidFill>
                  <a:prstClr val="black"/>
                </a:solidFill>
                <a:latin typeface="Consolas"/>
              </a:rPr>
              <a:t>.WriteLine</a:t>
            </a:r>
            <a:r>
              <a:rPr lang="en-US" sz="1400" dirty="0">
                <a:solidFill>
                  <a:prstClr val="black"/>
                </a:solidFill>
                <a:latin typeface="Consolas"/>
              </a:rPr>
              <a:t>(</a:t>
            </a:r>
            <a:r>
              <a:rPr lang="en-US" sz="1400" dirty="0">
                <a:solidFill>
                  <a:srgbClr val="A31515"/>
                </a:solidFill>
                <a:latin typeface="Consolas"/>
              </a:rPr>
              <a:t>"Operation completed without being cancelled."</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catch</a:t>
            </a:r>
            <a:r>
              <a:rPr lang="en-US" sz="1400" dirty="0">
                <a:solidFill>
                  <a:prstClr val="black"/>
                </a:solidFill>
                <a:latin typeface="Consolas"/>
              </a:rPr>
              <a:t> (</a:t>
            </a:r>
            <a:r>
              <a:rPr lang="en-US" sz="1400" dirty="0" err="1">
                <a:solidFill>
                  <a:srgbClr val="2B91AF"/>
                </a:solidFill>
                <a:latin typeface="Consolas"/>
              </a:rPr>
              <a:t>OperationCanceledException</a:t>
            </a:r>
            <a:r>
              <a:rPr lang="en-US" sz="1400" dirty="0">
                <a:solidFill>
                  <a:prstClr val="black"/>
                </a:solidFill>
                <a:latin typeface="Consolas"/>
              </a:rPr>
              <a:t> e)</a:t>
            </a:r>
          </a:p>
          <a:p>
            <a:r>
              <a:rPr lang="en-US" sz="1400" dirty="0">
                <a:solidFill>
                  <a:prstClr val="black"/>
                </a:solidFill>
                <a:latin typeface="Consolas"/>
              </a:rPr>
              <a:t>                    {</a:t>
            </a:r>
          </a:p>
          <a:p>
            <a:r>
              <a:rPr lang="en-US" sz="1400" dirty="0">
                <a:solidFill>
                  <a:prstClr val="black"/>
                </a:solidFill>
                <a:latin typeface="Consolas"/>
              </a:rPr>
              <a:t>                        </a:t>
            </a:r>
            <a:r>
              <a:rPr lang="en-US" sz="1400" dirty="0" err="1">
                <a:solidFill>
                  <a:srgbClr val="2B91AF"/>
                </a:solidFill>
                <a:latin typeface="Consolas"/>
              </a:rPr>
              <a:t>Console</a:t>
            </a:r>
            <a:r>
              <a:rPr lang="en-US" sz="1400" dirty="0" err="1">
                <a:solidFill>
                  <a:prstClr val="black"/>
                </a:solidFill>
                <a:latin typeface="Consolas"/>
              </a:rPr>
              <a:t>.WriteLine</a:t>
            </a:r>
            <a:r>
              <a:rPr lang="en-US" sz="1400" dirty="0">
                <a:solidFill>
                  <a:prstClr val="black"/>
                </a:solidFill>
                <a:latin typeface="Consolas"/>
              </a:rPr>
              <a:t>(</a:t>
            </a:r>
            <a:r>
              <a:rPr lang="en-US" sz="1400" dirty="0" err="1">
                <a:solidFill>
                  <a:prstClr val="black"/>
                </a:solidFill>
                <a:latin typeface="Consolas"/>
              </a:rPr>
              <a:t>e.Message</a:t>
            </a:r>
            <a:r>
              <a:rPr lang="en-US" sz="1400" dirty="0">
                <a:solidFill>
                  <a:prstClr val="black"/>
                </a:solidFill>
                <a:latin typeface="Consolas"/>
              </a:rPr>
              <a:t>);</a:t>
            </a:r>
          </a:p>
          <a:p>
            <a:r>
              <a:rPr lang="en-US" sz="1400" dirty="0">
                <a:solidFill>
                  <a:prstClr val="black"/>
                </a:solidFill>
                <a:latin typeface="Consolas"/>
              </a:rPr>
              <a:t>                        </a:t>
            </a:r>
            <a:r>
              <a:rPr lang="en-US" sz="1400" dirty="0" err="1">
                <a:solidFill>
                  <a:srgbClr val="2B91AF"/>
                </a:solidFill>
                <a:latin typeface="Consolas"/>
              </a:rPr>
              <a:t>Assert</a:t>
            </a:r>
            <a:r>
              <a:rPr lang="en-US" sz="1400" dirty="0" err="1">
                <a:solidFill>
                  <a:prstClr val="black"/>
                </a:solidFill>
                <a:latin typeface="Consolas"/>
              </a:rPr>
              <a:t>.IsTrue</a:t>
            </a:r>
            <a:r>
              <a:rPr lang="en-US" sz="1400" dirty="0">
                <a:solidFill>
                  <a:prstClr val="black"/>
                </a:solidFill>
                <a:latin typeface="Consolas"/>
              </a:rPr>
              <a:t>(</a:t>
            </a:r>
            <a:r>
              <a:rPr lang="en-US" sz="1400" dirty="0" err="1">
                <a:solidFill>
                  <a:prstClr val="black"/>
                </a:solidFill>
                <a:latin typeface="Consolas"/>
              </a:rPr>
              <a:t>token.IsCancellationRequested</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endParaRPr lang="en-US" sz="1400" dirty="0"/>
          </a:p>
        </p:txBody>
      </p:sp>
    </p:spTree>
    <p:extLst>
      <p:ext uri="{BB962C8B-B14F-4D97-AF65-F5344CB8AC3E}">
        <p14:creationId xmlns:p14="http://schemas.microsoft.com/office/powerpoint/2010/main" val="2857838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Exit Strategies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Unhandled exceptions take priority over </a:t>
            </a:r>
            <a:r>
              <a:rPr lang="en-US" b="1" dirty="0" smtClean="0"/>
              <a:t>Stop</a:t>
            </a:r>
            <a:r>
              <a:rPr lang="en-US" dirty="0" smtClean="0"/>
              <a:t>, </a:t>
            </a:r>
            <a:r>
              <a:rPr lang="en-US" b="1" dirty="0" smtClean="0"/>
              <a:t>Break</a:t>
            </a:r>
            <a:r>
              <a:rPr lang="en-US" dirty="0" smtClean="0"/>
              <a:t>, or cancellation requests</a:t>
            </a:r>
          </a:p>
          <a:p>
            <a:endParaRPr lang="en-US" dirty="0" smtClean="0"/>
          </a:p>
          <a:p>
            <a:r>
              <a:rPr lang="en-US" dirty="0" smtClean="0"/>
              <a:t>If no exceptions occurred but the </a:t>
            </a:r>
            <a:r>
              <a:rPr lang="en-US" b="1" dirty="0" err="1" smtClean="0"/>
              <a:t>CancellationToken</a:t>
            </a:r>
            <a:r>
              <a:rPr lang="en-US" dirty="0" smtClean="0"/>
              <a:t> was signaled and either </a:t>
            </a:r>
            <a:r>
              <a:rPr lang="en-US" b="1" dirty="0" smtClean="0"/>
              <a:t>Stop</a:t>
            </a:r>
            <a:r>
              <a:rPr lang="en-US" dirty="0" smtClean="0"/>
              <a:t> or </a:t>
            </a:r>
            <a:r>
              <a:rPr lang="en-US" b="1" dirty="0" smtClean="0"/>
              <a:t>Break</a:t>
            </a:r>
            <a:r>
              <a:rPr lang="en-US" dirty="0" smtClean="0"/>
              <a:t> was used</a:t>
            </a:r>
          </a:p>
          <a:p>
            <a:pPr lvl="1"/>
            <a:r>
              <a:rPr lang="en-US" dirty="0" smtClean="0"/>
              <a:t>there’s a potential race as to whether the loop will notice the cancellation prior to exiting:</a:t>
            </a:r>
          </a:p>
          <a:p>
            <a:pPr lvl="1"/>
            <a:r>
              <a:rPr lang="en-US" dirty="0" smtClean="0"/>
              <a:t>If it does, the loop will exit with an </a:t>
            </a:r>
            <a:r>
              <a:rPr lang="en-US" b="1" dirty="0" err="1" smtClean="0"/>
              <a:t>OperationCanceledException</a:t>
            </a:r>
            <a:r>
              <a:rPr lang="en-US" dirty="0" smtClean="0"/>
              <a:t>. </a:t>
            </a:r>
          </a:p>
          <a:p>
            <a:pPr lvl="1"/>
            <a:r>
              <a:rPr lang="en-US" dirty="0" smtClean="0"/>
              <a:t>If it doesn’t, it will exit due to the </a:t>
            </a:r>
            <a:r>
              <a:rPr lang="en-US" b="1" dirty="0" smtClean="0"/>
              <a:t>Stop</a:t>
            </a:r>
            <a:r>
              <a:rPr lang="en-US" dirty="0" smtClean="0"/>
              <a:t>/</a:t>
            </a:r>
            <a:r>
              <a:rPr lang="en-US" b="1" dirty="0" smtClean="0"/>
              <a:t>Break</a:t>
            </a:r>
            <a:r>
              <a:rPr lang="en-US" dirty="0" smtClean="0"/>
              <a:t> </a:t>
            </a:r>
          </a:p>
          <a:p>
            <a:endParaRPr lang="en-US"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32</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Exit Strategies</a:t>
            </a:r>
            <a:endParaRPr lang="en-US" dirty="0"/>
          </a:p>
        </p:txBody>
      </p:sp>
      <p:sp>
        <p:nvSpPr>
          <p:cNvPr id="3" name="Content Placeholder 2"/>
          <p:cNvSpPr>
            <a:spLocks noGrp="1"/>
          </p:cNvSpPr>
          <p:nvPr>
            <p:ph idx="1"/>
          </p:nvPr>
        </p:nvSpPr>
        <p:spPr/>
        <p:txBody>
          <a:bodyPr>
            <a:normAutofit/>
          </a:bodyPr>
          <a:lstStyle/>
          <a:p>
            <a:r>
              <a:rPr lang="en-US" b="1" dirty="0" smtClean="0"/>
              <a:t>Stop</a:t>
            </a:r>
            <a:r>
              <a:rPr lang="en-US" dirty="0" smtClean="0"/>
              <a:t> and </a:t>
            </a:r>
            <a:r>
              <a:rPr lang="en-US" b="1" dirty="0" smtClean="0"/>
              <a:t>Break</a:t>
            </a:r>
            <a:r>
              <a:rPr lang="en-US" dirty="0" smtClean="0"/>
              <a:t> may not be used together. If they are, an exception will be raised.</a:t>
            </a:r>
          </a:p>
          <a:p>
            <a:r>
              <a:rPr lang="en-US" dirty="0" smtClean="0"/>
              <a:t>For long running iterations, there are multiple properties an iteration might want to check to see whether it should bail early: </a:t>
            </a:r>
          </a:p>
          <a:p>
            <a:pPr lvl="1"/>
            <a:r>
              <a:rPr lang="en-US" b="1" dirty="0" err="1" smtClean="0"/>
              <a:t>IsStopped</a:t>
            </a:r>
            <a:r>
              <a:rPr lang="en-US" dirty="0" smtClean="0"/>
              <a:t>, </a:t>
            </a:r>
            <a:r>
              <a:rPr lang="en-US" b="1" dirty="0" err="1" smtClean="0"/>
              <a:t>LowestBreakIteration</a:t>
            </a:r>
            <a:r>
              <a:rPr lang="en-US" dirty="0" smtClean="0"/>
              <a:t>, </a:t>
            </a:r>
            <a:r>
              <a:rPr lang="en-US" b="1" dirty="0" err="1" smtClean="0"/>
              <a:t>IsExceptional</a:t>
            </a:r>
            <a:endParaRPr lang="en-US" dirty="0" smtClean="0"/>
          </a:p>
          <a:p>
            <a:pPr lvl="1"/>
            <a:r>
              <a:rPr lang="en-US" b="1" dirty="0" err="1" smtClean="0"/>
              <a:t>ShouldExitCurrentIteration</a:t>
            </a:r>
            <a:r>
              <a:rPr lang="en-US" dirty="0" smtClean="0"/>
              <a:t> property, which consolidates all of those checks in an efficient manner. </a:t>
            </a:r>
          </a:p>
          <a:p>
            <a:endParaRPr lang="en-US"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33</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hlinkClick r:id="rId3"/>
              </a:rPr>
              <a:t>http://</a:t>
            </a:r>
            <a:r>
              <a:rPr lang="en-US" sz="3600" dirty="0" smtClean="0">
                <a:hlinkClick r:id="rId3"/>
              </a:rPr>
              <a:t>code.msdn.microsoft.com/ParExtSamples</a:t>
            </a:r>
            <a:r>
              <a:rPr lang="en-US" sz="3600" dirty="0" smtClean="0"/>
              <a:t> </a:t>
            </a:r>
            <a:endParaRPr lang="en-US" dirty="0"/>
          </a:p>
        </p:txBody>
      </p:sp>
      <p:sp>
        <p:nvSpPr>
          <p:cNvPr id="3" name="Content Placeholder 2"/>
          <p:cNvSpPr>
            <a:spLocks noGrp="1"/>
          </p:cNvSpPr>
          <p:nvPr>
            <p:ph idx="1"/>
          </p:nvPr>
        </p:nvSpPr>
        <p:spPr/>
        <p:txBody>
          <a:bodyPr/>
          <a:lstStyle/>
          <a:p>
            <a:r>
              <a:rPr lang="en-US" dirty="0" err="1" smtClean="0"/>
              <a:t>ParallelExtensionsExtras.csproj</a:t>
            </a:r>
            <a:endParaRPr lang="en-US" dirty="0" smtClean="0"/>
          </a:p>
          <a:p>
            <a:pPr lvl="1"/>
            <a:r>
              <a:rPr lang="en-US" dirty="0" smtClean="0"/>
              <a:t>Extensions/</a:t>
            </a:r>
          </a:p>
          <a:p>
            <a:pPr lvl="2"/>
            <a:r>
              <a:rPr lang="en-US" dirty="0" err="1" smtClean="0"/>
              <a:t>AggregateExceptionExtensions.cs</a:t>
            </a:r>
            <a:endParaRPr lang="en-US" dirty="0" smtClean="0"/>
          </a:p>
          <a:p>
            <a:pPr lvl="2"/>
            <a:r>
              <a:rPr lang="en-US" dirty="0" err="1" smtClean="0"/>
              <a:t>CancellationTokenExtensions.cs</a:t>
            </a:r>
            <a:endParaRPr lang="en-US" dirty="0" smtClean="0"/>
          </a:p>
          <a:p>
            <a:pPr lvl="1"/>
            <a:r>
              <a:rPr lang="en-US" dirty="0" err="1" smtClean="0"/>
              <a:t>Partitioners</a:t>
            </a:r>
            <a:r>
              <a:rPr lang="en-US" dirty="0" smtClean="0"/>
              <a:t>/</a:t>
            </a:r>
            <a:endParaRPr lang="en-US" dirty="0"/>
          </a:p>
          <a:p>
            <a:pPr marL="457200" lvl="1" indent="0">
              <a:buNone/>
            </a:pPr>
            <a:endParaRPr lang="en-US" dirty="0" smtClean="0"/>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34</a:t>
            </a:fld>
            <a:endParaRPr lang="en-US"/>
          </a:p>
        </p:txBody>
      </p:sp>
    </p:spTree>
    <p:extLst>
      <p:ext uri="{BB962C8B-B14F-4D97-AF65-F5344CB8AC3E}">
        <p14:creationId xmlns:p14="http://schemas.microsoft.com/office/powerpoint/2010/main" val="3087261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Control Flow: When Ordering Matters</a:t>
            </a:r>
            <a:endParaRPr lang="en-US" dirty="0"/>
          </a:p>
        </p:txBody>
      </p:sp>
      <p:sp>
        <p:nvSpPr>
          <p:cNvPr id="3" name="Content Placeholder 2"/>
          <p:cNvSpPr>
            <a:spLocks noGrp="1"/>
          </p:cNvSpPr>
          <p:nvPr>
            <p:ph idx="1"/>
          </p:nvPr>
        </p:nvSpPr>
        <p:spPr>
          <a:xfrm>
            <a:off x="304800" y="1600200"/>
            <a:ext cx="8686800" cy="4525963"/>
          </a:xfrm>
        </p:spPr>
        <p:txBody>
          <a:bodyPr>
            <a:normAutofit fontScale="92500" lnSpcReduction="20000"/>
          </a:bodyPr>
          <a:lstStyle/>
          <a:p>
            <a:r>
              <a:rPr lang="en-US" i="1" dirty="0" smtClean="0"/>
              <a:t>In theory</a:t>
            </a:r>
            <a:r>
              <a:rPr lang="en-US" dirty="0" smtClean="0"/>
              <a:t>, no order between the delegates </a:t>
            </a:r>
            <a:r>
              <a:rPr lang="en-US" b="1" dirty="0" smtClean="0"/>
              <a:t>m(i)</a:t>
            </a:r>
          </a:p>
          <a:p>
            <a:pPr lvl="1"/>
            <a:r>
              <a:rPr lang="en-US" dirty="0" err="1" smtClean="0"/>
              <a:t>Parallel.For</a:t>
            </a:r>
            <a:r>
              <a:rPr lang="en-US" dirty="0" smtClean="0"/>
              <a:t> expresses potential maximal parallelism</a:t>
            </a:r>
          </a:p>
          <a:p>
            <a:pPr lvl="1">
              <a:buNone/>
            </a:pPr>
            <a:endParaRPr lang="en-US" dirty="0" smtClean="0"/>
          </a:p>
          <a:p>
            <a:r>
              <a:rPr lang="en-US" i="1" dirty="0" smtClean="0"/>
              <a:t>In practice</a:t>
            </a:r>
            <a:r>
              <a:rPr lang="en-US" dirty="0" smtClean="0"/>
              <a:t>, ordering/sequencing of </a:t>
            </a:r>
            <a:r>
              <a:rPr lang="en-US" b="1" dirty="0" smtClean="0"/>
              <a:t>m(i) </a:t>
            </a:r>
            <a:r>
              <a:rPr lang="en-US" dirty="0" smtClean="0"/>
              <a:t>impacts performance</a:t>
            </a:r>
          </a:p>
          <a:p>
            <a:pPr lvl="1"/>
            <a:r>
              <a:rPr lang="en-US" dirty="0" smtClean="0"/>
              <a:t>cache locality</a:t>
            </a:r>
          </a:p>
          <a:p>
            <a:pPr lvl="1"/>
            <a:r>
              <a:rPr lang="en-US" dirty="0" smtClean="0"/>
              <a:t>dynamic partitioning, load balancing</a:t>
            </a:r>
          </a:p>
          <a:p>
            <a:pPr lvl="1"/>
            <a:endParaRPr lang="en-US" dirty="0" smtClean="0"/>
          </a:p>
          <a:p>
            <a:r>
              <a:rPr lang="en-US" dirty="0" smtClean="0"/>
              <a:t>Programmers also may need control over execution</a:t>
            </a:r>
          </a:p>
          <a:p>
            <a:pPr lvl="1"/>
            <a:r>
              <a:rPr lang="en-US" dirty="0" smtClean="0"/>
              <a:t>stop, break, exception handling, cancellation</a:t>
            </a:r>
          </a:p>
          <a:p>
            <a:endParaRPr lang="en-US"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4</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Concepts</a:t>
            </a:r>
            <a:endParaRPr lang="en-US" dirty="0"/>
          </a:p>
        </p:txBody>
      </p:sp>
      <p:sp>
        <p:nvSpPr>
          <p:cNvPr id="3" name="Content Placeholder 2"/>
          <p:cNvSpPr>
            <a:spLocks noGrp="1"/>
          </p:cNvSpPr>
          <p:nvPr>
            <p:ph idx="1"/>
          </p:nvPr>
        </p:nvSpPr>
        <p:spPr>
          <a:xfrm>
            <a:off x="3429000" y="1828800"/>
            <a:ext cx="5486400" cy="4419600"/>
          </a:xfrm>
        </p:spPr>
        <p:txBody>
          <a:bodyPr>
            <a:normAutofit fontScale="92500" lnSpcReduction="20000"/>
          </a:bodyPr>
          <a:lstStyle/>
          <a:p>
            <a:r>
              <a:rPr lang="en-US" dirty="0" smtClean="0"/>
              <a:t>Workloads</a:t>
            </a:r>
          </a:p>
          <a:p>
            <a:r>
              <a:rPr lang="en-US" dirty="0" smtClean="0"/>
              <a:t>Static and dynamic partitioning</a:t>
            </a:r>
          </a:p>
          <a:p>
            <a:r>
              <a:rPr lang="en-US" dirty="0" smtClean="0"/>
              <a:t>Coordination vs. computation</a:t>
            </a:r>
          </a:p>
          <a:p>
            <a:endParaRPr lang="en-US" dirty="0" smtClean="0"/>
          </a:p>
          <a:p>
            <a:r>
              <a:rPr lang="en-US" dirty="0" err="1" smtClean="0"/>
              <a:t>Partitioner</a:t>
            </a:r>
            <a:endParaRPr lang="en-US" dirty="0" smtClean="0"/>
          </a:p>
          <a:p>
            <a:r>
              <a:rPr lang="en-US" dirty="0" smtClean="0"/>
              <a:t>Local </a:t>
            </a:r>
            <a:r>
              <a:rPr lang="en-US" dirty="0"/>
              <a:t>control-flow</a:t>
            </a:r>
          </a:p>
          <a:p>
            <a:r>
              <a:rPr lang="en-US" dirty="0" smtClean="0"/>
              <a:t>Stop/break out of </a:t>
            </a:r>
            <a:r>
              <a:rPr lang="en-US" dirty="0" err="1" smtClean="0"/>
              <a:t>Parallel.For</a:t>
            </a:r>
            <a:endParaRPr lang="en-US" dirty="0" smtClean="0"/>
          </a:p>
          <a:p>
            <a:r>
              <a:rPr lang="en-US" dirty="0" smtClean="0"/>
              <a:t>Exceptions</a:t>
            </a:r>
          </a:p>
          <a:p>
            <a:r>
              <a:rPr lang="en-US" dirty="0" smtClean="0"/>
              <a:t>Cancellation</a:t>
            </a:r>
            <a:endParaRPr lang="en-US"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B6916DE8-A4F0-4919-9162-E125D1717D4F}" type="slidenum">
              <a:rPr lang="en-US" smtClean="0"/>
              <a:pPr/>
              <a:t>5</a:t>
            </a:fld>
            <a:endParaRPr lang="en-US"/>
          </a:p>
        </p:txBody>
      </p:sp>
      <p:sp>
        <p:nvSpPr>
          <p:cNvPr id="6" name="Date Placeholder 5"/>
          <p:cNvSpPr>
            <a:spLocks noGrp="1"/>
          </p:cNvSpPr>
          <p:nvPr>
            <p:ph type="dt" sz="half" idx="10"/>
          </p:nvPr>
        </p:nvSpPr>
        <p:spPr/>
        <p:txBody>
          <a:bodyPr/>
          <a:lstStyle/>
          <a:p>
            <a:r>
              <a:rPr lang="en-US" smtClean="0"/>
              <a:t>6/16/2010</a:t>
            </a:r>
            <a:endParaRPr lang="en-US"/>
          </a:p>
        </p:txBody>
      </p:sp>
      <p:sp>
        <p:nvSpPr>
          <p:cNvPr id="8" name="Parallelogram 7"/>
          <p:cNvSpPr/>
          <p:nvPr/>
        </p:nvSpPr>
        <p:spPr>
          <a:xfrm>
            <a:off x="457200" y="2057400"/>
            <a:ext cx="1828800" cy="990600"/>
          </a:xfrm>
          <a:prstGeom prst="parallelogram">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1600" b="1" dirty="0" smtClean="0"/>
              <a:t>Performance</a:t>
            </a:r>
          </a:p>
          <a:p>
            <a:pPr algn="ctr"/>
            <a:r>
              <a:rPr lang="en-US" sz="1600" b="1" dirty="0" smtClean="0"/>
              <a:t>Concept</a:t>
            </a:r>
            <a:endParaRPr lang="en-US" sz="1600" b="1" dirty="0"/>
          </a:p>
        </p:txBody>
      </p:sp>
      <p:sp>
        <p:nvSpPr>
          <p:cNvPr id="9" name="Right Brace 8"/>
          <p:cNvSpPr/>
          <p:nvPr/>
        </p:nvSpPr>
        <p:spPr>
          <a:xfrm flipH="1">
            <a:off x="2667000" y="1828800"/>
            <a:ext cx="533400" cy="1219200"/>
          </a:xfrm>
          <a:prstGeom prst="rightBrace">
            <a:avLst>
              <a:gd name="adj1" fmla="val 8333"/>
              <a:gd name="adj2" fmla="val 4903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Vertical Scroll 9"/>
          <p:cNvSpPr/>
          <p:nvPr/>
        </p:nvSpPr>
        <p:spPr>
          <a:xfrm>
            <a:off x="838200" y="4419600"/>
            <a:ext cx="1371600" cy="1066800"/>
          </a:xfrm>
          <a:prstGeom prst="verticalScroll">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t>Code</a:t>
            </a:r>
          </a:p>
          <a:p>
            <a:pPr algn="ctr"/>
            <a:r>
              <a:rPr lang="en-US" sz="2000" b="1" dirty="0" smtClean="0"/>
              <a:t>Concept</a:t>
            </a:r>
            <a:endParaRPr lang="en-US" sz="2000" b="1" dirty="0"/>
          </a:p>
        </p:txBody>
      </p:sp>
      <p:sp>
        <p:nvSpPr>
          <p:cNvPr id="11" name="Right Brace 10"/>
          <p:cNvSpPr/>
          <p:nvPr/>
        </p:nvSpPr>
        <p:spPr>
          <a:xfrm flipH="1">
            <a:off x="2667000" y="3762439"/>
            <a:ext cx="533400" cy="2028761"/>
          </a:xfrm>
          <a:prstGeom prst="rightBrace">
            <a:avLst>
              <a:gd name="adj1" fmla="val 8333"/>
              <a:gd name="adj2" fmla="val 4903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ounded Rectangle 62"/>
          <p:cNvSpPr/>
          <p:nvPr/>
        </p:nvSpPr>
        <p:spPr>
          <a:xfrm>
            <a:off x="4382310" y="3657600"/>
            <a:ext cx="4228290" cy="2286000"/>
          </a:xfrm>
          <a:prstGeom prst="roundRect">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ounded Rectangle 61"/>
          <p:cNvSpPr/>
          <p:nvPr/>
        </p:nvSpPr>
        <p:spPr>
          <a:xfrm>
            <a:off x="685800" y="3657600"/>
            <a:ext cx="3657600" cy="1295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7620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716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9812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5908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2004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8100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419600" y="4038600"/>
            <a:ext cx="4572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29200" y="4038600"/>
            <a:ext cx="4572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6388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248400" y="4038600"/>
            <a:ext cx="5334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8580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467600" y="4038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077200" y="4038600"/>
            <a:ext cx="4572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419600" y="1752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a:stCxn id="16" idx="2"/>
            <a:endCxn id="2" idx="0"/>
          </p:cNvCxnSpPr>
          <p:nvPr/>
        </p:nvCxnSpPr>
        <p:spPr>
          <a:xfrm rot="5400000">
            <a:off x="1905000" y="1295400"/>
            <a:ext cx="1828800" cy="3657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Straight Arrow Connector 18"/>
          <p:cNvCxnSpPr>
            <a:stCxn id="16" idx="2"/>
            <a:endCxn id="3" idx="0"/>
          </p:cNvCxnSpPr>
          <p:nvPr/>
        </p:nvCxnSpPr>
        <p:spPr>
          <a:xfrm rot="5400000">
            <a:off x="2209800" y="1600200"/>
            <a:ext cx="1828800" cy="3048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4" name="Straight Arrow Connector 23"/>
          <p:cNvCxnSpPr>
            <a:stCxn id="16" idx="2"/>
            <a:endCxn id="4" idx="0"/>
          </p:cNvCxnSpPr>
          <p:nvPr/>
        </p:nvCxnSpPr>
        <p:spPr>
          <a:xfrm rot="5400000">
            <a:off x="2514600" y="1905000"/>
            <a:ext cx="1828800" cy="24384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7" name="Straight Arrow Connector 26"/>
          <p:cNvCxnSpPr>
            <a:stCxn id="16" idx="2"/>
            <a:endCxn id="5" idx="0"/>
          </p:cNvCxnSpPr>
          <p:nvPr/>
        </p:nvCxnSpPr>
        <p:spPr>
          <a:xfrm rot="5400000">
            <a:off x="2819400" y="2209800"/>
            <a:ext cx="1828800" cy="18288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3" name="Straight Arrow Connector 32"/>
          <p:cNvCxnSpPr>
            <a:stCxn id="16" idx="2"/>
            <a:endCxn id="6" idx="0"/>
          </p:cNvCxnSpPr>
          <p:nvPr/>
        </p:nvCxnSpPr>
        <p:spPr>
          <a:xfrm rot="5400000">
            <a:off x="3124200" y="2514600"/>
            <a:ext cx="1828800" cy="12192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6" name="Straight Arrow Connector 35"/>
          <p:cNvCxnSpPr>
            <a:stCxn id="16" idx="2"/>
            <a:endCxn id="7" idx="0"/>
          </p:cNvCxnSpPr>
          <p:nvPr/>
        </p:nvCxnSpPr>
        <p:spPr>
          <a:xfrm rot="5400000">
            <a:off x="3429000" y="2819400"/>
            <a:ext cx="1828800" cy="609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9" name="Straight Arrow Connector 38"/>
          <p:cNvCxnSpPr>
            <a:stCxn id="16" idx="2"/>
            <a:endCxn id="8" idx="0"/>
          </p:cNvCxnSpPr>
          <p:nvPr/>
        </p:nvCxnSpPr>
        <p:spPr>
          <a:xfrm rot="5400000">
            <a:off x="3733800" y="3124200"/>
            <a:ext cx="18288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2" name="Straight Arrow Connector 41"/>
          <p:cNvCxnSpPr>
            <a:stCxn id="16" idx="2"/>
            <a:endCxn id="9" idx="0"/>
          </p:cNvCxnSpPr>
          <p:nvPr/>
        </p:nvCxnSpPr>
        <p:spPr>
          <a:xfrm rot="16200000" flipH="1">
            <a:off x="4038600" y="2819400"/>
            <a:ext cx="1828800" cy="609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5" name="Straight Arrow Connector 44"/>
          <p:cNvCxnSpPr>
            <a:stCxn id="16" idx="2"/>
            <a:endCxn id="10" idx="0"/>
          </p:cNvCxnSpPr>
          <p:nvPr/>
        </p:nvCxnSpPr>
        <p:spPr>
          <a:xfrm rot="16200000" flipH="1">
            <a:off x="4343400" y="2514600"/>
            <a:ext cx="1828800" cy="12192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8" name="Straight Arrow Connector 47"/>
          <p:cNvCxnSpPr>
            <a:stCxn id="16" idx="2"/>
            <a:endCxn id="11" idx="0"/>
          </p:cNvCxnSpPr>
          <p:nvPr/>
        </p:nvCxnSpPr>
        <p:spPr>
          <a:xfrm rot="16200000" flipH="1">
            <a:off x="4667250" y="2190750"/>
            <a:ext cx="1828800" cy="18669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52" name="Straight Arrow Connector 51"/>
          <p:cNvCxnSpPr>
            <a:stCxn id="16" idx="2"/>
            <a:endCxn id="12" idx="0"/>
          </p:cNvCxnSpPr>
          <p:nvPr/>
        </p:nvCxnSpPr>
        <p:spPr>
          <a:xfrm rot="16200000" flipH="1">
            <a:off x="4953000" y="1905000"/>
            <a:ext cx="1828800" cy="24384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55" name="Straight Arrow Connector 54"/>
          <p:cNvCxnSpPr>
            <a:stCxn id="16" idx="2"/>
            <a:endCxn id="13" idx="0"/>
          </p:cNvCxnSpPr>
          <p:nvPr/>
        </p:nvCxnSpPr>
        <p:spPr>
          <a:xfrm rot="16200000" flipH="1">
            <a:off x="5257800" y="1600200"/>
            <a:ext cx="1828800" cy="3048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58" name="Straight Arrow Connector 57"/>
          <p:cNvCxnSpPr>
            <a:stCxn id="16" idx="2"/>
            <a:endCxn id="14" idx="0"/>
          </p:cNvCxnSpPr>
          <p:nvPr/>
        </p:nvCxnSpPr>
        <p:spPr>
          <a:xfrm rot="16200000" flipH="1">
            <a:off x="5562600" y="1295400"/>
            <a:ext cx="1828800" cy="3657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7" name="Title 1"/>
          <p:cNvSpPr txBox="1">
            <a:spLocks/>
          </p:cNvSpPr>
          <p:nvPr/>
        </p:nvSpPr>
        <p:spPr>
          <a:xfrm>
            <a:off x="457200" y="0"/>
            <a:ext cx="8686800" cy="13716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dirty="0" err="1" smtClean="0">
                <a:latin typeface="+mj-lt"/>
                <a:ea typeface="+mj-ea"/>
                <a:cs typeface="+mj-cs"/>
              </a:rPr>
              <a:t>Parallel.For</a:t>
            </a:r>
            <a:r>
              <a:rPr lang="en-US" sz="4000" dirty="0" smtClean="0">
                <a:latin typeface="+mj-lt"/>
                <a:ea typeface="+mj-ea"/>
                <a:cs typeface="+mj-cs"/>
              </a:rPr>
              <a:t> on Two Cores, an Unbalanced Workload, a Static Partition</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15" name="Footer Placeholder 1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17" name="Slide Number Placeholder 16"/>
          <p:cNvSpPr>
            <a:spLocks noGrp="1"/>
          </p:cNvSpPr>
          <p:nvPr>
            <p:ph type="sldNum" sz="quarter" idx="12"/>
          </p:nvPr>
        </p:nvSpPr>
        <p:spPr/>
        <p:txBody>
          <a:bodyPr/>
          <a:lstStyle/>
          <a:p>
            <a:fld id="{B6916DE8-A4F0-4919-9162-E125D1717D4F}" type="slidenum">
              <a:rPr lang="en-US" smtClean="0"/>
              <a:pPr/>
              <a:t>6</a:t>
            </a:fld>
            <a:endParaRPr lang="en-US"/>
          </a:p>
        </p:txBody>
      </p:sp>
      <p:sp>
        <p:nvSpPr>
          <p:cNvPr id="20" name="Date Placeholder 19"/>
          <p:cNvSpPr>
            <a:spLocks noGrp="1"/>
          </p:cNvSpPr>
          <p:nvPr>
            <p:ph type="dt" sz="half" idx="10"/>
          </p:nvPr>
        </p:nvSpPr>
        <p:spPr/>
        <p:txBody>
          <a:bodyPr/>
          <a:lstStyle/>
          <a:p>
            <a:r>
              <a:rPr lang="en-US" smtClean="0"/>
              <a:t>6/16/2010</a:t>
            </a:r>
            <a:endParaRPr lang="en-US"/>
          </a:p>
        </p:txBody>
      </p:sp>
    </p:spTree>
    <p:extLst>
      <p:ext uri="{BB962C8B-B14F-4D97-AF65-F5344CB8AC3E}">
        <p14:creationId xmlns:p14="http://schemas.microsoft.com/office/powerpoint/2010/main" val="1129385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 Work and Span</a:t>
            </a:r>
            <a:endParaRPr lang="en-US" dirty="0"/>
          </a:p>
        </p:txBody>
      </p:sp>
      <p:sp>
        <p:nvSpPr>
          <p:cNvPr id="3" name="Content Placeholder 2"/>
          <p:cNvSpPr>
            <a:spLocks noGrp="1"/>
          </p:cNvSpPr>
          <p:nvPr>
            <p:ph idx="1"/>
          </p:nvPr>
        </p:nvSpPr>
        <p:spPr/>
        <p:txBody>
          <a:bodyPr>
            <a:normAutofit lnSpcReduction="10000"/>
          </a:bodyPr>
          <a:lstStyle/>
          <a:p>
            <a:r>
              <a:rPr lang="en-US" dirty="0"/>
              <a:t>Parallelism </a:t>
            </a:r>
            <a:r>
              <a:rPr lang="en-US" dirty="0" smtClean="0"/>
              <a:t>= Work/Span</a:t>
            </a:r>
          </a:p>
          <a:p>
            <a:r>
              <a:rPr lang="en-US" dirty="0" smtClean="0"/>
              <a:t>Unbalanced workload + static partition</a:t>
            </a:r>
          </a:p>
          <a:p>
            <a:pPr lvl="1"/>
            <a:r>
              <a:rPr lang="en-US" dirty="0" smtClean="0"/>
              <a:t>Work  unchanged</a:t>
            </a:r>
          </a:p>
          <a:p>
            <a:pPr lvl="1"/>
            <a:r>
              <a:rPr lang="en-US" dirty="0" smtClean="0"/>
              <a:t>Static partition increases Span</a:t>
            </a:r>
          </a:p>
          <a:p>
            <a:pPr lvl="1"/>
            <a:r>
              <a:rPr lang="en-US" dirty="0" smtClean="0"/>
              <a:t>Parallelism decreases</a:t>
            </a:r>
          </a:p>
          <a:p>
            <a:r>
              <a:rPr lang="en-US" dirty="0" smtClean="0"/>
              <a:t>What to do?</a:t>
            </a:r>
          </a:p>
          <a:p>
            <a:pPr lvl="1"/>
            <a:r>
              <a:rPr lang="en-US" dirty="0" smtClean="0"/>
              <a:t>Ensure a balanced workload, or</a:t>
            </a:r>
          </a:p>
          <a:p>
            <a:pPr lvl="1"/>
            <a:r>
              <a:rPr lang="en-US" dirty="0" smtClean="0"/>
              <a:t>Dynamically partition work (can also increase Span, but not as much as before)</a:t>
            </a:r>
          </a:p>
          <a:p>
            <a:pPr lvl="1"/>
            <a:endParaRPr lang="en-US" dirty="0" smtClean="0"/>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7</a:t>
            </a:fld>
            <a:endParaRPr lang="en-US"/>
          </a:p>
        </p:txBody>
      </p:sp>
    </p:spTree>
    <p:extLst>
      <p:ext uri="{BB962C8B-B14F-4D97-AF65-F5344CB8AC3E}">
        <p14:creationId xmlns:p14="http://schemas.microsoft.com/office/powerpoint/2010/main" val="106277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Partitioning</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99110577"/>
              </p:ext>
            </p:extLst>
          </p:nvPr>
        </p:nvGraphicFramePr>
        <p:xfrm>
          <a:off x="685800" y="2057400"/>
          <a:ext cx="7945040" cy="2607603"/>
        </p:xfrm>
        <a:graphic>
          <a:graphicData uri="http://schemas.openxmlformats.org/presentationml/2006/ole">
            <mc:AlternateContent xmlns:mc="http://schemas.openxmlformats.org/markup-compatibility/2006">
              <mc:Choice xmlns:v="urn:schemas-microsoft-com:vml" Requires="v">
                <p:oleObj spid="_x0000_s3145" r:id="rId4" imgW="3718650" imgH="1214336" progId="">
                  <p:embed/>
                </p:oleObj>
              </mc:Choice>
              <mc:Fallback>
                <p:oleObj r:id="rId4" imgW="3718650" imgH="1214336" progId="">
                  <p:embed/>
                  <p:pic>
                    <p:nvPicPr>
                      <p:cNvPr id="0"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057400"/>
                        <a:ext cx="7945040" cy="26076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8</a:t>
            </a:fld>
            <a:endParaRPr lang="en-US"/>
          </a:p>
        </p:txBody>
      </p:sp>
      <p:sp>
        <p:nvSpPr>
          <p:cNvPr id="7" name="Date Placeholder 6"/>
          <p:cNvSpPr>
            <a:spLocks noGrp="1"/>
          </p:cNvSpPr>
          <p:nvPr>
            <p:ph type="dt" sz="half" idx="10"/>
          </p:nvPr>
        </p:nvSpPr>
        <p:spPr/>
        <p:txBody>
          <a:bodyPr/>
          <a:lstStyle/>
          <a:p>
            <a:r>
              <a:rPr lang="en-US" smtClean="0"/>
              <a:t>6/16/2010</a:t>
            </a:r>
            <a:endParaRPr lang="en-US"/>
          </a:p>
        </p:txBody>
      </p:sp>
      <p:sp>
        <p:nvSpPr>
          <p:cNvPr id="11" name="TextBox 10"/>
          <p:cNvSpPr txBox="1"/>
          <p:nvPr/>
        </p:nvSpPr>
        <p:spPr>
          <a:xfrm>
            <a:off x="5181600" y="4387334"/>
            <a:ext cx="1971758" cy="369332"/>
          </a:xfrm>
          <a:prstGeom prst="rect">
            <a:avLst/>
          </a:prstGeom>
          <a:noFill/>
        </p:spPr>
        <p:txBody>
          <a:bodyPr wrap="none" rtlCol="0">
            <a:spAutoFit/>
          </a:bodyPr>
          <a:lstStyle/>
          <a:p>
            <a:r>
              <a:rPr lang="en-US" dirty="0" smtClean="0"/>
              <a:t>More Coordination</a:t>
            </a:r>
          </a:p>
        </p:txBody>
      </p:sp>
      <p:sp>
        <p:nvSpPr>
          <p:cNvPr id="13" name="Rectangle 12"/>
          <p:cNvSpPr/>
          <p:nvPr/>
        </p:nvSpPr>
        <p:spPr>
          <a:xfrm>
            <a:off x="1789613" y="3886200"/>
            <a:ext cx="2172787" cy="4616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Less  Load-Balancing</a:t>
            </a:r>
            <a:endParaRPr lang="en-US" dirty="0">
              <a:solidFill>
                <a:schemeClr val="tx1"/>
              </a:solidFill>
            </a:endParaRPr>
          </a:p>
        </p:txBody>
      </p:sp>
      <p:sp>
        <p:nvSpPr>
          <p:cNvPr id="14" name="Rectangle 13"/>
          <p:cNvSpPr/>
          <p:nvPr/>
        </p:nvSpPr>
        <p:spPr>
          <a:xfrm>
            <a:off x="1789613" y="4338935"/>
            <a:ext cx="2172787" cy="4616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Less  Coordination</a:t>
            </a:r>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Coordination vs. Computation in </a:t>
            </a:r>
            <a:br>
              <a:rPr lang="en-US" dirty="0" smtClean="0"/>
            </a:br>
            <a:r>
              <a:rPr lang="en-US" dirty="0"/>
              <a:t>t</a:t>
            </a:r>
            <a:r>
              <a:rPr lang="en-US" dirty="0" smtClean="0"/>
              <a:t>he Parallel DAG </a:t>
            </a:r>
            <a:endParaRPr lang="en-US" dirty="0"/>
          </a:p>
        </p:txBody>
      </p:sp>
      <p:sp>
        <p:nvSpPr>
          <p:cNvPr id="3" name="Content Placeholder 2"/>
          <p:cNvSpPr>
            <a:spLocks noGrp="1"/>
          </p:cNvSpPr>
          <p:nvPr>
            <p:ph idx="1"/>
          </p:nvPr>
        </p:nvSpPr>
        <p:spPr>
          <a:xfrm>
            <a:off x="268014" y="1693835"/>
            <a:ext cx="4572000" cy="4525963"/>
          </a:xfrm>
        </p:spPr>
        <p:txBody>
          <a:bodyPr>
            <a:normAutofit/>
          </a:bodyPr>
          <a:lstStyle/>
          <a:p>
            <a:r>
              <a:rPr lang="en-US" sz="2800" dirty="0" smtClean="0"/>
              <a:t>Coordination</a:t>
            </a:r>
          </a:p>
          <a:p>
            <a:pPr lvl="1"/>
            <a:r>
              <a:rPr lang="en-US" sz="2400" dirty="0" smtClean="0"/>
              <a:t>Work done by the run-time to properly schedule </a:t>
            </a:r>
            <a:r>
              <a:rPr lang="en-US" sz="2400" b="1" dirty="0" smtClean="0"/>
              <a:t>m(i)</a:t>
            </a:r>
          </a:p>
          <a:p>
            <a:pPr lvl="1"/>
            <a:r>
              <a:rPr lang="en-US" sz="2400" dirty="0" smtClean="0"/>
              <a:t>Each edge has a run-time cost (burden)</a:t>
            </a:r>
          </a:p>
          <a:p>
            <a:endParaRPr lang="en-US" sz="2800" dirty="0" smtClean="0"/>
          </a:p>
          <a:p>
            <a:r>
              <a:rPr lang="en-US" sz="2800" dirty="0" smtClean="0"/>
              <a:t>Computation </a:t>
            </a:r>
          </a:p>
          <a:p>
            <a:pPr lvl="1"/>
            <a:r>
              <a:rPr lang="en-US" sz="2400" dirty="0" smtClean="0"/>
              <a:t>The execution of </a:t>
            </a:r>
            <a:r>
              <a:rPr lang="en-US" sz="2400" b="1" dirty="0" smtClean="0"/>
              <a:t>A, m(i), C</a:t>
            </a:r>
            <a:endParaRPr lang="en-US" sz="2400" b="1" dirty="0"/>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9</a:t>
            </a:fld>
            <a:endParaRPr lang="en-US"/>
          </a:p>
        </p:txBody>
      </p:sp>
      <p:grpSp>
        <p:nvGrpSpPr>
          <p:cNvPr id="7" name="Group 6"/>
          <p:cNvGrpSpPr/>
          <p:nvPr/>
        </p:nvGrpSpPr>
        <p:grpSpPr>
          <a:xfrm>
            <a:off x="4876800" y="1951037"/>
            <a:ext cx="3962400" cy="3657600"/>
            <a:chOff x="3276600" y="2057400"/>
            <a:chExt cx="5181600" cy="4724400"/>
          </a:xfrm>
        </p:grpSpPr>
        <p:sp>
          <p:nvSpPr>
            <p:cNvPr id="8" name="Rectangle 7"/>
            <p:cNvSpPr/>
            <p:nvPr/>
          </p:nvSpPr>
          <p:spPr>
            <a:xfrm>
              <a:off x="3276600" y="3962400"/>
              <a:ext cx="990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m(0)</a:t>
              </a:r>
            </a:p>
          </p:txBody>
        </p:sp>
        <p:sp>
          <p:nvSpPr>
            <p:cNvPr id="9" name="Rectangle 8"/>
            <p:cNvSpPr/>
            <p:nvPr/>
          </p:nvSpPr>
          <p:spPr>
            <a:xfrm>
              <a:off x="4724400" y="3962400"/>
              <a:ext cx="990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m(1) </a:t>
              </a:r>
              <a:endParaRPr lang="en-US" sz="2000" b="1" dirty="0"/>
            </a:p>
          </p:txBody>
        </p:sp>
        <p:sp>
          <p:nvSpPr>
            <p:cNvPr id="10" name="Rectangle 9"/>
            <p:cNvSpPr/>
            <p:nvPr/>
          </p:nvSpPr>
          <p:spPr>
            <a:xfrm>
              <a:off x="7086600" y="3962400"/>
              <a:ext cx="1371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m(N-1)</a:t>
              </a:r>
            </a:p>
          </p:txBody>
        </p:sp>
        <p:sp>
          <p:nvSpPr>
            <p:cNvPr id="11" name="Rectangle 10"/>
            <p:cNvSpPr/>
            <p:nvPr/>
          </p:nvSpPr>
          <p:spPr>
            <a:xfrm>
              <a:off x="6072722" y="3616404"/>
              <a:ext cx="709078" cy="993861"/>
            </a:xfrm>
            <a:prstGeom prst="rect">
              <a:avLst/>
            </a:prstGeom>
          </p:spPr>
          <p:txBody>
            <a:bodyPr wrap="square">
              <a:spAutoFit/>
            </a:bodyPr>
            <a:lstStyle/>
            <a:p>
              <a:r>
                <a:rPr lang="en-US" sz="4400" b="1" dirty="0" smtClean="0"/>
                <a:t>…</a:t>
              </a:r>
              <a:endParaRPr lang="en-US" sz="4400" b="1" dirty="0"/>
            </a:p>
          </p:txBody>
        </p:sp>
        <p:cxnSp>
          <p:nvCxnSpPr>
            <p:cNvPr id="12" name="Straight Arrow Connector 11"/>
            <p:cNvCxnSpPr>
              <a:endCxn id="8" idx="0"/>
            </p:cNvCxnSpPr>
            <p:nvPr/>
          </p:nvCxnSpPr>
          <p:spPr>
            <a:xfrm rot="5400000">
              <a:off x="4743450" y="2457450"/>
              <a:ext cx="533400" cy="24765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a:endCxn id="9" idx="0"/>
            </p:cNvCxnSpPr>
            <p:nvPr/>
          </p:nvCxnSpPr>
          <p:spPr>
            <a:xfrm rot="5400000">
              <a:off x="5467350" y="3181350"/>
              <a:ext cx="533400" cy="10287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a:endCxn id="10" idx="0"/>
            </p:cNvCxnSpPr>
            <p:nvPr/>
          </p:nvCxnSpPr>
          <p:spPr>
            <a:xfrm>
              <a:off x="6248400" y="3429000"/>
              <a:ext cx="1524000" cy="5334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a:stCxn id="8" idx="2"/>
            </p:cNvCxnSpPr>
            <p:nvPr/>
          </p:nvCxnSpPr>
          <p:spPr>
            <a:xfrm rot="16200000" flipH="1">
              <a:off x="4743450" y="3676650"/>
              <a:ext cx="533400" cy="24765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a:stCxn id="9" idx="2"/>
            </p:cNvCxnSpPr>
            <p:nvPr/>
          </p:nvCxnSpPr>
          <p:spPr>
            <a:xfrm rot="16200000" flipH="1">
              <a:off x="5467350" y="4400550"/>
              <a:ext cx="533400" cy="10287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a:stCxn id="10" idx="2"/>
            </p:cNvCxnSpPr>
            <p:nvPr/>
          </p:nvCxnSpPr>
          <p:spPr>
            <a:xfrm rot="5400000">
              <a:off x="6743700" y="4152900"/>
              <a:ext cx="533400" cy="1524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8" name="Rectangle 17"/>
            <p:cNvSpPr/>
            <p:nvPr/>
          </p:nvSpPr>
          <p:spPr>
            <a:xfrm>
              <a:off x="5867400" y="2057400"/>
              <a:ext cx="762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a:t>
              </a:r>
              <a:endParaRPr lang="en-US" sz="2800" b="1" dirty="0"/>
            </a:p>
          </p:txBody>
        </p:sp>
        <p:sp>
          <p:nvSpPr>
            <p:cNvPr id="19" name="Oval 18"/>
            <p:cNvSpPr/>
            <p:nvPr/>
          </p:nvSpPr>
          <p:spPr>
            <a:xfrm>
              <a:off x="6096000" y="3276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Rectangle 19"/>
            <p:cNvSpPr/>
            <p:nvPr/>
          </p:nvSpPr>
          <p:spPr>
            <a:xfrm>
              <a:off x="5867400" y="6096000"/>
              <a:ext cx="762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a:t>
              </a:r>
              <a:endParaRPr lang="en-US" sz="2800" b="1" dirty="0"/>
            </a:p>
          </p:txBody>
        </p:sp>
        <p:sp>
          <p:nvSpPr>
            <p:cNvPr id="21" name="Oval 20"/>
            <p:cNvSpPr/>
            <p:nvPr/>
          </p:nvSpPr>
          <p:spPr>
            <a:xfrm>
              <a:off x="6096000" y="5181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22" name="Straight Arrow Connector 21"/>
            <p:cNvCxnSpPr>
              <a:stCxn id="21" idx="4"/>
              <a:endCxn id="20" idx="0"/>
            </p:cNvCxnSpPr>
            <p:nvPr/>
          </p:nvCxnSpPr>
          <p:spPr>
            <a:xfrm rot="5400000">
              <a:off x="5943600" y="5791200"/>
              <a:ext cx="6096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a:stCxn id="18" idx="2"/>
              <a:endCxn id="19" idx="0"/>
            </p:cNvCxnSpPr>
            <p:nvPr/>
          </p:nvCxnSpPr>
          <p:spPr>
            <a:xfrm rot="5400000">
              <a:off x="5981700" y="3009900"/>
              <a:ext cx="5334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049768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7487</TotalTime>
  <Words>2053</Words>
  <Application>Microsoft Office PowerPoint</Application>
  <PresentationFormat>On-screen Show (4:3)</PresentationFormat>
  <Paragraphs>442</Paragraphs>
  <Slides>34</Slides>
  <Notes>16</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34</vt:i4>
      </vt:variant>
    </vt:vector>
  </HeadingPairs>
  <TitlesOfParts>
    <vt:vector size="35" baseType="lpstr">
      <vt:lpstr>Office Theme</vt:lpstr>
      <vt:lpstr>Data Parallelism  and Control-Flow</vt:lpstr>
      <vt:lpstr>Acknowledgments</vt:lpstr>
      <vt:lpstr>Recall Parallel.For</vt:lpstr>
      <vt:lpstr>Control Flow: When Ordering Matters</vt:lpstr>
      <vt:lpstr>Concepts</vt:lpstr>
      <vt:lpstr>PowerPoint Presentation</vt:lpstr>
      <vt:lpstr> Work and Span</vt:lpstr>
      <vt:lpstr>Partitioning</vt:lpstr>
      <vt:lpstr>Coordination vs. Computation in  the Parallel DAG </vt:lpstr>
      <vt:lpstr>Ordering of Iteration Space and Partitioning</vt:lpstr>
      <vt:lpstr> Dynamic Partitioning via Chunking</vt:lpstr>
      <vt:lpstr>System.Collections.Concurrent.Partitioner</vt:lpstr>
      <vt:lpstr>Visual Partitioning:  Explore Workloads and Partitioning</vt:lpstr>
      <vt:lpstr>Take Advantage of Chunking via Local Control Flow</vt:lpstr>
      <vt:lpstr> in Parallel, Very Inefficiently</vt:lpstr>
      <vt:lpstr>Local Control-flow</vt:lpstr>
      <vt:lpstr> in Parallel, More Efficiently </vt:lpstr>
      <vt:lpstr> More Control Flow</vt:lpstr>
      <vt:lpstr>Stopping Parallel For Loops</vt:lpstr>
      <vt:lpstr>ParallelLoopState</vt:lpstr>
      <vt:lpstr>Searching for 42</vt:lpstr>
      <vt:lpstr>Searching for First 42</vt:lpstr>
      <vt:lpstr>Long Running Loop Iterations</vt:lpstr>
      <vt:lpstr>ParallelLoopResult</vt:lpstr>
      <vt:lpstr>What does this code do?</vt:lpstr>
      <vt:lpstr>System.AggregateException</vt:lpstr>
      <vt:lpstr>Cancellation in .NET 4</vt:lpstr>
      <vt:lpstr>Cancellation in .NET 4</vt:lpstr>
      <vt:lpstr>void Cancel()</vt:lpstr>
      <vt:lpstr>Canceling Parallel.For (1)</vt:lpstr>
      <vt:lpstr>Canceling Parallel.For (2)</vt:lpstr>
      <vt:lpstr>Multiple Exit Strategies</vt:lpstr>
      <vt:lpstr>Multiple Exit Strategies</vt:lpstr>
      <vt:lpstr>http://code.msdn.microsoft.com/ParExtSamples </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Lightweight Concurrent Tasks</dc:title>
  <dc:creator>Tom Ball</dc:creator>
  <cp:lastModifiedBy>Tom Ball</cp:lastModifiedBy>
  <cp:revision>240</cp:revision>
  <dcterms:created xsi:type="dcterms:W3CDTF">2010-04-17T16:48:38Z</dcterms:created>
  <dcterms:modified xsi:type="dcterms:W3CDTF">2010-08-17T08:59:39Z</dcterms:modified>
</cp:coreProperties>
</file>