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1" r:id="rId2"/>
    <p:sldId id="370" r:id="rId3"/>
    <p:sldId id="258" r:id="rId4"/>
    <p:sldId id="311" r:id="rId5"/>
    <p:sldId id="322" r:id="rId6"/>
    <p:sldId id="284" r:id="rId7"/>
    <p:sldId id="286" r:id="rId8"/>
    <p:sldId id="285" r:id="rId9"/>
    <p:sldId id="287" r:id="rId10"/>
    <p:sldId id="288" r:id="rId11"/>
    <p:sldId id="289" r:id="rId12"/>
    <p:sldId id="364" r:id="rId13"/>
    <p:sldId id="358" r:id="rId14"/>
    <p:sldId id="365" r:id="rId15"/>
    <p:sldId id="366" r:id="rId16"/>
    <p:sldId id="312" r:id="rId17"/>
    <p:sldId id="313" r:id="rId18"/>
    <p:sldId id="314" r:id="rId19"/>
    <p:sldId id="369" r:id="rId20"/>
    <p:sldId id="315" r:id="rId21"/>
    <p:sldId id="316" r:id="rId22"/>
    <p:sldId id="324" r:id="rId23"/>
    <p:sldId id="360" r:id="rId24"/>
    <p:sldId id="359" r:id="rId25"/>
    <p:sldId id="361" r:id="rId26"/>
    <p:sldId id="368" r:id="rId27"/>
    <p:sldId id="362" r:id="rId28"/>
    <p:sldId id="333" r:id="rId29"/>
    <p:sldId id="327" r:id="rId30"/>
    <p:sldId id="350" r:id="rId31"/>
    <p:sldId id="335" r:id="rId32"/>
    <p:sldId id="351" r:id="rId33"/>
    <p:sldId id="277" r:id="rId34"/>
    <p:sldId id="334" r:id="rId35"/>
    <p:sldId id="348" r:id="rId36"/>
    <p:sldId id="347" r:id="rId37"/>
    <p:sldId id="259" r:id="rId38"/>
    <p:sldId id="349" r:id="rId39"/>
    <p:sldId id="340" r:id="rId40"/>
    <p:sldId id="345" r:id="rId41"/>
    <p:sldId id="344" r:id="rId42"/>
    <p:sldId id="346" r:id="rId43"/>
    <p:sldId id="353" r:id="rId44"/>
    <p:sldId id="342" r:id="rId45"/>
    <p:sldId id="372" r:id="rId46"/>
    <p:sldId id="37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Ball" initials="tjb" lastIdx="4" clrIdx="0"/>
  <p:cmAuthor id="1" name="Caitlin Sadowski" initials="CS" lastIdx="12" clrIdx="1"/>
  <p:cmAuthor id="2" name="Tom Ball" initials="TB"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7" autoAdjust="0"/>
    <p:restoredTop sz="77890" autoAdjust="0"/>
  </p:normalViewPr>
  <p:slideViewPr>
    <p:cSldViewPr>
      <p:cViewPr varScale="1">
        <p:scale>
          <a:sx n="72" d="100"/>
          <a:sy n="72" d="100"/>
        </p:scale>
        <p:origin x="-1578" y="-90"/>
      </p:cViewPr>
      <p:guideLst>
        <p:guide orient="horz" pos="2160"/>
        <p:guide pos="2880"/>
      </p:guideLst>
    </p:cSldViewPr>
  </p:slideViewPr>
  <p:outlineViewPr>
    <p:cViewPr>
      <p:scale>
        <a:sx n="33" d="100"/>
        <a:sy n="33" d="100"/>
      </p:scale>
      <p:origin x="0" y="1642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lineChart>
        <c:grouping val="standard"/>
        <c:varyColors val="0"/>
        <c:ser>
          <c:idx val="0"/>
          <c:order val="0"/>
          <c:tx>
            <c:strRef>
              <c:f>Sheet1!$B$1</c:f>
              <c:strCache>
                <c:ptCount val="1"/>
                <c:pt idx="0">
                  <c:v>Series 1</c:v>
                </c:pt>
              </c:strCache>
            </c:strRef>
          </c:tx>
          <c:spPr>
            <a:ln w="76200"/>
          </c:spPr>
          <c:marker>
            <c:symbol val="none"/>
          </c:marker>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1</c:v>
                </c:pt>
                <c:pt idx="1">
                  <c:v>1.5384615384615401</c:v>
                </c:pt>
                <c:pt idx="2">
                  <c:v>1.875</c:v>
                </c:pt>
                <c:pt idx="3">
                  <c:v>2.1052631578947372</c:v>
                </c:pt>
                <c:pt idx="4">
                  <c:v>2.2727272727272885</c:v>
                </c:pt>
                <c:pt idx="5">
                  <c:v>2.4000000000000004</c:v>
                </c:pt>
                <c:pt idx="6">
                  <c:v>2.5</c:v>
                </c:pt>
                <c:pt idx="7">
                  <c:v>2.580645161290323</c:v>
                </c:pt>
                <c:pt idx="8">
                  <c:v>2.6470588235294117</c:v>
                </c:pt>
                <c:pt idx="9">
                  <c:v>2.7027027027027155</c:v>
                </c:pt>
                <c:pt idx="10">
                  <c:v>2.75</c:v>
                </c:pt>
                <c:pt idx="11">
                  <c:v>2.7906976744186047</c:v>
                </c:pt>
                <c:pt idx="12">
                  <c:v>2.8260869565217388</c:v>
                </c:pt>
                <c:pt idx="13">
                  <c:v>2.8571428571428572</c:v>
                </c:pt>
                <c:pt idx="14">
                  <c:v>2.8846153846153837</c:v>
                </c:pt>
                <c:pt idx="15">
                  <c:v>2.9090909090909087</c:v>
                </c:pt>
              </c:numCache>
            </c:numRef>
          </c:val>
          <c:smooth val="0"/>
        </c:ser>
        <c:ser>
          <c:idx val="1"/>
          <c:order val="1"/>
          <c:tx>
            <c:strRef>
              <c:f>Sheet1!$C$1</c:f>
              <c:strCache>
                <c:ptCount val="1"/>
                <c:pt idx="0">
                  <c:v>Series 2</c:v>
                </c:pt>
              </c:strCache>
            </c:strRef>
          </c:tx>
          <c:spPr>
            <a:ln w="76200"/>
          </c:spPr>
          <c:marker>
            <c:symbol val="none"/>
          </c:marker>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Sheet1!$C$2:$C$17</c:f>
              <c:numCache>
                <c:formatCode>General</c:formatCode>
                <c:ptCount val="16"/>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numCache>
            </c:numRef>
          </c:val>
          <c:smooth val="0"/>
        </c:ser>
        <c:dLbls>
          <c:showLegendKey val="0"/>
          <c:showVal val="0"/>
          <c:showCatName val="0"/>
          <c:showSerName val="0"/>
          <c:showPercent val="0"/>
          <c:showBubbleSize val="0"/>
        </c:dLbls>
        <c:marker val="1"/>
        <c:smooth val="0"/>
        <c:axId val="108659456"/>
        <c:axId val="108661376"/>
      </c:lineChart>
      <c:catAx>
        <c:axId val="108659456"/>
        <c:scaling>
          <c:orientation val="minMax"/>
        </c:scaling>
        <c:delete val="0"/>
        <c:axPos val="b"/>
        <c:title>
          <c:tx>
            <c:rich>
              <a:bodyPr/>
              <a:lstStyle/>
              <a:p>
                <a:pPr>
                  <a:defRPr b="0"/>
                </a:pPr>
                <a:r>
                  <a:rPr lang="en-GB" b="0"/>
                  <a:t>#cores</a:t>
                </a:r>
              </a:p>
            </c:rich>
          </c:tx>
          <c:layout/>
          <c:overlay val="0"/>
        </c:title>
        <c:numFmt formatCode="General" sourceLinked="1"/>
        <c:majorTickMark val="out"/>
        <c:minorTickMark val="none"/>
        <c:tickLblPos val="nextTo"/>
        <c:crossAx val="108661376"/>
        <c:crosses val="autoZero"/>
        <c:auto val="1"/>
        <c:lblAlgn val="ctr"/>
        <c:lblOffset val="100"/>
        <c:noMultiLvlLbl val="0"/>
      </c:catAx>
      <c:valAx>
        <c:axId val="108661376"/>
        <c:scaling>
          <c:orientation val="minMax"/>
        </c:scaling>
        <c:delete val="0"/>
        <c:axPos val="l"/>
        <c:majorGridlines/>
        <c:title>
          <c:tx>
            <c:rich>
              <a:bodyPr rot="-5400000" vert="horz"/>
              <a:lstStyle/>
              <a:p>
                <a:pPr>
                  <a:defRPr b="0"/>
                </a:pPr>
                <a:r>
                  <a:rPr lang="en-GB" b="0"/>
                  <a:t>Speedup</a:t>
                </a:r>
              </a:p>
            </c:rich>
          </c:tx>
          <c:layout/>
          <c:overlay val="0"/>
        </c:title>
        <c:numFmt formatCode="#,##0.0" sourceLinked="0"/>
        <c:majorTickMark val="out"/>
        <c:minorTickMark val="none"/>
        <c:tickLblPos val="nextTo"/>
        <c:crossAx val="108659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lineChart>
        <c:grouping val="standard"/>
        <c:varyColors val="0"/>
        <c:ser>
          <c:idx val="0"/>
          <c:order val="0"/>
          <c:tx>
            <c:strRef>
              <c:f>Sheet1!$B$1</c:f>
              <c:strCache>
                <c:ptCount val="1"/>
                <c:pt idx="0">
                  <c:v>Series 1</c:v>
                </c:pt>
              </c:strCache>
            </c:strRef>
          </c:tx>
          <c:spPr>
            <a:ln w="76200"/>
          </c:spPr>
          <c:marker>
            <c:symbol val="none"/>
          </c:marker>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1</c:v>
                </c:pt>
                <c:pt idx="1">
                  <c:v>1.5384615384615401</c:v>
                </c:pt>
                <c:pt idx="2">
                  <c:v>1.875</c:v>
                </c:pt>
                <c:pt idx="3">
                  <c:v>2.1052631578947372</c:v>
                </c:pt>
                <c:pt idx="4">
                  <c:v>2.2727272727272894</c:v>
                </c:pt>
                <c:pt idx="5">
                  <c:v>2.4000000000000004</c:v>
                </c:pt>
                <c:pt idx="6">
                  <c:v>2.5</c:v>
                </c:pt>
                <c:pt idx="7">
                  <c:v>2.580645161290323</c:v>
                </c:pt>
                <c:pt idx="8">
                  <c:v>2.6470588235294117</c:v>
                </c:pt>
                <c:pt idx="9">
                  <c:v>2.7027027027027168</c:v>
                </c:pt>
                <c:pt idx="10">
                  <c:v>2.75</c:v>
                </c:pt>
                <c:pt idx="11">
                  <c:v>2.7906976744186047</c:v>
                </c:pt>
                <c:pt idx="12">
                  <c:v>2.8260869565217388</c:v>
                </c:pt>
                <c:pt idx="13">
                  <c:v>2.8571428571428572</c:v>
                </c:pt>
                <c:pt idx="14">
                  <c:v>2.8846153846153837</c:v>
                </c:pt>
                <c:pt idx="15">
                  <c:v>2.9090909090909087</c:v>
                </c:pt>
              </c:numCache>
            </c:numRef>
          </c:val>
          <c:smooth val="0"/>
        </c:ser>
        <c:ser>
          <c:idx val="1"/>
          <c:order val="1"/>
          <c:tx>
            <c:strRef>
              <c:f>Sheet1!$C$1</c:f>
              <c:strCache>
                <c:ptCount val="1"/>
                <c:pt idx="0">
                  <c:v>Series 2</c:v>
                </c:pt>
              </c:strCache>
            </c:strRef>
          </c:tx>
          <c:spPr>
            <a:ln w="76200"/>
          </c:spPr>
          <c:marker>
            <c:symbol val="none"/>
          </c:marker>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Sheet1!$C$2:$C$17</c:f>
              <c:numCache>
                <c:formatCode>General</c:formatCode>
                <c:ptCount val="16"/>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numCache>
            </c:numRef>
          </c:val>
          <c:smooth val="0"/>
        </c:ser>
        <c:dLbls>
          <c:showLegendKey val="0"/>
          <c:showVal val="0"/>
          <c:showCatName val="0"/>
          <c:showSerName val="0"/>
          <c:showPercent val="0"/>
          <c:showBubbleSize val="0"/>
        </c:dLbls>
        <c:marker val="1"/>
        <c:smooth val="0"/>
        <c:axId val="110079360"/>
        <c:axId val="110085632"/>
      </c:lineChart>
      <c:catAx>
        <c:axId val="110079360"/>
        <c:scaling>
          <c:orientation val="minMax"/>
        </c:scaling>
        <c:delete val="0"/>
        <c:axPos val="b"/>
        <c:title>
          <c:tx>
            <c:rich>
              <a:bodyPr/>
              <a:lstStyle/>
              <a:p>
                <a:pPr>
                  <a:defRPr b="0"/>
                </a:pPr>
                <a:r>
                  <a:rPr lang="en-GB" b="0"/>
                  <a:t>#cores</a:t>
                </a:r>
              </a:p>
            </c:rich>
          </c:tx>
          <c:layout/>
          <c:overlay val="0"/>
        </c:title>
        <c:numFmt formatCode="General" sourceLinked="1"/>
        <c:majorTickMark val="out"/>
        <c:minorTickMark val="none"/>
        <c:tickLblPos val="nextTo"/>
        <c:crossAx val="110085632"/>
        <c:crosses val="autoZero"/>
        <c:auto val="1"/>
        <c:lblAlgn val="ctr"/>
        <c:lblOffset val="100"/>
        <c:noMultiLvlLbl val="0"/>
      </c:catAx>
      <c:valAx>
        <c:axId val="110085632"/>
        <c:scaling>
          <c:orientation val="minMax"/>
        </c:scaling>
        <c:delete val="0"/>
        <c:axPos val="l"/>
        <c:majorGridlines/>
        <c:title>
          <c:tx>
            <c:rich>
              <a:bodyPr rot="-5400000" vert="horz"/>
              <a:lstStyle/>
              <a:p>
                <a:pPr>
                  <a:defRPr b="0"/>
                </a:pPr>
                <a:r>
                  <a:rPr lang="en-GB" b="0"/>
                  <a:t>Speedup</a:t>
                </a:r>
              </a:p>
            </c:rich>
          </c:tx>
          <c:layout/>
          <c:overlay val="0"/>
        </c:title>
        <c:numFmt formatCode="#,##0.0" sourceLinked="0"/>
        <c:majorTickMark val="out"/>
        <c:minorTickMark val="none"/>
        <c:tickLblPos val="nextTo"/>
        <c:crossAx val="110079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lineChart>
        <c:grouping val="standard"/>
        <c:varyColors val="0"/>
        <c:ser>
          <c:idx val="0"/>
          <c:order val="0"/>
          <c:tx>
            <c:strRef>
              <c:f>Sheet1!$B$10</c:f>
              <c:strCache>
                <c:ptCount val="1"/>
                <c:pt idx="0">
                  <c:v>Ideal speed-up</c:v>
                </c:pt>
              </c:strCache>
            </c:strRef>
          </c:tx>
          <c:spPr>
            <a:ln w="76200"/>
          </c:spPr>
          <c:marker>
            <c:symbol val="none"/>
          </c:marker>
          <c:cat>
            <c:numRef>
              <c:f>Sheet1!$A$11:$A$26</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Sheet1!$B$11:$B$26</c:f>
              <c:numCache>
                <c:formatCode>General</c:formatCode>
                <c:ptCount val="16"/>
                <c:pt idx="0">
                  <c:v>1</c:v>
                </c:pt>
                <c:pt idx="1">
                  <c:v>1.0526315789473684</c:v>
                </c:pt>
                <c:pt idx="2">
                  <c:v>1.0714285714285721</c:v>
                </c:pt>
                <c:pt idx="3">
                  <c:v>1.0810810810810809</c:v>
                </c:pt>
                <c:pt idx="4">
                  <c:v>1.0869565217391362</c:v>
                </c:pt>
                <c:pt idx="5">
                  <c:v>1.0909090909090851</c:v>
                </c:pt>
                <c:pt idx="6">
                  <c:v>1.09375</c:v>
                </c:pt>
                <c:pt idx="7">
                  <c:v>1.0958904109589038</c:v>
                </c:pt>
                <c:pt idx="8">
                  <c:v>1.0975609756097562</c:v>
                </c:pt>
                <c:pt idx="9">
                  <c:v>1.0989010989010988</c:v>
                </c:pt>
                <c:pt idx="10">
                  <c:v>1.1000000000000001</c:v>
                </c:pt>
                <c:pt idx="11">
                  <c:v>1.1009174311926664</c:v>
                </c:pt>
                <c:pt idx="12">
                  <c:v>1.1016949152542308</c:v>
                </c:pt>
                <c:pt idx="13">
                  <c:v>1.1023622047244095</c:v>
                </c:pt>
                <c:pt idx="14">
                  <c:v>1.1029411764705881</c:v>
                </c:pt>
                <c:pt idx="15">
                  <c:v>1.103448275862069</c:v>
                </c:pt>
              </c:numCache>
            </c:numRef>
          </c:val>
          <c:smooth val="0"/>
        </c:ser>
        <c:ser>
          <c:idx val="1"/>
          <c:order val="1"/>
          <c:tx>
            <c:strRef>
              <c:f>Sheet1!#REF!</c:f>
              <c:strCache>
                <c:ptCount val="1"/>
                <c:pt idx="0">
                  <c:v>#REF!</c:v>
                </c:pt>
              </c:strCache>
            </c:strRef>
          </c:tx>
          <c:marker>
            <c:symbol val="none"/>
          </c:marker>
          <c:cat>
            <c:numRef>
              <c:f>Sheet1!$A$11:$A$26</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Sheet1!#REF!</c:f>
              <c:numCache>
                <c:formatCode>General</c:formatCode>
                <c:ptCount val="1"/>
                <c:pt idx="0">
                  <c:v>1</c:v>
                </c:pt>
              </c:numCache>
            </c:numRef>
          </c:val>
          <c:smooth val="0"/>
        </c:ser>
        <c:ser>
          <c:idx val="2"/>
          <c:order val="2"/>
          <c:tx>
            <c:strRef>
              <c:f>Sheet1!$C$10</c:f>
              <c:strCache>
                <c:ptCount val="1"/>
                <c:pt idx="0">
                  <c:v>Limit</c:v>
                </c:pt>
              </c:strCache>
            </c:strRef>
          </c:tx>
          <c:spPr>
            <a:ln w="76200">
              <a:solidFill>
                <a:schemeClr val="tx1"/>
              </a:solidFill>
            </a:ln>
          </c:spPr>
          <c:marker>
            <c:symbol val="none"/>
          </c:marker>
          <c:cat>
            <c:numRef>
              <c:f>Sheet1!$A$11:$A$26</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Sheet1!$C$11:$C$26</c:f>
              <c:numCache>
                <c:formatCode>General</c:formatCode>
                <c:ptCount val="16"/>
                <c:pt idx="0">
                  <c:v>1.111111111111112</c:v>
                </c:pt>
                <c:pt idx="1">
                  <c:v>1.111111111111112</c:v>
                </c:pt>
                <c:pt idx="2">
                  <c:v>1.111111111111112</c:v>
                </c:pt>
                <c:pt idx="3">
                  <c:v>1.111111111111112</c:v>
                </c:pt>
                <c:pt idx="4">
                  <c:v>1.111111111111112</c:v>
                </c:pt>
                <c:pt idx="5">
                  <c:v>1.111111111111112</c:v>
                </c:pt>
                <c:pt idx="6">
                  <c:v>1.111111111111112</c:v>
                </c:pt>
                <c:pt idx="7">
                  <c:v>1.111111111111112</c:v>
                </c:pt>
                <c:pt idx="8">
                  <c:v>1.111111111111112</c:v>
                </c:pt>
                <c:pt idx="9">
                  <c:v>1.111111111111112</c:v>
                </c:pt>
                <c:pt idx="10">
                  <c:v>1.111111111111112</c:v>
                </c:pt>
                <c:pt idx="11">
                  <c:v>1.111111111111112</c:v>
                </c:pt>
                <c:pt idx="12">
                  <c:v>1.111111111111112</c:v>
                </c:pt>
                <c:pt idx="13">
                  <c:v>1.111111111111112</c:v>
                </c:pt>
                <c:pt idx="14">
                  <c:v>1.111111111111112</c:v>
                </c:pt>
                <c:pt idx="15">
                  <c:v>1.111111111111112</c:v>
                </c:pt>
              </c:numCache>
            </c:numRef>
          </c:val>
          <c:smooth val="0"/>
        </c:ser>
        <c:dLbls>
          <c:showLegendKey val="0"/>
          <c:showVal val="0"/>
          <c:showCatName val="0"/>
          <c:showSerName val="0"/>
          <c:showPercent val="0"/>
          <c:showBubbleSize val="0"/>
        </c:dLbls>
        <c:marker val="1"/>
        <c:smooth val="0"/>
        <c:axId val="109767680"/>
        <c:axId val="109778048"/>
      </c:lineChart>
      <c:catAx>
        <c:axId val="109767680"/>
        <c:scaling>
          <c:orientation val="minMax"/>
        </c:scaling>
        <c:delete val="0"/>
        <c:axPos val="b"/>
        <c:title>
          <c:tx>
            <c:rich>
              <a:bodyPr/>
              <a:lstStyle/>
              <a:p>
                <a:pPr>
                  <a:defRPr b="0"/>
                </a:pPr>
                <a:r>
                  <a:rPr lang="en-GB" b="0"/>
                  <a:t>#cores</a:t>
                </a:r>
              </a:p>
            </c:rich>
          </c:tx>
          <c:layout/>
          <c:overlay val="0"/>
        </c:title>
        <c:numFmt formatCode="General" sourceLinked="1"/>
        <c:majorTickMark val="out"/>
        <c:minorTickMark val="none"/>
        <c:tickLblPos val="nextTo"/>
        <c:crossAx val="109778048"/>
        <c:crosses val="autoZero"/>
        <c:auto val="1"/>
        <c:lblAlgn val="ctr"/>
        <c:lblOffset val="100"/>
        <c:noMultiLvlLbl val="0"/>
      </c:catAx>
      <c:valAx>
        <c:axId val="109778048"/>
        <c:scaling>
          <c:orientation val="minMax"/>
        </c:scaling>
        <c:delete val="0"/>
        <c:axPos val="l"/>
        <c:majorGridlines/>
        <c:title>
          <c:tx>
            <c:rich>
              <a:bodyPr rot="-5400000" vert="horz"/>
              <a:lstStyle/>
              <a:p>
                <a:pPr>
                  <a:defRPr b="0"/>
                </a:pPr>
                <a:r>
                  <a:rPr lang="en-GB" b="0"/>
                  <a:t>Speedup</a:t>
                </a:r>
              </a:p>
            </c:rich>
          </c:tx>
          <c:layout/>
          <c:overlay val="0"/>
        </c:title>
        <c:numFmt formatCode="#,##0.00" sourceLinked="0"/>
        <c:majorTickMark val="out"/>
        <c:minorTickMark val="none"/>
        <c:tickLblPos val="nextTo"/>
        <c:crossAx val="109767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lineChart>
        <c:grouping val="standard"/>
        <c:varyColors val="0"/>
        <c:ser>
          <c:idx val="0"/>
          <c:order val="0"/>
          <c:tx>
            <c:strRef>
              <c:f>Sheet1!$B$10</c:f>
              <c:strCache>
                <c:ptCount val="1"/>
                <c:pt idx="0">
                  <c:v>Ideal speed-up</c:v>
                </c:pt>
              </c:strCache>
            </c:strRef>
          </c:tx>
          <c:spPr>
            <a:ln w="76200"/>
          </c:spPr>
          <c:marker>
            <c:symbol val="none"/>
          </c:marker>
          <c:cat>
            <c:numRef>
              <c:f>Sheet1!$A$11:$A$138</c:f>
              <c:numCache>
                <c:formatCode>General</c:formatCode>
                <c:ptCount val="1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numCache>
            </c:numRef>
          </c:cat>
          <c:val>
            <c:numRef>
              <c:f>Sheet1!$B$11:$B$138</c:f>
              <c:numCache>
                <c:formatCode>General</c:formatCode>
                <c:ptCount val="128"/>
                <c:pt idx="0">
                  <c:v>1</c:v>
                </c:pt>
                <c:pt idx="1">
                  <c:v>1.9607843137254899</c:v>
                </c:pt>
                <c:pt idx="2">
                  <c:v>2.8846153846153837</c:v>
                </c:pt>
                <c:pt idx="3">
                  <c:v>3.7735849056603894</c:v>
                </c:pt>
                <c:pt idx="4">
                  <c:v>4.6296296296296324</c:v>
                </c:pt>
                <c:pt idx="5">
                  <c:v>5.4545454545454355</c:v>
                </c:pt>
                <c:pt idx="6">
                  <c:v>6.25</c:v>
                </c:pt>
                <c:pt idx="7">
                  <c:v>7.0175438596491215</c:v>
                </c:pt>
                <c:pt idx="8">
                  <c:v>7.7586206896551824</c:v>
                </c:pt>
                <c:pt idx="9">
                  <c:v>8.4745762711864767</c:v>
                </c:pt>
                <c:pt idx="10">
                  <c:v>9.1666666666666767</c:v>
                </c:pt>
                <c:pt idx="11">
                  <c:v>9.8360655737704903</c:v>
                </c:pt>
                <c:pt idx="12">
                  <c:v>10.483870967741934</c:v>
                </c:pt>
                <c:pt idx="13">
                  <c:v>11.111111111111045</c:v>
                </c:pt>
                <c:pt idx="14">
                  <c:v>11.71875</c:v>
                </c:pt>
                <c:pt idx="15">
                  <c:v>12.307692307692324</c:v>
                </c:pt>
                <c:pt idx="16">
                  <c:v>12.878787878787957</c:v>
                </c:pt>
                <c:pt idx="17">
                  <c:v>13.432835820895521</c:v>
                </c:pt>
                <c:pt idx="18">
                  <c:v>13.970588235294159</c:v>
                </c:pt>
                <c:pt idx="19">
                  <c:v>14.492753623188404</c:v>
                </c:pt>
                <c:pt idx="20">
                  <c:v>15.000000000000002</c:v>
                </c:pt>
                <c:pt idx="21">
                  <c:v>15.492957746478867</c:v>
                </c:pt>
                <c:pt idx="22">
                  <c:v>15.972222222222268</c:v>
                </c:pt>
                <c:pt idx="23">
                  <c:v>16.438356164383556</c:v>
                </c:pt>
                <c:pt idx="24">
                  <c:v>16.891891891891891</c:v>
                </c:pt>
                <c:pt idx="25">
                  <c:v>17.333333333333183</c:v>
                </c:pt>
                <c:pt idx="26">
                  <c:v>17.763157894736789</c:v>
                </c:pt>
                <c:pt idx="27">
                  <c:v>18.18181818181829</c:v>
                </c:pt>
                <c:pt idx="28">
                  <c:v>18.58974358974341</c:v>
                </c:pt>
                <c:pt idx="29">
                  <c:v>18.987341772151773</c:v>
                </c:pt>
                <c:pt idx="30">
                  <c:v>19.374999999999996</c:v>
                </c:pt>
                <c:pt idx="31">
                  <c:v>19.753086419753078</c:v>
                </c:pt>
                <c:pt idx="32">
                  <c:v>20.121951219512297</c:v>
                </c:pt>
                <c:pt idx="33">
                  <c:v>20.481927710843362</c:v>
                </c:pt>
                <c:pt idx="34">
                  <c:v>20.833333333333183</c:v>
                </c:pt>
                <c:pt idx="35">
                  <c:v>21.176470588235286</c:v>
                </c:pt>
                <c:pt idx="36">
                  <c:v>21.511627906976727</c:v>
                </c:pt>
                <c:pt idx="37">
                  <c:v>21.83908045977013</c:v>
                </c:pt>
                <c:pt idx="38">
                  <c:v>22.159090909090931</c:v>
                </c:pt>
                <c:pt idx="39">
                  <c:v>22.471910112359545</c:v>
                </c:pt>
                <c:pt idx="40">
                  <c:v>22.777777777777729</c:v>
                </c:pt>
                <c:pt idx="41">
                  <c:v>23.076923076922967</c:v>
                </c:pt>
                <c:pt idx="42">
                  <c:v>23.369565217391287</c:v>
                </c:pt>
                <c:pt idx="43">
                  <c:v>23.655913978494631</c:v>
                </c:pt>
                <c:pt idx="44">
                  <c:v>23.936170212765834</c:v>
                </c:pt>
                <c:pt idx="45">
                  <c:v>24.210526315789462</c:v>
                </c:pt>
                <c:pt idx="46">
                  <c:v>24.479166666666657</c:v>
                </c:pt>
                <c:pt idx="47">
                  <c:v>24.742268041237089</c:v>
                </c:pt>
                <c:pt idx="48">
                  <c:v>24.999999999999986</c:v>
                </c:pt>
                <c:pt idx="49">
                  <c:v>25.252525252525082</c:v>
                </c:pt>
                <c:pt idx="50">
                  <c:v>25.499999999999989</c:v>
                </c:pt>
                <c:pt idx="51">
                  <c:v>25.74257425742562</c:v>
                </c:pt>
                <c:pt idx="52">
                  <c:v>25.980392156862646</c:v>
                </c:pt>
                <c:pt idx="53">
                  <c:v>26.213592233009603</c:v>
                </c:pt>
                <c:pt idx="54">
                  <c:v>26.442307692307569</c:v>
                </c:pt>
                <c:pt idx="55">
                  <c:v>26.666666666666654</c:v>
                </c:pt>
                <c:pt idx="56">
                  <c:v>26.886792452830129</c:v>
                </c:pt>
                <c:pt idx="57">
                  <c:v>27.102803738317746</c:v>
                </c:pt>
                <c:pt idx="58">
                  <c:v>27.314814814814937</c:v>
                </c:pt>
                <c:pt idx="59">
                  <c:v>27.522935779816535</c:v>
                </c:pt>
                <c:pt idx="60">
                  <c:v>27.72727272727273</c:v>
                </c:pt>
                <c:pt idx="61">
                  <c:v>27.927927927927886</c:v>
                </c:pt>
                <c:pt idx="62">
                  <c:v>28.124999999999993</c:v>
                </c:pt>
                <c:pt idx="63">
                  <c:v>28.318584070796447</c:v>
                </c:pt>
                <c:pt idx="64">
                  <c:v>28.508771929824547</c:v>
                </c:pt>
                <c:pt idx="65">
                  <c:v>28.695652173913029</c:v>
                </c:pt>
                <c:pt idx="66">
                  <c:v>28.879310344827577</c:v>
                </c:pt>
                <c:pt idx="67">
                  <c:v>29.059829059829042</c:v>
                </c:pt>
                <c:pt idx="68">
                  <c:v>29.237288135593204</c:v>
                </c:pt>
                <c:pt idx="69">
                  <c:v>29.411764705882337</c:v>
                </c:pt>
                <c:pt idx="70">
                  <c:v>29.583333333333105</c:v>
                </c:pt>
                <c:pt idx="71">
                  <c:v>29.75206611570249</c:v>
                </c:pt>
                <c:pt idx="72">
                  <c:v>29.918032786885142</c:v>
                </c:pt>
                <c:pt idx="73">
                  <c:v>30.081300813008109</c:v>
                </c:pt>
                <c:pt idx="74">
                  <c:v>30.241935483870954</c:v>
                </c:pt>
                <c:pt idx="75">
                  <c:v>30.399999999999981</c:v>
                </c:pt>
                <c:pt idx="76">
                  <c:v>30.555555555555539</c:v>
                </c:pt>
                <c:pt idx="77">
                  <c:v>30.708661417322819</c:v>
                </c:pt>
                <c:pt idx="78">
                  <c:v>30.859374999999993</c:v>
                </c:pt>
                <c:pt idx="79">
                  <c:v>31.007751937984491</c:v>
                </c:pt>
                <c:pt idx="80">
                  <c:v>31.153846153846228</c:v>
                </c:pt>
                <c:pt idx="81">
                  <c:v>31.297709923664087</c:v>
                </c:pt>
                <c:pt idx="82">
                  <c:v>31.439393939393824</c:v>
                </c:pt>
                <c:pt idx="83">
                  <c:v>31.578947368421026</c:v>
                </c:pt>
                <c:pt idx="84">
                  <c:v>31.716417910447742</c:v>
                </c:pt>
                <c:pt idx="85">
                  <c:v>31.85185185185194</c:v>
                </c:pt>
                <c:pt idx="86">
                  <c:v>31.985294117647026</c:v>
                </c:pt>
                <c:pt idx="87">
                  <c:v>32.11678832116786</c:v>
                </c:pt>
                <c:pt idx="88">
                  <c:v>32.246376811594182</c:v>
                </c:pt>
                <c:pt idx="89">
                  <c:v>32.37410071942444</c:v>
                </c:pt>
                <c:pt idx="90">
                  <c:v>32.5</c:v>
                </c:pt>
                <c:pt idx="91">
                  <c:v>32.624113475177289</c:v>
                </c:pt>
                <c:pt idx="92">
                  <c:v>32.746478873239404</c:v>
                </c:pt>
                <c:pt idx="93">
                  <c:v>32.867132867132852</c:v>
                </c:pt>
                <c:pt idx="94">
                  <c:v>32.986111111111093</c:v>
                </c:pt>
                <c:pt idx="95">
                  <c:v>33.103448275861993</c:v>
                </c:pt>
                <c:pt idx="96">
                  <c:v>33.219178082191988</c:v>
                </c:pt>
                <c:pt idx="97">
                  <c:v>33.333333333333314</c:v>
                </c:pt>
                <c:pt idx="98">
                  <c:v>33.445945945946008</c:v>
                </c:pt>
                <c:pt idx="99">
                  <c:v>33.557046979865746</c:v>
                </c:pt>
                <c:pt idx="100">
                  <c:v>33.666666666666345</c:v>
                </c:pt>
                <c:pt idx="101">
                  <c:v>33.774834437085993</c:v>
                </c:pt>
                <c:pt idx="102">
                  <c:v>33.881578947368396</c:v>
                </c:pt>
                <c:pt idx="103">
                  <c:v>33.986928104575163</c:v>
                </c:pt>
                <c:pt idx="104">
                  <c:v>34.090909090909236</c:v>
                </c:pt>
                <c:pt idx="105">
                  <c:v>34.193548387096762</c:v>
                </c:pt>
                <c:pt idx="106">
                  <c:v>34.294871794871987</c:v>
                </c:pt>
                <c:pt idx="107">
                  <c:v>34.394904458598447</c:v>
                </c:pt>
                <c:pt idx="108">
                  <c:v>34.493670886076011</c:v>
                </c:pt>
                <c:pt idx="109">
                  <c:v>34.591194968553438</c:v>
                </c:pt>
                <c:pt idx="110">
                  <c:v>34.687499999999979</c:v>
                </c:pt>
                <c:pt idx="111">
                  <c:v>34.782608695652144</c:v>
                </c:pt>
                <c:pt idx="112">
                  <c:v>34.876543209876495</c:v>
                </c:pt>
                <c:pt idx="113">
                  <c:v>34.969325153374214</c:v>
                </c:pt>
                <c:pt idx="114">
                  <c:v>35.060975609756078</c:v>
                </c:pt>
                <c:pt idx="115">
                  <c:v>35.151515151515135</c:v>
                </c:pt>
                <c:pt idx="116">
                  <c:v>35.240963855421654</c:v>
                </c:pt>
                <c:pt idx="117">
                  <c:v>35.329341317365248</c:v>
                </c:pt>
                <c:pt idx="118">
                  <c:v>35.416666666666181</c:v>
                </c:pt>
                <c:pt idx="119">
                  <c:v>35.502958579881636</c:v>
                </c:pt>
                <c:pt idx="120">
                  <c:v>35.588235294117631</c:v>
                </c:pt>
                <c:pt idx="121">
                  <c:v>35.672514619883017</c:v>
                </c:pt>
                <c:pt idx="122">
                  <c:v>35.755813953488349</c:v>
                </c:pt>
                <c:pt idx="123">
                  <c:v>35.838150289017314</c:v>
                </c:pt>
                <c:pt idx="124">
                  <c:v>35.919540229885037</c:v>
                </c:pt>
                <c:pt idx="125">
                  <c:v>36</c:v>
                </c:pt>
                <c:pt idx="126">
                  <c:v>36.079545454545425</c:v>
                </c:pt>
                <c:pt idx="127">
                  <c:v>36.15819209039546</c:v>
                </c:pt>
              </c:numCache>
            </c:numRef>
          </c:val>
          <c:smooth val="0"/>
        </c:ser>
        <c:ser>
          <c:idx val="1"/>
          <c:order val="1"/>
          <c:tx>
            <c:strRef>
              <c:f>Sheet1!#REF!</c:f>
              <c:strCache>
                <c:ptCount val="1"/>
                <c:pt idx="0">
                  <c:v>#REF!</c:v>
                </c:pt>
              </c:strCache>
            </c:strRef>
          </c:tx>
          <c:marker>
            <c:symbol val="none"/>
          </c:marker>
          <c:cat>
            <c:numRef>
              <c:f>Sheet1!$A$11:$A$138</c:f>
              <c:numCache>
                <c:formatCode>General</c:formatCode>
                <c:ptCount val="1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numCache>
            </c:numRef>
          </c:cat>
          <c:val>
            <c:numRef>
              <c:f>Sheet1!#REF!</c:f>
              <c:numCache>
                <c:formatCode>General</c:formatCode>
                <c:ptCount val="1"/>
                <c:pt idx="0">
                  <c:v>1</c:v>
                </c:pt>
              </c:numCache>
            </c:numRef>
          </c:val>
          <c:smooth val="0"/>
        </c:ser>
        <c:ser>
          <c:idx val="2"/>
          <c:order val="2"/>
          <c:tx>
            <c:strRef>
              <c:f>Sheet1!$C$10</c:f>
              <c:strCache>
                <c:ptCount val="1"/>
                <c:pt idx="0">
                  <c:v>Limit</c:v>
                </c:pt>
              </c:strCache>
            </c:strRef>
          </c:tx>
          <c:spPr>
            <a:ln w="76200">
              <a:solidFill>
                <a:schemeClr val="tx1"/>
              </a:solidFill>
            </a:ln>
          </c:spPr>
          <c:marker>
            <c:symbol val="none"/>
          </c:marker>
          <c:cat>
            <c:numRef>
              <c:f>Sheet1!$A$11:$A$138</c:f>
              <c:numCache>
                <c:formatCode>General</c:formatCode>
                <c:ptCount val="1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numCache>
            </c:numRef>
          </c:cat>
          <c:val>
            <c:numRef>
              <c:f>Sheet1!$C$11:$C$138</c:f>
              <c:numCache>
                <c:formatCode>General</c:formatCode>
                <c:ptCount val="12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numCache>
            </c:numRef>
          </c:val>
          <c:smooth val="0"/>
        </c:ser>
        <c:dLbls>
          <c:showLegendKey val="0"/>
          <c:showVal val="0"/>
          <c:showCatName val="0"/>
          <c:showSerName val="0"/>
          <c:showPercent val="0"/>
          <c:showBubbleSize val="0"/>
        </c:dLbls>
        <c:marker val="1"/>
        <c:smooth val="0"/>
        <c:axId val="109836544"/>
        <c:axId val="109912448"/>
      </c:lineChart>
      <c:catAx>
        <c:axId val="109836544"/>
        <c:scaling>
          <c:orientation val="minMax"/>
        </c:scaling>
        <c:delete val="0"/>
        <c:axPos val="b"/>
        <c:title>
          <c:tx>
            <c:rich>
              <a:bodyPr/>
              <a:lstStyle/>
              <a:p>
                <a:pPr>
                  <a:defRPr/>
                </a:pPr>
                <a:r>
                  <a:rPr lang="en-GB" b="0" dirty="0" smtClean="0"/>
                  <a:t>#cores</a:t>
                </a:r>
                <a:endParaRPr lang="en-GB" b="0" dirty="0"/>
              </a:p>
            </c:rich>
          </c:tx>
          <c:layout/>
          <c:overlay val="0"/>
        </c:title>
        <c:numFmt formatCode="General" sourceLinked="1"/>
        <c:majorTickMark val="out"/>
        <c:minorTickMark val="none"/>
        <c:tickLblPos val="nextTo"/>
        <c:crossAx val="109912448"/>
        <c:crosses val="autoZero"/>
        <c:auto val="1"/>
        <c:lblAlgn val="ctr"/>
        <c:lblOffset val="100"/>
        <c:noMultiLvlLbl val="0"/>
      </c:catAx>
      <c:valAx>
        <c:axId val="109912448"/>
        <c:scaling>
          <c:orientation val="minMax"/>
        </c:scaling>
        <c:delete val="0"/>
        <c:axPos val="l"/>
        <c:majorGridlines/>
        <c:title>
          <c:tx>
            <c:rich>
              <a:bodyPr rot="-5400000" vert="horz"/>
              <a:lstStyle/>
              <a:p>
                <a:pPr>
                  <a:defRPr b="0"/>
                </a:pPr>
                <a:r>
                  <a:rPr lang="en-GB" b="0" smtClean="0"/>
                  <a:t>Speedup</a:t>
                </a:r>
                <a:endParaRPr lang="en-GB" b="0"/>
              </a:p>
            </c:rich>
          </c:tx>
          <c:layout/>
          <c:overlay val="0"/>
        </c:title>
        <c:numFmt formatCode="General" sourceLinked="1"/>
        <c:majorTickMark val="out"/>
        <c:minorTickMark val="none"/>
        <c:tickLblPos val="nextTo"/>
        <c:crossAx val="109836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0-08-10T16:46:21.679" idx="3">
    <p:pos x="89" y="159"/>
    <p:text>This also could have a nice graphical representation, e.g. mapping files to cores.
I usually first describe data parallelism with a file processing example (e.g. counting words in a file); it is easy to see that you could process multiple files in parallel. 
This may be a good time to introduce the DAG model of computation.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0-07-07T10:11:45.612" idx="4">
    <p:pos x="10" y="10"/>
    <p:text>No examples?</p:text>
  </p:cm>
  <p:cm authorId="1" dt="2010-07-07T10:13:14.696" idx="6">
    <p:pos x="106" y="106"/>
    <p:text>How does this sit with Amdahl's law? What is the take away message for this overall collection of slides?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0-08-10T17:28:32.873" idx="4">
    <p:pos x="10" y="10"/>
    <p:text>time always goes down in PPCP - reorient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A8F5-CD49-45A8-A8D2-524B89AF474F}" type="datetimeFigureOut">
              <a:rPr lang="en-US" smtClean="0"/>
              <a:pPr/>
              <a:t>9/3/2010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AF092-F89D-484E-9402-A816CD8C79DA}" type="slidenum">
              <a:rPr lang="en-US" smtClean="0"/>
              <a:pPr/>
              <a:t>‹#›</a:t>
            </a:fld>
            <a:endParaRPr lang="en-US"/>
          </a:p>
        </p:txBody>
      </p:sp>
    </p:spTree>
    <p:extLst>
      <p:ext uri="{BB962C8B-B14F-4D97-AF65-F5344CB8AC3E}">
        <p14:creationId xmlns:p14="http://schemas.microsoft.com/office/powerpoint/2010/main" val="70814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msdn.microsoft.com/en-us/library/system.linq.expressions.expression.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1</a:t>
            </a:fld>
            <a:endParaRPr lang="en-US"/>
          </a:p>
        </p:txBody>
      </p:sp>
    </p:spTree>
    <p:extLst>
      <p:ext uri="{BB962C8B-B14F-4D97-AF65-F5344CB8AC3E}">
        <p14:creationId xmlns:p14="http://schemas.microsoft.com/office/powerpoint/2010/main" val="210800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10</a:t>
            </a:fld>
            <a:endParaRPr lang="en-US"/>
          </a:p>
        </p:txBody>
      </p:sp>
    </p:spTree>
    <p:extLst>
      <p:ext uri="{BB962C8B-B14F-4D97-AF65-F5344CB8AC3E}">
        <p14:creationId xmlns:p14="http://schemas.microsoft.com/office/powerpoint/2010/main" val="187781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11</a:t>
            </a:fld>
            <a:endParaRPr lang="en-US"/>
          </a:p>
        </p:txBody>
      </p:sp>
    </p:spTree>
    <p:extLst>
      <p:ext uri="{BB962C8B-B14F-4D97-AF65-F5344CB8AC3E}">
        <p14:creationId xmlns:p14="http://schemas.microsoft.com/office/powerpoint/2010/main" val="132927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12</a:t>
            </a:fld>
            <a:endParaRPr lang="en-US"/>
          </a:p>
        </p:txBody>
      </p:sp>
    </p:spTree>
    <p:extLst>
      <p:ext uri="{BB962C8B-B14F-4D97-AF65-F5344CB8AC3E}">
        <p14:creationId xmlns:p14="http://schemas.microsoft.com/office/powerpoint/2010/main" val="66015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13</a:t>
            </a:fld>
            <a:endParaRPr lang="en-US"/>
          </a:p>
        </p:txBody>
      </p:sp>
    </p:spTree>
    <p:extLst>
      <p:ext uri="{BB962C8B-B14F-4D97-AF65-F5344CB8AC3E}">
        <p14:creationId xmlns:p14="http://schemas.microsoft.com/office/powerpoint/2010/main" val="1592344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14</a:t>
            </a:fld>
            <a:endParaRPr lang="en-US"/>
          </a:p>
        </p:txBody>
      </p:sp>
    </p:spTree>
    <p:extLst>
      <p:ext uri="{BB962C8B-B14F-4D97-AF65-F5344CB8AC3E}">
        <p14:creationId xmlns:p14="http://schemas.microsoft.com/office/powerpoint/2010/main" val="229994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15</a:t>
            </a:fld>
            <a:endParaRPr lang="en-US"/>
          </a:p>
        </p:txBody>
      </p:sp>
    </p:spTree>
    <p:extLst>
      <p:ext uri="{BB962C8B-B14F-4D97-AF65-F5344CB8AC3E}">
        <p14:creationId xmlns:p14="http://schemas.microsoft.com/office/powerpoint/2010/main" val="1717178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17</a:t>
            </a:fld>
            <a:endParaRPr lang="en-US"/>
          </a:p>
        </p:txBody>
      </p:sp>
    </p:spTree>
    <p:extLst>
      <p:ext uri="{BB962C8B-B14F-4D97-AF65-F5344CB8AC3E}">
        <p14:creationId xmlns:p14="http://schemas.microsoft.com/office/powerpoint/2010/main" val="280761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18</a:t>
            </a:fld>
            <a:endParaRPr lang="en-US"/>
          </a:p>
        </p:txBody>
      </p:sp>
    </p:spTree>
    <p:extLst>
      <p:ext uri="{BB962C8B-B14F-4D97-AF65-F5344CB8AC3E}">
        <p14:creationId xmlns:p14="http://schemas.microsoft.com/office/powerpoint/2010/main" val="3306947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2</a:t>
            </a:fld>
            <a:endParaRPr lang="en-US"/>
          </a:p>
        </p:txBody>
      </p:sp>
    </p:spTree>
    <p:extLst>
      <p:ext uri="{BB962C8B-B14F-4D97-AF65-F5344CB8AC3E}">
        <p14:creationId xmlns:p14="http://schemas.microsoft.com/office/powerpoint/2010/main" val="963355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20</a:t>
            </a:fld>
            <a:endParaRPr lang="en-US"/>
          </a:p>
        </p:txBody>
      </p:sp>
    </p:spTree>
    <p:extLst>
      <p:ext uri="{BB962C8B-B14F-4D97-AF65-F5344CB8AC3E}">
        <p14:creationId xmlns:p14="http://schemas.microsoft.com/office/powerpoint/2010/main" val="3491892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21</a:t>
            </a:fld>
            <a:endParaRPr lang="en-US"/>
          </a:p>
        </p:txBody>
      </p:sp>
    </p:spTree>
    <p:extLst>
      <p:ext uri="{BB962C8B-B14F-4D97-AF65-F5344CB8AC3E}">
        <p14:creationId xmlns:p14="http://schemas.microsoft.com/office/powerpoint/2010/main" val="3555492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26</a:t>
            </a:fld>
            <a:endParaRPr lang="en-US"/>
          </a:p>
        </p:txBody>
      </p:sp>
    </p:spTree>
    <p:extLst>
      <p:ext uri="{BB962C8B-B14F-4D97-AF65-F5344CB8AC3E}">
        <p14:creationId xmlns:p14="http://schemas.microsoft.com/office/powerpoint/2010/main" val="2193953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27</a:t>
            </a:fld>
            <a:endParaRPr lang="en-US"/>
          </a:p>
        </p:txBody>
      </p:sp>
    </p:spTree>
    <p:extLst>
      <p:ext uri="{BB962C8B-B14F-4D97-AF65-F5344CB8AC3E}">
        <p14:creationId xmlns:p14="http://schemas.microsoft.com/office/powerpoint/2010/main" val="94059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28</a:t>
            </a:fld>
            <a:endParaRPr lang="en-US"/>
          </a:p>
        </p:txBody>
      </p:sp>
    </p:spTree>
    <p:extLst>
      <p:ext uri="{BB962C8B-B14F-4D97-AF65-F5344CB8AC3E}">
        <p14:creationId xmlns:p14="http://schemas.microsoft.com/office/powerpoint/2010/main" val="1593218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http://msdn.microsoft.com/en-us/library/bb397687.aspx  </a:t>
            </a:r>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3</a:t>
            </a:fld>
            <a:endParaRPr lang="en-US"/>
          </a:p>
        </p:txBody>
      </p:sp>
    </p:spTree>
    <p:extLst>
      <p:ext uri="{BB962C8B-B14F-4D97-AF65-F5344CB8AC3E}">
        <p14:creationId xmlns:p14="http://schemas.microsoft.com/office/powerpoint/2010/main" val="25934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30</a:t>
            </a:fld>
            <a:endParaRPr lang="en-US"/>
          </a:p>
        </p:txBody>
      </p:sp>
    </p:spTree>
    <p:extLst>
      <p:ext uri="{BB962C8B-B14F-4D97-AF65-F5344CB8AC3E}">
        <p14:creationId xmlns:p14="http://schemas.microsoft.com/office/powerpoint/2010/main" val="123519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general rules for lambdas are as follows:</a:t>
            </a:r>
          </a:p>
          <a:p>
            <a:endParaRPr lang="en-US" dirty="0" smtClean="0"/>
          </a:p>
          <a:p>
            <a:r>
              <a:rPr lang="en-US" dirty="0" smtClean="0"/>
              <a:t>* The lambda must contain the same number of parameters as the delegate type.</a:t>
            </a:r>
          </a:p>
          <a:p>
            <a:r>
              <a:rPr lang="en-US" dirty="0" smtClean="0"/>
              <a:t>* Each input parameter in the lambda must be implicitly convertible to its corresponding delegate parameter.</a:t>
            </a:r>
          </a:p>
          <a:p>
            <a:r>
              <a:rPr lang="en-US" dirty="0" smtClean="0"/>
              <a:t>* The return value of the lambda (if any) must be implicitly convertible to the delegate's return type.</a:t>
            </a:r>
          </a:p>
          <a:p>
            <a:endParaRPr lang="en-US" dirty="0" smtClean="0"/>
          </a:p>
          <a:p>
            <a:r>
              <a:rPr lang="en-US" dirty="0" smtClean="0"/>
              <a:t>Note that lambda expressions in themselves do not have a type because the common type system has no intrinsic concept of "lambda expression." However, it is sometimes convenient to speak informally of the "type" of a lambda expression. In these cases the type refers to the delegate type or </a:t>
            </a:r>
            <a:r>
              <a:rPr lang="en-US" dirty="0" smtClean="0">
                <a:hlinkClick r:id="rId3"/>
              </a:rPr>
              <a:t>Expression</a:t>
            </a:r>
            <a:r>
              <a:rPr lang="en-US" dirty="0" smtClean="0"/>
              <a:t> type to which the lambda expression is converted.</a:t>
            </a:r>
          </a:p>
          <a:p>
            <a:endParaRPr lang="en-US" dirty="0" smtClean="0"/>
          </a:p>
          <a:p>
            <a:r>
              <a:rPr lang="en-US" dirty="0" smtClean="0"/>
              <a:t>The following rules apply to variable scope in lambda expressions:</a:t>
            </a:r>
          </a:p>
          <a:p>
            <a:endParaRPr lang="en-US" dirty="0" smtClean="0"/>
          </a:p>
          <a:p>
            <a:r>
              <a:rPr lang="en-US" dirty="0" smtClean="0"/>
              <a:t>- A variable that is captured will not be garbage-collected until the delegate that references it goes out of scope.</a:t>
            </a:r>
          </a:p>
          <a:p>
            <a:r>
              <a:rPr lang="en-US" dirty="0" smtClean="0"/>
              <a:t>- Variables introduced within a lambda expression are not visible in the outer method.</a:t>
            </a:r>
          </a:p>
          <a:p>
            <a:r>
              <a:rPr lang="en-US" dirty="0" smtClean="0"/>
              <a:t>- A lambda expression cannot directly capture a ref or out parameter from an enclosing method.</a:t>
            </a:r>
          </a:p>
          <a:p>
            <a:r>
              <a:rPr lang="en-US" dirty="0" smtClean="0"/>
              <a:t>- A return statement in a lambda expression does not cause the enclosing method to return.</a:t>
            </a:r>
          </a:p>
          <a:p>
            <a:r>
              <a:rPr lang="en-US" dirty="0" smtClean="0"/>
              <a:t>- A lambda expression cannot contain a </a:t>
            </a:r>
            <a:r>
              <a:rPr lang="en-US" dirty="0" err="1" smtClean="0"/>
              <a:t>goto</a:t>
            </a:r>
            <a:r>
              <a:rPr lang="en-US" dirty="0" smtClean="0"/>
              <a:t> statement, break statement, or continue statement whose target is outside the body or in the body of a contained anonymous function.</a:t>
            </a:r>
          </a:p>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32</a:t>
            </a:fld>
            <a:endParaRPr lang="en-US"/>
          </a:p>
        </p:txBody>
      </p:sp>
    </p:spTree>
    <p:extLst>
      <p:ext uri="{BB962C8B-B14F-4D97-AF65-F5344CB8AC3E}">
        <p14:creationId xmlns:p14="http://schemas.microsoft.com/office/powerpoint/2010/main" val="1370549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33</a:t>
            </a:fld>
            <a:endParaRPr lang="en-US"/>
          </a:p>
        </p:txBody>
      </p:sp>
    </p:spTree>
    <p:extLst>
      <p:ext uri="{BB962C8B-B14F-4D97-AF65-F5344CB8AC3E}">
        <p14:creationId xmlns:p14="http://schemas.microsoft.com/office/powerpoint/2010/main" val="3502592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For(Int32, Int32, Action&lt;Int32&gt;)</a:t>
            </a:r>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35</a:t>
            </a:fld>
            <a:endParaRPr lang="en-US"/>
          </a:p>
        </p:txBody>
      </p:sp>
    </p:spTree>
    <p:extLst>
      <p:ext uri="{BB962C8B-B14F-4D97-AF65-F5344CB8AC3E}">
        <p14:creationId xmlns:p14="http://schemas.microsoft.com/office/powerpoint/2010/main" val="4258448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transitivity</a:t>
            </a:r>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Each iteration in parallel (in the limit)</a:t>
            </a:r>
          </a:p>
          <a:p>
            <a:pPr lvl="1"/>
            <a:r>
              <a:rPr lang="en-US" dirty="0" smtClean="0"/>
              <a:t>But we can make no assumptions about the degree of parallel execution</a:t>
            </a:r>
          </a:p>
          <a:p>
            <a:pPr lvl="1"/>
            <a:r>
              <a:rPr lang="en-US" dirty="0" smtClean="0"/>
              <a:t>Structured control flow via </a:t>
            </a:r>
            <a:r>
              <a:rPr lang="en-US" b="1" dirty="0" smtClean="0"/>
              <a:t>fork-join </a:t>
            </a:r>
            <a:r>
              <a:rPr lang="en-US" dirty="0" smtClean="0"/>
              <a:t>pattern</a:t>
            </a:r>
          </a:p>
          <a:p>
            <a:pPr lvl="2"/>
            <a:r>
              <a:rPr lang="en-US" dirty="0" smtClean="0"/>
              <a:t>all pieces start at same time</a:t>
            </a:r>
          </a:p>
          <a:p>
            <a:pPr lvl="2"/>
            <a:r>
              <a:rPr lang="en-US" dirty="0" smtClean="0"/>
              <a:t>wait until all pieces are done</a:t>
            </a:r>
            <a:endParaRPr lang="en-US" sz="2800" dirty="0" smtClean="0"/>
          </a:p>
          <a:p>
            <a:pPr lvl="2"/>
            <a:r>
              <a:rPr lang="en-US" dirty="0" smtClean="0"/>
              <a:t>parallel tasks </a:t>
            </a:r>
            <a:r>
              <a:rPr lang="en-US" i="1" dirty="0" smtClean="0"/>
              <a:t>should</a:t>
            </a:r>
            <a:r>
              <a:rPr lang="en-US" dirty="0" smtClean="0"/>
              <a:t> execute in isolation</a:t>
            </a:r>
          </a:p>
          <a:p>
            <a:pPr lvl="2"/>
            <a:r>
              <a:rPr lang="en-US" dirty="0" smtClean="0"/>
              <a:t>communication limited to fork, join</a:t>
            </a:r>
            <a:endParaRPr lang="en-US" sz="2800" dirty="0" smtClean="0"/>
          </a:p>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parallel loop runs, the TPL partitions the data source so that the loop can operate on multiple parts concurrently. Behind the scenes, the Task Scheduler partitions the task based on system resources and workload. When possible, the scheduler redistributes work among multiple threads and processors if the workload becomes </a:t>
            </a:r>
            <a:r>
              <a:rPr lang="en-US" smtClean="0"/>
              <a:t>unbalanced.</a:t>
            </a:r>
            <a:endParaRPr lang="en-US" dirty="0" smtClean="0"/>
          </a:p>
        </p:txBody>
      </p:sp>
      <p:sp>
        <p:nvSpPr>
          <p:cNvPr id="4" name="Slide Number Placeholder 3"/>
          <p:cNvSpPr>
            <a:spLocks noGrp="1"/>
          </p:cNvSpPr>
          <p:nvPr>
            <p:ph type="sldNum" sz="quarter" idx="10"/>
          </p:nvPr>
        </p:nvSpPr>
        <p:spPr/>
        <p:txBody>
          <a:bodyPr/>
          <a:lstStyle/>
          <a:p>
            <a:fld id="{51EAF092-F89D-484E-9402-A816CD8C79D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Dynamic</a:t>
            </a:r>
            <a:r>
              <a:rPr lang="en-US" baseline="0" dirty="0" smtClean="0"/>
              <a:t> partitioning won’t give this result</a:t>
            </a:r>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4</a:t>
            </a:fld>
            <a:endParaRPr lang="en-US"/>
          </a:p>
        </p:txBody>
      </p:sp>
    </p:spTree>
    <p:extLst>
      <p:ext uri="{BB962C8B-B14F-4D97-AF65-F5344CB8AC3E}">
        <p14:creationId xmlns:p14="http://schemas.microsoft.com/office/powerpoint/2010/main" val="1696032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42</a:t>
            </a:fld>
            <a:endParaRPr lang="en-US"/>
          </a:p>
        </p:txBody>
      </p:sp>
    </p:spTree>
    <p:extLst>
      <p:ext uri="{BB962C8B-B14F-4D97-AF65-F5344CB8AC3E}">
        <p14:creationId xmlns:p14="http://schemas.microsoft.com/office/powerpoint/2010/main" val="3753470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43</a:t>
            </a:fld>
            <a:endParaRPr lang="en-US"/>
          </a:p>
        </p:txBody>
      </p:sp>
    </p:spTree>
    <p:extLst>
      <p:ext uri="{BB962C8B-B14F-4D97-AF65-F5344CB8AC3E}">
        <p14:creationId xmlns:p14="http://schemas.microsoft.com/office/powerpoint/2010/main" val="2539899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44</a:t>
            </a:fld>
            <a:endParaRPr lang="en-US"/>
          </a:p>
        </p:txBody>
      </p:sp>
    </p:spTree>
    <p:extLst>
      <p:ext uri="{BB962C8B-B14F-4D97-AF65-F5344CB8AC3E}">
        <p14:creationId xmlns:p14="http://schemas.microsoft.com/office/powerpoint/2010/main" val="4114721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45</a:t>
            </a:fld>
            <a:endParaRPr lang="en-US"/>
          </a:p>
        </p:txBody>
      </p:sp>
    </p:spTree>
    <p:extLst>
      <p:ext uri="{BB962C8B-B14F-4D97-AF65-F5344CB8AC3E}">
        <p14:creationId xmlns:p14="http://schemas.microsoft.com/office/powerpoint/2010/main" val="3491581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46</a:t>
            </a:fld>
            <a:endParaRPr lang="en-US"/>
          </a:p>
        </p:txBody>
      </p:sp>
    </p:spTree>
    <p:extLst>
      <p:ext uri="{BB962C8B-B14F-4D97-AF65-F5344CB8AC3E}">
        <p14:creationId xmlns:p14="http://schemas.microsoft.com/office/powerpoint/2010/main" val="392832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5</a:t>
            </a:fld>
            <a:endParaRPr lang="en-US"/>
          </a:p>
        </p:txBody>
      </p:sp>
    </p:spTree>
    <p:extLst>
      <p:ext uri="{BB962C8B-B14F-4D97-AF65-F5344CB8AC3E}">
        <p14:creationId xmlns:p14="http://schemas.microsoft.com/office/powerpoint/2010/main" val="180328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Harris</a:t>
            </a:r>
            <a:endParaRPr lang="en-US" dirty="0"/>
          </a:p>
        </p:txBody>
      </p:sp>
      <p:sp>
        <p:nvSpPr>
          <p:cNvPr id="4" name="Slide Number Placeholder 3"/>
          <p:cNvSpPr>
            <a:spLocks noGrp="1"/>
          </p:cNvSpPr>
          <p:nvPr>
            <p:ph type="sldNum" sz="quarter" idx="10"/>
          </p:nvPr>
        </p:nvSpPr>
        <p:spPr/>
        <p:txBody>
          <a:bodyPr/>
          <a:lstStyle/>
          <a:p>
            <a:fld id="{51EAF092-F89D-484E-9402-A816CD8C79DA}" type="slidenum">
              <a:rPr lang="en-US" smtClean="0"/>
              <a:pPr/>
              <a:t>6</a:t>
            </a:fld>
            <a:endParaRPr lang="en-US"/>
          </a:p>
        </p:txBody>
      </p:sp>
    </p:spTree>
    <p:extLst>
      <p:ext uri="{BB962C8B-B14F-4D97-AF65-F5344CB8AC3E}">
        <p14:creationId xmlns:p14="http://schemas.microsoft.com/office/powerpoint/2010/main" val="191599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7</a:t>
            </a:fld>
            <a:endParaRPr lang="en-US"/>
          </a:p>
        </p:txBody>
      </p:sp>
    </p:spTree>
    <p:extLst>
      <p:ext uri="{BB962C8B-B14F-4D97-AF65-F5344CB8AC3E}">
        <p14:creationId xmlns:p14="http://schemas.microsoft.com/office/powerpoint/2010/main" val="410509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8</a:t>
            </a:fld>
            <a:endParaRPr lang="en-US"/>
          </a:p>
        </p:txBody>
      </p:sp>
    </p:spTree>
    <p:extLst>
      <p:ext uri="{BB962C8B-B14F-4D97-AF65-F5344CB8AC3E}">
        <p14:creationId xmlns:p14="http://schemas.microsoft.com/office/powerpoint/2010/main" val="14481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AF092-F89D-484E-9402-A816CD8C79DA}" type="slidenum">
              <a:rPr lang="en-US" smtClean="0"/>
              <a:pPr/>
              <a:t>9</a:t>
            </a:fld>
            <a:endParaRPr lang="en-US"/>
          </a:p>
        </p:txBody>
      </p:sp>
    </p:spTree>
    <p:extLst>
      <p:ext uri="{BB962C8B-B14F-4D97-AF65-F5344CB8AC3E}">
        <p14:creationId xmlns:p14="http://schemas.microsoft.com/office/powerpoint/2010/main" val="137946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a:xfrm>
            <a:off x="2971800" y="6324600"/>
            <a:ext cx="3276600" cy="501650"/>
          </a:xfrm>
        </p:spPr>
        <p:txBody>
          <a:bodyPr/>
          <a:lstStyle/>
          <a:p>
            <a:r>
              <a:rPr lang="en-US" smtClean="0"/>
              <a:t>Practical Parallel and Concurrent Programming DRAFT: comments to msrpcpcp@microsoft.com  </a:t>
            </a:r>
            <a:endParaRPr lang="en-US"/>
          </a:p>
        </p:txBody>
      </p:sp>
      <p:sp>
        <p:nvSpPr>
          <p:cNvPr id="6" name="Slide Number Placeholder 5"/>
          <p:cNvSpPr>
            <a:spLocks noGrp="1"/>
          </p:cNvSpPr>
          <p:nvPr>
            <p:ph type="sldNum" sz="quarter" idx="12"/>
          </p:nvPr>
        </p:nvSpPr>
        <p:spPr/>
        <p:txBody>
          <a:bodyPr/>
          <a:lstStyle/>
          <a:p>
            <a:fld id="{F4FB5E65-51E1-460A-B5D3-B6231F8C0386}" type="slidenum">
              <a:rPr lang="en-US" smtClean="0"/>
              <a:pPr/>
              <a:t>‹#›</a:t>
            </a:fld>
            <a:endParaRPr lang="en-US"/>
          </a:p>
        </p:txBody>
      </p:sp>
    </p:spTree>
    <p:extLst>
      <p:ext uri="{BB962C8B-B14F-4D97-AF65-F5344CB8AC3E}">
        <p14:creationId xmlns:p14="http://schemas.microsoft.com/office/powerpoint/2010/main" val="250641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a:xfrm>
            <a:off x="2895600" y="6432551"/>
            <a:ext cx="3429000" cy="273049"/>
          </a:xfrm>
        </p:spPr>
        <p:txBody>
          <a:bodyPr/>
          <a:lstStyle/>
          <a:p>
            <a:r>
              <a:rPr lang="en-US" smtClean="0"/>
              <a:t>Practical Parallel and Concurrent Programming DRAFT: comments to msrpcpcp@microsoft.com  </a:t>
            </a:r>
            <a:endParaRPr lang="en-US"/>
          </a:p>
        </p:txBody>
      </p:sp>
      <p:sp>
        <p:nvSpPr>
          <p:cNvPr id="6" name="Slide Number Placeholder 5"/>
          <p:cNvSpPr>
            <a:spLocks noGrp="1"/>
          </p:cNvSpPr>
          <p:nvPr>
            <p:ph type="sldNum" sz="quarter" idx="12"/>
          </p:nvPr>
        </p:nvSpPr>
        <p:spPr/>
        <p:txBody>
          <a:bodyPr/>
          <a:lstStyle/>
          <a:p>
            <a:fld id="{F4FB5E65-51E1-460A-B5D3-B6231F8C0386}" type="slidenum">
              <a:rPr lang="en-US" smtClean="0"/>
              <a:pPr/>
              <a:t>‹#›</a:t>
            </a:fld>
            <a:endParaRPr lang="en-US"/>
          </a:p>
        </p:txBody>
      </p:sp>
    </p:spTree>
    <p:extLst>
      <p:ext uri="{BB962C8B-B14F-4D97-AF65-F5344CB8AC3E}">
        <p14:creationId xmlns:p14="http://schemas.microsoft.com/office/powerpoint/2010/main" val="274360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6/16/2010</a:t>
            </a:r>
            <a:endParaRPr lang="en-US"/>
          </a:p>
        </p:txBody>
      </p:sp>
      <p:sp>
        <p:nvSpPr>
          <p:cNvPr id="4" name="Footer Placeholder 3"/>
          <p:cNvSpPr>
            <a:spLocks noGrp="1"/>
          </p:cNvSpPr>
          <p:nvPr>
            <p:ph type="ftr" sz="quarter" idx="11"/>
          </p:nvPr>
        </p:nvSpPr>
        <p:spPr>
          <a:xfrm>
            <a:off x="2971800" y="6432550"/>
            <a:ext cx="3200400" cy="196850"/>
          </a:xfrm>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a:t>
            </a:fld>
            <a:endParaRPr lang="en-US"/>
          </a:p>
        </p:txBody>
      </p:sp>
    </p:spTree>
    <p:extLst>
      <p:ext uri="{BB962C8B-B14F-4D97-AF65-F5344CB8AC3E}">
        <p14:creationId xmlns:p14="http://schemas.microsoft.com/office/powerpoint/2010/main" val="200751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6/16/2010</a:t>
            </a:r>
            <a:endParaRPr lang="en-US"/>
          </a:p>
        </p:txBody>
      </p:sp>
      <p:sp>
        <p:nvSpPr>
          <p:cNvPr id="3" name="Footer Placeholder 2"/>
          <p:cNvSpPr>
            <a:spLocks noGrp="1"/>
          </p:cNvSpPr>
          <p:nvPr>
            <p:ph type="ftr" sz="quarter" idx="11"/>
          </p:nvPr>
        </p:nvSpPr>
        <p:spPr>
          <a:xfrm>
            <a:off x="2971800" y="6356351"/>
            <a:ext cx="3200400" cy="273050"/>
          </a:xfrm>
        </p:spPr>
        <p:txBody>
          <a:bodyPr/>
          <a:lstStyle/>
          <a:p>
            <a:r>
              <a:rPr lang="en-US" smtClean="0"/>
              <a:t>Practical Parallel and Concurrent Programming DRAFT: comments to msrpcpcp@microsoft.com  </a:t>
            </a:r>
            <a:endParaRPr lang="en-US"/>
          </a:p>
        </p:txBody>
      </p:sp>
      <p:sp>
        <p:nvSpPr>
          <p:cNvPr id="4" name="Slide Number Placeholder 3"/>
          <p:cNvSpPr>
            <a:spLocks noGrp="1"/>
          </p:cNvSpPr>
          <p:nvPr>
            <p:ph type="sldNum" sz="quarter" idx="12"/>
          </p:nvPr>
        </p:nvSpPr>
        <p:spPr/>
        <p:txBody>
          <a:bodyPr/>
          <a:lstStyle/>
          <a:p>
            <a:fld id="{F4FB5E65-51E1-460A-B5D3-B6231F8C0386}" type="slidenum">
              <a:rPr lang="en-US" smtClean="0"/>
              <a:pPr/>
              <a:t>‹#›</a:t>
            </a:fld>
            <a:endParaRPr lang="en-US"/>
          </a:p>
        </p:txBody>
      </p:sp>
    </p:spTree>
    <p:extLst>
      <p:ext uri="{BB962C8B-B14F-4D97-AF65-F5344CB8AC3E}">
        <p14:creationId xmlns:p14="http://schemas.microsoft.com/office/powerpoint/2010/main" val="173223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6/16/2010</a:t>
            </a:r>
            <a:endParaRPr lang="en-US"/>
          </a:p>
        </p:txBody>
      </p:sp>
      <p:sp>
        <p:nvSpPr>
          <p:cNvPr id="5" name="Footer Placeholder 4"/>
          <p:cNvSpPr>
            <a:spLocks noGrp="1"/>
          </p:cNvSpPr>
          <p:nvPr>
            <p:ph type="ftr" sz="quarter" idx="3"/>
          </p:nvPr>
        </p:nvSpPr>
        <p:spPr>
          <a:xfrm>
            <a:off x="3048000" y="6356351"/>
            <a:ext cx="32004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Practical Parallel and Concurrent Programming DRAFT: comments to msrpcpcp@microsoft.com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B5E65-51E1-460A-B5D3-B6231F8C0386}" type="slidenum">
              <a:rPr lang="en-US" smtClean="0"/>
              <a:pPr/>
              <a:t>‹#›</a:t>
            </a:fld>
            <a:endParaRPr lang="en-US"/>
          </a:p>
        </p:txBody>
      </p:sp>
    </p:spTree>
    <p:extLst>
      <p:ext uri="{BB962C8B-B14F-4D97-AF65-F5344CB8AC3E}">
        <p14:creationId xmlns:p14="http://schemas.microsoft.com/office/powerpoint/2010/main" val="371579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hyperlink" Target="http://code.msdn.microsoft.com/ParExtSample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parallelpatterns.codeplex.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Imperative Data Parallelism</a:t>
            </a:r>
            <a:br>
              <a:rPr lang="en-US" dirty="0" smtClean="0"/>
            </a:br>
            <a:r>
              <a:rPr lang="en-US" dirty="0" smtClean="0"/>
              <a:t>(Performance)</a:t>
            </a:r>
            <a:endParaRPr lang="en-US" i="1" dirty="0"/>
          </a:p>
        </p:txBody>
      </p:sp>
      <p:sp>
        <p:nvSpPr>
          <p:cNvPr id="4" name="Subtitle 3"/>
          <p:cNvSpPr>
            <a:spLocks noGrp="1"/>
          </p:cNvSpPr>
          <p:nvPr>
            <p:ph type="subTitle" idx="1"/>
          </p:nvPr>
        </p:nvSpPr>
        <p:spPr/>
        <p:txBody>
          <a:bodyPr/>
          <a:lstStyle/>
          <a:p>
            <a:r>
              <a:rPr lang="en-US" dirty="0" smtClean="0"/>
              <a:t>Unit 1.a</a:t>
            </a:r>
            <a:endParaRPr lang="en-US" dirty="0"/>
          </a:p>
        </p:txBody>
      </p:sp>
      <p:sp>
        <p:nvSpPr>
          <p:cNvPr id="3" name="Footer Placeholder 2"/>
          <p:cNvSpPr>
            <a:spLocks noGrp="1"/>
          </p:cNvSpPr>
          <p:nvPr>
            <p:ph type="ftr" sz="quarter" idx="11"/>
          </p:nvPr>
        </p:nvSpPr>
        <p:spPr/>
        <p:txBody>
          <a:bodyPr/>
          <a:lstStyle/>
          <a:p>
            <a:r>
              <a:rPr lang="en-US" dirty="0" smtClean="0"/>
              <a:t>Practical Parallel and Concurrent Programming DRAFT: comments to msrpcpcp@microsoft.com  </a:t>
            </a:r>
            <a:endParaRPr lang="en-US" dirty="0"/>
          </a:p>
        </p:txBody>
      </p:sp>
      <p:sp>
        <p:nvSpPr>
          <p:cNvPr id="5" name="Slide Number Placeholder 4"/>
          <p:cNvSpPr>
            <a:spLocks noGrp="1"/>
          </p:cNvSpPr>
          <p:nvPr>
            <p:ph type="sldNum" sz="quarter" idx="12"/>
          </p:nvPr>
        </p:nvSpPr>
        <p:spPr/>
        <p:txBody>
          <a:bodyPr/>
          <a:lstStyle/>
          <a:p>
            <a:fld id="{F4FB5E65-51E1-460A-B5D3-B6231F8C0386}" type="slidenum">
              <a:rPr lang="en-US" smtClean="0"/>
              <a:pPr/>
              <a:t>1</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130530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dirty="0" smtClean="0"/>
                  <a:t>Amdahl’s law, </a:t>
                </a:r>
                <a14:m>
                  <m:oMath xmlns:m="http://schemas.openxmlformats.org/officeDocument/2006/math">
                    <m:r>
                      <a:rPr lang="en-GB" i="1" dirty="0" smtClean="0">
                        <a:latin typeface="Cambria Math"/>
                      </a:rPr>
                      <m:t>𝑓</m:t>
                    </m:r>
                    <m:r>
                      <a:rPr lang="en-GB" i="1" dirty="0" smtClean="0">
                        <a:latin typeface="Cambria Math"/>
                      </a:rPr>
                      <m:t>=10%</m:t>
                    </m:r>
                  </m:oMath>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p:sp>
        <p:nvSpPr>
          <p:cNvPr id="8" name="Date Placeholder 7"/>
          <p:cNvSpPr>
            <a:spLocks noGrp="1"/>
          </p:cNvSpPr>
          <p:nvPr>
            <p:ph type="dt" sz="half" idx="10"/>
          </p:nvPr>
        </p:nvSpPr>
        <p:spPr/>
        <p:txBody>
          <a:bodyPr/>
          <a:lstStyle/>
          <a:p>
            <a:r>
              <a:rPr lang="en-US" smtClean="0">
                <a:solidFill>
                  <a:prstClr val="black">
                    <a:tint val="75000"/>
                  </a:prstClr>
                </a:solidFill>
              </a:rPr>
              <a:t>6/16/2010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Practical Parallel and Concurrent Programming DRAFT: comments to msrpcpcp@microsoft.com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graphicFrame>
        <p:nvGraphicFramePr>
          <p:cNvPr id="4" name="Chart 3"/>
          <p:cNvGraphicFramePr/>
          <p:nvPr/>
        </p:nvGraphicFramePr>
        <p:xfrm>
          <a:off x="457200" y="1778000"/>
          <a:ext cx="8229600" cy="48133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ular Callout 4"/>
          <p:cNvSpPr/>
          <p:nvPr/>
        </p:nvSpPr>
        <p:spPr>
          <a:xfrm>
            <a:off x="3205369" y="3006587"/>
            <a:ext cx="2032553" cy="725556"/>
          </a:xfrm>
          <a:prstGeom prst="wedgeRectCallout">
            <a:avLst>
              <a:gd name="adj1" fmla="val -31815"/>
              <a:gd name="adj2" fmla="val -8681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prstClr val="black"/>
                </a:solidFill>
              </a:rPr>
              <a:t>Speedup achieved with perfect scaling</a:t>
            </a:r>
            <a:endParaRPr lang="en-GB" dirty="0">
              <a:solidFill>
                <a:prstClr val="black"/>
              </a:solidFill>
            </a:endParaRPr>
          </a:p>
        </p:txBody>
      </p:sp>
      <p:sp>
        <p:nvSpPr>
          <p:cNvPr id="6" name="Rectangular Callout 5"/>
          <p:cNvSpPr/>
          <p:nvPr/>
        </p:nvSpPr>
        <p:spPr>
          <a:xfrm>
            <a:off x="5789542" y="2643809"/>
            <a:ext cx="2032553" cy="725556"/>
          </a:xfrm>
          <a:prstGeom prst="wedgeRectCallout">
            <a:avLst>
              <a:gd name="adj1" fmla="val -39150"/>
              <a:gd name="adj2" fmla="val -11832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prstClr val="black"/>
                </a:solidFill>
              </a:rPr>
              <a:t>Amdahl’s law limit, just 1.11x</a:t>
            </a:r>
            <a:endParaRPr lang="en-GB" dirty="0">
              <a:solidFill>
                <a:prstClr val="black"/>
              </a:solidFill>
            </a:endParaRPr>
          </a:p>
        </p:txBody>
      </p:sp>
    </p:spTree>
    <p:extLst>
      <p:ext uri="{BB962C8B-B14F-4D97-AF65-F5344CB8AC3E}">
        <p14:creationId xmlns:p14="http://schemas.microsoft.com/office/powerpoint/2010/main" val="1154911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dirty="0" smtClean="0"/>
                  <a:t>Amdahl’s law, </a:t>
                </a:r>
                <a14:m>
                  <m:oMath xmlns:m="http://schemas.openxmlformats.org/officeDocument/2006/math">
                    <m:r>
                      <a:rPr lang="en-GB" i="1" dirty="0" smtClean="0">
                        <a:latin typeface="Cambria Math"/>
                      </a:rPr>
                      <m:t>𝑓</m:t>
                    </m:r>
                    <m:r>
                      <a:rPr lang="en-GB" i="1" dirty="0" smtClean="0">
                        <a:latin typeface="Cambria Math"/>
                      </a:rPr>
                      <m:t>=98%</m:t>
                    </m:r>
                  </m:oMath>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r>
              <a:rPr lang="en-US" smtClean="0">
                <a:solidFill>
                  <a:prstClr val="black">
                    <a:tint val="75000"/>
                  </a:prstClr>
                </a:solidFill>
              </a:rPr>
              <a:t>6/16/2010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Practical Parallel and Concurrent Programming DRAFT: comments to msrpcpcp@microsoft.com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graphicFrame>
        <p:nvGraphicFramePr>
          <p:cNvPr id="4" name="Chart 3"/>
          <p:cNvGraphicFramePr/>
          <p:nvPr/>
        </p:nvGraphicFramePr>
        <p:xfrm>
          <a:off x="457200" y="1778000"/>
          <a:ext cx="8229600" cy="4813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4076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a:t>
            </a:r>
            <a:endParaRPr lang="en-US" dirty="0"/>
          </a:p>
        </p:txBody>
      </p:sp>
      <p:sp>
        <p:nvSpPr>
          <p:cNvPr id="3" name="Content Placeholder 2"/>
          <p:cNvSpPr>
            <a:spLocks noGrp="1"/>
          </p:cNvSpPr>
          <p:nvPr>
            <p:ph idx="1"/>
          </p:nvPr>
        </p:nvSpPr>
        <p:spPr/>
        <p:txBody>
          <a:bodyPr/>
          <a:lstStyle/>
          <a:p>
            <a:r>
              <a:rPr lang="en-US" dirty="0" smtClean="0"/>
              <a:t>Speedup is limited by </a:t>
            </a:r>
            <a:r>
              <a:rPr lang="en-US" u="sng" dirty="0" smtClean="0"/>
              <a:t>sequential</a:t>
            </a:r>
            <a:r>
              <a:rPr lang="en-US" dirty="0" smtClean="0"/>
              <a:t> code</a:t>
            </a:r>
          </a:p>
          <a:p>
            <a:endParaRPr lang="en-US" dirty="0"/>
          </a:p>
          <a:p>
            <a:r>
              <a:rPr lang="en-US" dirty="0" smtClean="0"/>
              <a:t>Even a small percentage of </a:t>
            </a:r>
            <a:r>
              <a:rPr lang="en-US" u="sng" dirty="0" smtClean="0"/>
              <a:t>sequential</a:t>
            </a:r>
            <a:r>
              <a:rPr lang="en-US" dirty="0" smtClean="0"/>
              <a:t> code can greatly limit potential speedup</a:t>
            </a:r>
            <a:endParaRPr lang="en-US" dirty="0"/>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6" name="Slide Number Placeholder 5"/>
          <p:cNvSpPr>
            <a:spLocks noGrp="1"/>
          </p:cNvSpPr>
          <p:nvPr>
            <p:ph type="sldNum" sz="quarter" idx="12"/>
          </p:nvPr>
        </p:nvSpPr>
        <p:spPr/>
        <p:txBody>
          <a:bodyPr/>
          <a:lstStyle/>
          <a:p>
            <a:fld id="{F4FB5E65-51E1-460A-B5D3-B6231F8C0386}" type="slidenum">
              <a:rPr lang="en-US" smtClean="0"/>
              <a:pPr/>
              <a:t>12</a:t>
            </a:fld>
            <a:endParaRPr lang="en-US"/>
          </a:p>
        </p:txBody>
      </p:sp>
    </p:spTree>
    <p:extLst>
      <p:ext uri="{BB962C8B-B14F-4D97-AF65-F5344CB8AC3E}">
        <p14:creationId xmlns:p14="http://schemas.microsoft.com/office/powerpoint/2010/main" val="251356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The Sunny Side of the Street: Gustafson’s Law</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marL="0" indent="0" algn="ctr">
              <a:buNone/>
            </a:pPr>
            <a:r>
              <a:rPr lang="en-US" sz="2400" dirty="0" smtClean="0"/>
              <a:t>Any sufficiently large problem can be parallelized effectively</a:t>
            </a:r>
            <a:endParaRPr lang="en-US" sz="2400" dirty="0"/>
          </a:p>
        </p:txBody>
      </p:sp>
      <p:sp>
        <p:nvSpPr>
          <p:cNvPr id="8" name="Date Placeholder 7"/>
          <p:cNvSpPr>
            <a:spLocks noGrp="1"/>
          </p:cNvSpPr>
          <p:nvPr>
            <p:ph type="dt" sz="half" idx="10"/>
          </p:nvPr>
        </p:nvSpPr>
        <p:spPr/>
        <p:txBody>
          <a:bodyPr/>
          <a:lstStyle/>
          <a:p>
            <a:r>
              <a:rPr lang="en-US" smtClean="0">
                <a:solidFill>
                  <a:prstClr val="black">
                    <a:tint val="75000"/>
                  </a:prstClr>
                </a:solidFill>
              </a:rPr>
              <a:t>6/16/2010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Practical Parallel and Concurrent Programming DRAFT: comments to msrpcpcp@microsoft.com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mc:AlternateContent xmlns:mc="http://schemas.openxmlformats.org/markup-compatibility/2006" xmlns:a14="http://schemas.microsoft.com/office/drawing/2010/main">
        <mc:Choice Requires="a14">
          <p:sp>
            <p:nvSpPr>
              <p:cNvPr id="4" name="TextBox 3"/>
              <p:cNvSpPr txBox="1"/>
              <p:nvPr/>
            </p:nvSpPr>
            <p:spPr>
              <a:xfrm>
                <a:off x="1573101" y="2477869"/>
                <a:ext cx="617681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𝑆𝑝𝑒𝑒𝑑𝑢𝑝</m:t>
                      </m:r>
                      <m:d>
                        <m:dPr>
                          <m:ctrlPr>
                            <a:rPr lang="en-US" sz="3600" b="0" i="1" smtClean="0">
                              <a:latin typeface="Cambria Math"/>
                            </a:rPr>
                          </m:ctrlPr>
                        </m:dPr>
                        <m:e>
                          <m:r>
                            <a:rPr lang="en-US" sz="3600" b="0" i="1" smtClean="0">
                              <a:latin typeface="Cambria Math"/>
                            </a:rPr>
                            <m:t>𝑓</m:t>
                          </m:r>
                          <m:r>
                            <a:rPr lang="en-US" sz="3600" b="0" i="1" smtClean="0">
                              <a:latin typeface="Cambria Math"/>
                            </a:rPr>
                            <m:t>,</m:t>
                          </m:r>
                          <m:r>
                            <a:rPr lang="en-US" sz="3600" b="0" i="1" smtClean="0">
                              <a:latin typeface="Cambria Math"/>
                            </a:rPr>
                            <m:t>𝑐</m:t>
                          </m:r>
                        </m:e>
                      </m:d>
                      <m:r>
                        <a:rPr lang="en-US" sz="3600" b="0" i="1" smtClean="0">
                          <a:latin typeface="Cambria Math"/>
                        </a:rPr>
                        <m:t>=</m:t>
                      </m:r>
                      <m:r>
                        <a:rPr lang="en-US" sz="3600" b="0" i="1" smtClean="0">
                          <a:latin typeface="Cambria Math"/>
                        </a:rPr>
                        <m:t>𝑓𝑐</m:t>
                      </m:r>
                      <m:r>
                        <a:rPr lang="en-US" sz="3600" b="0" i="1" smtClean="0">
                          <a:latin typeface="Cambria Math"/>
                        </a:rPr>
                        <m:t>+</m:t>
                      </m:r>
                      <m:d>
                        <m:dPr>
                          <m:ctrlPr>
                            <a:rPr lang="en-US" sz="3600" i="1">
                              <a:latin typeface="Cambria Math"/>
                            </a:rPr>
                          </m:ctrlPr>
                        </m:dPr>
                        <m:e>
                          <m:r>
                            <a:rPr lang="en-US" sz="3600" i="1">
                              <a:latin typeface="Cambria Math"/>
                            </a:rPr>
                            <m:t>1−</m:t>
                          </m:r>
                          <m:r>
                            <a:rPr lang="en-US" sz="3600" i="1">
                              <a:latin typeface="Cambria Math"/>
                            </a:rPr>
                            <m:t>𝑓</m:t>
                          </m:r>
                        </m:e>
                      </m:d>
                    </m:oMath>
                  </m:oMathPara>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1573101" y="2477869"/>
                <a:ext cx="6176819" cy="64633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09600" y="5410200"/>
                <a:ext cx="8077200" cy="523220"/>
              </a:xfrm>
              <a:prstGeom prst="rect">
                <a:avLst/>
              </a:prstGeom>
              <a:noFill/>
            </p:spPr>
            <p:txBody>
              <a:bodyPr wrap="square" rtlCol="0">
                <a:spAutoFit/>
              </a:bodyPr>
              <a:lstStyle/>
              <a:p>
                <a:r>
                  <a:rPr lang="en-GB" sz="2800" i="1" dirty="0" smtClean="0">
                    <a:solidFill>
                      <a:prstClr val="black"/>
                    </a:solidFill>
                  </a:rPr>
                  <a:t>Key assumption</a:t>
                </a:r>
                <a:r>
                  <a:rPr lang="en-GB" sz="2800" dirty="0" smtClean="0">
                    <a:solidFill>
                      <a:prstClr val="black"/>
                    </a:solidFill>
                  </a:rPr>
                  <a:t>: </a:t>
                </a:r>
                <a14:m>
                  <m:oMath xmlns:m="http://schemas.openxmlformats.org/officeDocument/2006/math">
                    <m:r>
                      <a:rPr lang="en-GB" sz="2800" i="1" dirty="0" smtClean="0">
                        <a:solidFill>
                          <a:prstClr val="black"/>
                        </a:solidFill>
                        <a:latin typeface="Cambria Math"/>
                      </a:rPr>
                      <m:t>𝑓</m:t>
                    </m:r>
                    <m:r>
                      <a:rPr lang="en-GB" sz="2800" i="1" dirty="0" smtClean="0">
                        <a:solidFill>
                          <a:prstClr val="black"/>
                        </a:solidFill>
                        <a:latin typeface="Cambria Math"/>
                      </a:rPr>
                      <m:t> </m:t>
                    </m:r>
                  </m:oMath>
                </a14:m>
                <a:r>
                  <a:rPr lang="en-GB" sz="2800" dirty="0" smtClean="0">
                    <a:solidFill>
                      <a:prstClr val="black"/>
                    </a:solidFill>
                  </a:rPr>
                  <a:t>increases as problem</a:t>
                </a:r>
                <a:r>
                  <a:rPr lang="en-GB" sz="2800" dirty="0">
                    <a:solidFill>
                      <a:prstClr val="black"/>
                    </a:solidFill>
                  </a:rPr>
                  <a:t> </a:t>
                </a:r>
                <a:r>
                  <a:rPr lang="en-GB" sz="2800" dirty="0" smtClean="0">
                    <a:solidFill>
                      <a:prstClr val="black"/>
                    </a:solidFill>
                  </a:rPr>
                  <a:t>size increases</a:t>
                </a:r>
              </a:p>
            </p:txBody>
          </p:sp>
        </mc:Choice>
        <mc:Fallback xmlns="">
          <p:sp>
            <p:nvSpPr>
              <p:cNvPr id="5" name="TextBox 4"/>
              <p:cNvSpPr txBox="1">
                <a:spLocks noRot="1" noChangeAspect="1" noMove="1" noResize="1" noEditPoints="1" noAdjustHandles="1" noChangeArrowheads="1" noChangeShapeType="1" noTextEdit="1"/>
              </p:cNvSpPr>
              <p:nvPr/>
            </p:nvSpPr>
            <p:spPr>
              <a:xfrm>
                <a:off x="609600" y="5410200"/>
                <a:ext cx="8077200" cy="523220"/>
              </a:xfrm>
              <a:prstGeom prst="rect">
                <a:avLst/>
              </a:prstGeom>
              <a:blipFill rotWithShape="1">
                <a:blip r:embed="rId4"/>
                <a:stretch>
                  <a:fillRect l="-1509" t="-10588"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508236061"/>
                  </p:ext>
                </p:extLst>
              </p:nvPr>
            </p:nvGraphicFramePr>
            <p:xfrm>
              <a:off x="914400" y="3474720"/>
              <a:ext cx="7773305" cy="1554480"/>
            </p:xfrm>
            <a:graphic>
              <a:graphicData uri="http://schemas.openxmlformats.org/drawingml/2006/table">
                <a:tbl>
                  <a:tblPr bandRow="1">
                    <a:tableStyleId>{2D5ABB26-0587-4C30-8999-92F81FD0307C}</a:tableStyleId>
                  </a:tblPr>
                  <a:tblGrid>
                    <a:gridCol w="1746810"/>
                    <a:gridCol w="6026495"/>
                  </a:tblGrid>
                  <a:tr h="365760">
                    <a:tc>
                      <a:txBody>
                        <a:bodyPr/>
                        <a:lstStyle/>
                        <a:p>
                          <a:pPr algn="ctr"/>
                          <a14:m>
                            <m:oMath xmlns:m="http://schemas.openxmlformats.org/officeDocument/2006/math">
                              <m:r>
                                <a:rPr kumimoji="0" lang="en-GB" sz="2800" u="none" strike="noStrike" kern="1200" cap="none" spc="0" normalizeH="0" baseline="0" noProof="0" dirty="0" smtClean="0">
                                  <a:ln>
                                    <a:noFill/>
                                  </a:ln>
                                  <a:effectLst/>
                                  <a:uLnTx/>
                                  <a:uFillTx/>
                                  <a:latin typeface="Cambria Math"/>
                                </a:rPr>
                                <m:t>𝑓</m:t>
                              </m:r>
                            </m:oMath>
                          </a14:m>
                          <a:r>
                            <a:rPr kumimoji="0" lang="en-GB" sz="2800" u="none" strike="noStrike" kern="1200" cap="none" spc="0" normalizeH="0" baseline="0" noProof="0" dirty="0" smtClean="0">
                              <a:ln>
                                <a:noFill/>
                              </a:ln>
                              <a:effectLst/>
                              <a:uLnTx/>
                              <a:uFillTx/>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the </a:t>
                          </a:r>
                          <a:r>
                            <a:rPr kumimoji="0" lang="en-GB" sz="2800" u="sng" strike="noStrike" kern="1200" cap="none" spc="0" normalizeH="0" baseline="0" noProof="0" dirty="0" smtClean="0">
                              <a:ln>
                                <a:noFill/>
                              </a:ln>
                              <a:effectLst/>
                              <a:uLnTx/>
                              <a:uFillTx/>
                            </a:rPr>
                            <a:t>parallel</a:t>
                          </a:r>
                          <a:r>
                            <a:rPr kumimoji="0" lang="en-GB" sz="2800" u="none" strike="noStrike" kern="1200" cap="none" spc="0" normalizeH="0" baseline="0" noProof="0" dirty="0" smtClean="0">
                              <a:ln>
                                <a:noFill/>
                              </a:ln>
                              <a:effectLst/>
                              <a:uLnTx/>
                              <a:uFillTx/>
                            </a:rPr>
                            <a:t> portion of execution</a:t>
                          </a:r>
                          <a:endParaRPr kumimoji="0" lang="en-GB" sz="28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70840">
                    <a:tc>
                      <a:txBody>
                        <a:bodyPr/>
                        <a:lstStyle/>
                        <a:p>
                          <a:pPr algn="ctr"/>
                          <a14:m>
                            <m:oMathPara xmlns:m="http://schemas.openxmlformats.org/officeDocument/2006/math">
                              <m:oMathParaPr>
                                <m:jc m:val="centerGroup"/>
                              </m:oMathParaPr>
                              <m:oMath xmlns:m="http://schemas.openxmlformats.org/officeDocument/2006/math">
                                <m:d>
                                  <m:dPr>
                                    <m:ctrlPr>
                                      <a:rPr kumimoji="0" lang="en-GB" sz="2800" i="1" u="none" strike="noStrike" kern="1200" cap="none" spc="0" normalizeH="0" baseline="0" noProof="0" dirty="0" smtClean="0">
                                        <a:ln>
                                          <a:noFill/>
                                        </a:ln>
                                        <a:effectLst/>
                                        <a:uLnTx/>
                                        <a:uFillTx/>
                                        <a:latin typeface="Cambria Math"/>
                                      </a:rPr>
                                    </m:ctrlPr>
                                  </m:dPr>
                                  <m:e>
                                    <m:r>
                                      <a:rPr kumimoji="0" lang="en-GB" sz="2800" u="none" strike="noStrike" kern="1200" cap="none" spc="0" normalizeH="0" baseline="0" noProof="0" dirty="0">
                                        <a:ln>
                                          <a:noFill/>
                                        </a:ln>
                                        <a:effectLst/>
                                        <a:uLnTx/>
                                        <a:uFillTx/>
                                        <a:latin typeface="Cambria Math"/>
                                      </a:rPr>
                                      <m:t>1−</m:t>
                                    </m:r>
                                    <m:r>
                                      <a:rPr kumimoji="0" lang="en-GB" sz="2800" u="none" strike="noStrike" kern="1200" cap="none" spc="0" normalizeH="0" baseline="0" noProof="0" dirty="0">
                                        <a:ln>
                                          <a:noFill/>
                                        </a:ln>
                                        <a:effectLst/>
                                        <a:uLnTx/>
                                        <a:uFillTx/>
                                        <a:latin typeface="Cambria Math"/>
                                      </a:rPr>
                                      <m:t>𝑓</m:t>
                                    </m:r>
                                  </m:e>
                                </m:d>
                                <m:r>
                                  <a:rPr kumimoji="0" lang="en-US" sz="2800" u="none" strike="noStrike" kern="1200" cap="none" spc="0" normalizeH="0" baseline="0" noProof="0" dirty="0" smtClean="0">
                                    <a:ln>
                                      <a:noFill/>
                                    </a:ln>
                                    <a:effectLst/>
                                    <a:uLnTx/>
                                    <a:uFillTx/>
                                    <a:latin typeface="Cambria Math"/>
                                  </a:rPr>
                                  <m:t> </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the </a:t>
                          </a:r>
                          <a:r>
                            <a:rPr kumimoji="0" lang="en-GB" sz="2800" u="sng" strike="noStrike" kern="1200" cap="none" spc="0" normalizeH="0" baseline="0" noProof="0" dirty="0" smtClean="0">
                              <a:ln>
                                <a:noFill/>
                              </a:ln>
                              <a:effectLst/>
                              <a:uLnTx/>
                              <a:uFillTx/>
                            </a:rPr>
                            <a:t>sequential</a:t>
                          </a:r>
                          <a:r>
                            <a:rPr kumimoji="0" lang="en-GB" sz="2800" u="none" strike="noStrike" kern="1200" cap="none" spc="0" normalizeH="0" baseline="0" noProof="0" dirty="0" smtClean="0">
                              <a:ln>
                                <a:noFill/>
                              </a:ln>
                              <a:effectLst/>
                              <a:uLnTx/>
                              <a:uFillTx/>
                            </a:rPr>
                            <a:t> portion of execution</a:t>
                          </a:r>
                          <a:endParaRPr kumimoji="0" lang="en-GB" sz="2800" b="0" i="1" u="none" strike="noStrike" kern="1200" cap="none" spc="0" normalizeH="0" baseline="0" noProof="0" dirty="0" smtClean="0">
                            <a:ln>
                              <a:noFill/>
                            </a:ln>
                            <a:solidFill>
                              <a:prstClr val="black"/>
                            </a:solidFill>
                            <a:effectLst/>
                            <a:uLnTx/>
                            <a:uFillTx/>
                            <a:latin typeface="Cambria Math"/>
                            <a:ea typeface="+mn-ea"/>
                            <a:cs typeface="+mn-cs"/>
                          </a:endParaRPr>
                        </a:p>
                      </a:txBody>
                      <a:tcPr/>
                    </a:tc>
                  </a:tr>
                  <a:tr h="370840">
                    <a:tc>
                      <a:txBody>
                        <a:bodyPr/>
                        <a:lstStyle/>
                        <a:p>
                          <a:pPr algn="ctr"/>
                          <a14:m>
                            <m:oMathPara xmlns:m="http://schemas.openxmlformats.org/officeDocument/2006/math">
                              <m:oMathParaPr>
                                <m:jc m:val="centerGroup"/>
                              </m:oMathParaPr>
                              <m:oMath xmlns:m="http://schemas.openxmlformats.org/officeDocument/2006/math">
                                <m:r>
                                  <a:rPr kumimoji="0" lang="en-GB" sz="2800" u="none" strike="noStrike" kern="1200" cap="none" spc="0" normalizeH="0" baseline="0" noProof="0" dirty="0" smtClean="0">
                                    <a:ln>
                                      <a:noFill/>
                                    </a:ln>
                                    <a:effectLst/>
                                    <a:uLnTx/>
                                    <a:uFillTx/>
                                    <a:latin typeface="Cambria Math"/>
                                  </a:rPr>
                                  <m:t>𝑐</m:t>
                                </m:r>
                                <m:r>
                                  <a:rPr kumimoji="0" lang="en-GB" sz="2800" u="none" strike="noStrike" kern="1200" cap="none" spc="0" normalizeH="0" baseline="0" noProof="0" dirty="0" smtClean="0">
                                    <a:ln>
                                      <a:noFill/>
                                    </a:ln>
                                    <a:effectLst/>
                                    <a:uLnTx/>
                                    <a:uFillTx/>
                                    <a:latin typeface="Cambria Math"/>
                                  </a:rPr>
                                  <m:t> </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number of cores used</a:t>
                          </a:r>
                          <a:endParaRPr kumimoji="0" lang="en-GB" sz="2800" b="0" i="0" u="none" strike="noStrike" kern="1200" cap="none" spc="0" normalizeH="0" baseline="0" noProof="0" dirty="0" smtClean="0">
                            <a:ln>
                              <a:noFill/>
                            </a:ln>
                            <a:solidFill>
                              <a:prstClr val="black"/>
                            </a:solidFill>
                            <a:effectLst/>
                            <a:uLnTx/>
                            <a:uFillTx/>
                            <a:latin typeface="+mn-lt"/>
                            <a:ea typeface="+mn-ea"/>
                            <a:cs typeface="+mn-cs"/>
                          </a:endParaRPr>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508236061"/>
                  </p:ext>
                </p:extLst>
              </p:nvPr>
            </p:nvGraphicFramePr>
            <p:xfrm>
              <a:off x="914400" y="3474720"/>
              <a:ext cx="7773305" cy="1554480"/>
            </p:xfrm>
            <a:graphic>
              <a:graphicData uri="http://schemas.openxmlformats.org/drawingml/2006/table">
                <a:tbl>
                  <a:tblPr bandRow="1">
                    <a:tableStyleId>{2D5ABB26-0587-4C30-8999-92F81FD0307C}</a:tableStyleId>
                  </a:tblPr>
                  <a:tblGrid>
                    <a:gridCol w="1746810"/>
                    <a:gridCol w="6026495"/>
                  </a:tblGrid>
                  <a:tr h="518160">
                    <a:tc>
                      <a:txBody>
                        <a:bodyPr/>
                        <a:lstStyle/>
                        <a:p>
                          <a:endParaRPr lang="en-US"/>
                        </a:p>
                      </a:txBody>
                      <a:tcPr>
                        <a:blipFill rotWithShape="1">
                          <a:blip r:embed="rId5"/>
                          <a:stretch>
                            <a:fillRect t="-10588" r="-344599" b="-23411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the </a:t>
                          </a:r>
                          <a:r>
                            <a:rPr kumimoji="0" lang="en-GB" sz="2800" u="sng" strike="noStrike" kern="1200" cap="none" spc="0" normalizeH="0" baseline="0" noProof="0" dirty="0" smtClean="0">
                              <a:ln>
                                <a:noFill/>
                              </a:ln>
                              <a:effectLst/>
                              <a:uLnTx/>
                              <a:uFillTx/>
                            </a:rPr>
                            <a:t>parallel</a:t>
                          </a:r>
                          <a:r>
                            <a:rPr kumimoji="0" lang="en-GB" sz="2800" u="none" strike="noStrike" kern="1200" cap="none" spc="0" normalizeH="0" baseline="0" noProof="0" dirty="0" smtClean="0">
                              <a:ln>
                                <a:noFill/>
                              </a:ln>
                              <a:effectLst/>
                              <a:uLnTx/>
                              <a:uFillTx/>
                            </a:rPr>
                            <a:t> portion of execution</a:t>
                          </a:r>
                          <a:endParaRPr kumimoji="0" lang="en-GB" sz="2800" b="0" i="0" u="none" strike="noStrike" kern="1200" cap="none" spc="0" normalizeH="0" baseline="0" noProof="0" dirty="0" smtClean="0">
                            <a:ln>
                              <a:noFill/>
                            </a:ln>
                            <a:solidFill>
                              <a:prstClr val="black"/>
                            </a:solidFill>
                            <a:effectLst/>
                            <a:uLnTx/>
                            <a:uFillTx/>
                            <a:latin typeface="+mn-lt"/>
                            <a:ea typeface="+mn-ea"/>
                            <a:cs typeface="+mn-cs"/>
                          </a:endParaRPr>
                        </a:p>
                      </a:txBody>
                      <a:tcPr/>
                    </a:tc>
                  </a:tr>
                  <a:tr h="518160">
                    <a:tc>
                      <a:txBody>
                        <a:bodyPr/>
                        <a:lstStyle/>
                        <a:p>
                          <a:endParaRPr lang="en-US"/>
                        </a:p>
                      </a:txBody>
                      <a:tcPr>
                        <a:blipFill rotWithShape="1">
                          <a:blip r:embed="rId5"/>
                          <a:stretch>
                            <a:fillRect t="-110588" r="-344599" b="-13411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the </a:t>
                          </a:r>
                          <a:r>
                            <a:rPr kumimoji="0" lang="en-GB" sz="2800" u="sng" strike="noStrike" kern="1200" cap="none" spc="0" normalizeH="0" baseline="0" noProof="0" dirty="0" smtClean="0">
                              <a:ln>
                                <a:noFill/>
                              </a:ln>
                              <a:effectLst/>
                              <a:uLnTx/>
                              <a:uFillTx/>
                            </a:rPr>
                            <a:t>sequential</a:t>
                          </a:r>
                          <a:r>
                            <a:rPr kumimoji="0" lang="en-GB" sz="2800" u="none" strike="noStrike" kern="1200" cap="none" spc="0" normalizeH="0" baseline="0" noProof="0" dirty="0" smtClean="0">
                              <a:ln>
                                <a:noFill/>
                              </a:ln>
                              <a:effectLst/>
                              <a:uLnTx/>
                              <a:uFillTx/>
                            </a:rPr>
                            <a:t> portion of execution</a:t>
                          </a:r>
                          <a:endParaRPr kumimoji="0" lang="en-GB" sz="2800" b="0" i="1" u="none" strike="noStrike" kern="1200" cap="none" spc="0" normalizeH="0" baseline="0" noProof="0" dirty="0" smtClean="0">
                            <a:ln>
                              <a:noFill/>
                            </a:ln>
                            <a:solidFill>
                              <a:prstClr val="black"/>
                            </a:solidFill>
                            <a:effectLst/>
                            <a:uLnTx/>
                            <a:uFillTx/>
                            <a:latin typeface="Cambria Math"/>
                            <a:ea typeface="+mn-ea"/>
                            <a:cs typeface="+mn-cs"/>
                          </a:endParaRPr>
                        </a:p>
                      </a:txBody>
                      <a:tcPr/>
                    </a:tc>
                  </a:tr>
                  <a:tr h="518160">
                    <a:tc>
                      <a:txBody>
                        <a:bodyPr/>
                        <a:lstStyle/>
                        <a:p>
                          <a:endParaRPr lang="en-US"/>
                        </a:p>
                      </a:txBody>
                      <a:tcPr>
                        <a:blipFill rotWithShape="1">
                          <a:blip r:embed="rId5"/>
                          <a:stretch>
                            <a:fillRect t="-210588" r="-344599" b="-3411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number of cores used</a:t>
                          </a:r>
                          <a:endParaRPr kumimoji="0" lang="en-GB" sz="2800" b="0" i="0" u="none" strike="noStrike" kern="1200" cap="none" spc="0" normalizeH="0" baseline="0" noProof="0" dirty="0" smtClean="0">
                            <a:ln>
                              <a:noFill/>
                            </a:ln>
                            <a:solidFill>
                              <a:prstClr val="black"/>
                            </a:solidFill>
                            <a:effectLst/>
                            <a:uLnTx/>
                            <a:uFillTx/>
                            <a:latin typeface="+mn-lt"/>
                            <a:ea typeface="+mn-ea"/>
                            <a:cs typeface="+mn-cs"/>
                          </a:endParaRPr>
                        </a:p>
                      </a:txBody>
                      <a:tcPr/>
                    </a:tc>
                  </a:tr>
                </a:tbl>
              </a:graphicData>
            </a:graphic>
          </p:graphicFrame>
        </mc:Fallback>
      </mc:AlternateContent>
    </p:spTree>
    <p:extLst>
      <p:ext uri="{BB962C8B-B14F-4D97-AF65-F5344CB8AC3E}">
        <p14:creationId xmlns:p14="http://schemas.microsoft.com/office/powerpoint/2010/main" val="189939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Sequential Merge Sort</a:t>
            </a:r>
            <a:endParaRPr lang="en-GB" dirty="0"/>
          </a:p>
        </p:txBody>
      </p:sp>
      <p:sp>
        <p:nvSpPr>
          <p:cNvPr id="4" name="Rectangle 3"/>
          <p:cNvSpPr/>
          <p:nvPr/>
        </p:nvSpPr>
        <p:spPr>
          <a:xfrm>
            <a:off x="2422551" y="2057400"/>
            <a:ext cx="3734410" cy="464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16MB input (32-bit integers)</a:t>
            </a:r>
            <a:endParaRPr lang="en-GB" dirty="0"/>
          </a:p>
        </p:txBody>
      </p:sp>
      <p:grpSp>
        <p:nvGrpSpPr>
          <p:cNvPr id="20" name="Group 19"/>
          <p:cNvGrpSpPr/>
          <p:nvPr/>
        </p:nvGrpSpPr>
        <p:grpSpPr>
          <a:xfrm>
            <a:off x="2133600" y="2890933"/>
            <a:ext cx="4206240" cy="1342653"/>
            <a:chOff x="2157984" y="2727343"/>
            <a:chExt cx="4206240" cy="1342653"/>
          </a:xfrm>
        </p:grpSpPr>
        <p:sp>
          <p:nvSpPr>
            <p:cNvPr id="11" name="Rectangle 10"/>
            <p:cNvSpPr/>
            <p:nvPr/>
          </p:nvSpPr>
          <p:spPr>
            <a:xfrm>
              <a:off x="2157984" y="2727343"/>
              <a:ext cx="4206240" cy="13426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19" name="Group 18"/>
            <p:cNvGrpSpPr/>
            <p:nvPr/>
          </p:nvGrpSpPr>
          <p:grpSpPr>
            <a:xfrm>
              <a:off x="2446935" y="2877618"/>
              <a:ext cx="3734410" cy="1042102"/>
              <a:chOff x="2446935" y="2870303"/>
              <a:chExt cx="3734410" cy="1042102"/>
            </a:xfrm>
          </p:grpSpPr>
          <p:sp>
            <p:nvSpPr>
              <p:cNvPr id="5" name="Rectangle 4"/>
              <p:cNvSpPr/>
              <p:nvPr/>
            </p:nvSpPr>
            <p:spPr>
              <a:xfrm>
                <a:off x="2446935" y="2870303"/>
                <a:ext cx="1744675" cy="464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smtClean="0"/>
                  <a:t>Recurse</a:t>
                </a:r>
                <a:r>
                  <a:rPr lang="en-GB" dirty="0" smtClean="0"/>
                  <a:t>(left)</a:t>
                </a:r>
                <a:endParaRPr lang="en-GB" dirty="0"/>
              </a:p>
            </p:txBody>
          </p:sp>
          <p:sp>
            <p:nvSpPr>
              <p:cNvPr id="8" name="Rectangle 7"/>
              <p:cNvSpPr/>
              <p:nvPr/>
            </p:nvSpPr>
            <p:spPr>
              <a:xfrm>
                <a:off x="4436670" y="3448204"/>
                <a:ext cx="1744675" cy="464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smtClean="0"/>
                  <a:t>Recurse</a:t>
                </a:r>
                <a:r>
                  <a:rPr lang="en-GB" dirty="0" smtClean="0"/>
                  <a:t>(right)</a:t>
                </a:r>
                <a:endParaRPr lang="en-GB" dirty="0"/>
              </a:p>
            </p:txBody>
          </p:sp>
        </p:grpSp>
      </p:grpSp>
      <p:grpSp>
        <p:nvGrpSpPr>
          <p:cNvPr id="17" name="Group 16"/>
          <p:cNvGrpSpPr/>
          <p:nvPr/>
        </p:nvGrpSpPr>
        <p:grpSpPr>
          <a:xfrm>
            <a:off x="2133600" y="4620701"/>
            <a:ext cx="4206240" cy="1342653"/>
            <a:chOff x="2157984" y="4207879"/>
            <a:chExt cx="4206240" cy="1342653"/>
          </a:xfrm>
        </p:grpSpPr>
        <p:sp>
          <p:nvSpPr>
            <p:cNvPr id="13" name="Rectangle 12"/>
            <p:cNvSpPr/>
            <p:nvPr/>
          </p:nvSpPr>
          <p:spPr>
            <a:xfrm>
              <a:off x="2157984" y="4207879"/>
              <a:ext cx="4206240" cy="13426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16" name="Group 15"/>
            <p:cNvGrpSpPr/>
            <p:nvPr/>
          </p:nvGrpSpPr>
          <p:grpSpPr>
            <a:xfrm>
              <a:off x="2446935" y="4343524"/>
              <a:ext cx="3734410" cy="1071363"/>
              <a:chOff x="2446935" y="4331248"/>
              <a:chExt cx="3734410" cy="1071363"/>
            </a:xfrm>
          </p:grpSpPr>
          <p:sp>
            <p:nvSpPr>
              <p:cNvPr id="9" name="Rectangle 8"/>
              <p:cNvSpPr/>
              <p:nvPr/>
            </p:nvSpPr>
            <p:spPr>
              <a:xfrm>
                <a:off x="2446935" y="4938410"/>
                <a:ext cx="3734410" cy="464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Copy back to input array</a:t>
                </a:r>
                <a:endParaRPr lang="en-GB" dirty="0"/>
              </a:p>
            </p:txBody>
          </p:sp>
          <p:sp>
            <p:nvSpPr>
              <p:cNvPr id="10" name="Rectangle 9"/>
              <p:cNvSpPr/>
              <p:nvPr/>
            </p:nvSpPr>
            <p:spPr>
              <a:xfrm>
                <a:off x="2446935" y="4331248"/>
                <a:ext cx="3734410" cy="464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Merge to scratch array</a:t>
                </a:r>
                <a:endParaRPr lang="en-GB" dirty="0"/>
              </a:p>
            </p:txBody>
          </p:sp>
        </p:grpSp>
      </p:grpSp>
      <p:cxnSp>
        <p:nvCxnSpPr>
          <p:cNvPr id="6" name="Straight Arrow Connector 5"/>
          <p:cNvCxnSpPr/>
          <p:nvPr/>
        </p:nvCxnSpPr>
        <p:spPr>
          <a:xfrm>
            <a:off x="533400" y="2890933"/>
            <a:ext cx="0" cy="29367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64931" y="2854147"/>
            <a:ext cx="649537" cy="369332"/>
          </a:xfrm>
          <a:prstGeom prst="rect">
            <a:avLst/>
          </a:prstGeom>
          <a:noFill/>
        </p:spPr>
        <p:txBody>
          <a:bodyPr wrap="none" rtlCol="0">
            <a:spAutoFit/>
          </a:bodyPr>
          <a:lstStyle/>
          <a:p>
            <a:r>
              <a:rPr lang="en-US" dirty="0" smtClean="0"/>
              <a:t>Time</a:t>
            </a:r>
            <a:endParaRPr lang="en-US" dirty="0"/>
          </a:p>
        </p:txBody>
      </p:sp>
      <p:sp>
        <p:nvSpPr>
          <p:cNvPr id="3" name="TextBox 2"/>
          <p:cNvSpPr txBox="1"/>
          <p:nvPr/>
        </p:nvSpPr>
        <p:spPr>
          <a:xfrm>
            <a:off x="6781800" y="3429000"/>
            <a:ext cx="1507464" cy="830997"/>
          </a:xfrm>
          <a:prstGeom prst="rect">
            <a:avLst/>
          </a:prstGeom>
          <a:noFill/>
        </p:spPr>
        <p:txBody>
          <a:bodyPr wrap="none" rtlCol="0">
            <a:spAutoFit/>
          </a:bodyPr>
          <a:lstStyle/>
          <a:p>
            <a:r>
              <a:rPr lang="en-US" sz="2400" dirty="0" smtClean="0"/>
              <a:t>Sequential</a:t>
            </a:r>
          </a:p>
          <a:p>
            <a:r>
              <a:rPr lang="en-US" sz="2400" dirty="0" smtClean="0"/>
              <a:t>Execution</a:t>
            </a:r>
            <a:endParaRPr lang="en-US" sz="2400" dirty="0"/>
          </a:p>
        </p:txBody>
      </p:sp>
    </p:spTree>
    <p:extLst>
      <p:ext uri="{BB962C8B-B14F-4D97-AF65-F5344CB8AC3E}">
        <p14:creationId xmlns:p14="http://schemas.microsoft.com/office/powerpoint/2010/main" val="8167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Parallel Merge Sort </a:t>
            </a:r>
            <a:br>
              <a:rPr lang="en-GB" dirty="0" smtClean="0"/>
            </a:br>
            <a:r>
              <a:rPr lang="en-GB" dirty="0" smtClean="0"/>
              <a:t>(as Parallel Directed Acyclic Graph)  </a:t>
            </a:r>
            <a:endParaRPr lang="en-GB" dirty="0"/>
          </a:p>
        </p:txBody>
      </p:sp>
      <p:sp>
        <p:nvSpPr>
          <p:cNvPr id="4" name="Rectangle 3"/>
          <p:cNvSpPr/>
          <p:nvPr/>
        </p:nvSpPr>
        <p:spPr>
          <a:xfrm>
            <a:off x="2446935" y="2277213"/>
            <a:ext cx="3734410" cy="464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16MB input (32-bit integers)</a:t>
            </a:r>
            <a:endParaRPr lang="en-GB" dirty="0"/>
          </a:p>
        </p:txBody>
      </p:sp>
      <p:grpSp>
        <p:nvGrpSpPr>
          <p:cNvPr id="3" name="Group 19"/>
          <p:cNvGrpSpPr/>
          <p:nvPr/>
        </p:nvGrpSpPr>
        <p:grpSpPr>
          <a:xfrm>
            <a:off x="2157984" y="3110746"/>
            <a:ext cx="4206240" cy="757311"/>
            <a:chOff x="2157984" y="2727343"/>
            <a:chExt cx="4206240" cy="757311"/>
          </a:xfrm>
        </p:grpSpPr>
        <p:sp>
          <p:nvSpPr>
            <p:cNvPr id="11" name="Rectangle 10"/>
            <p:cNvSpPr/>
            <p:nvPr/>
          </p:nvSpPr>
          <p:spPr>
            <a:xfrm>
              <a:off x="2157984" y="2727343"/>
              <a:ext cx="4206240" cy="7573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6" name="Group 18"/>
            <p:cNvGrpSpPr/>
            <p:nvPr/>
          </p:nvGrpSpPr>
          <p:grpSpPr>
            <a:xfrm>
              <a:off x="2446935" y="2864574"/>
              <a:ext cx="3734410" cy="464201"/>
              <a:chOff x="2446935" y="2857259"/>
              <a:chExt cx="3734410" cy="464201"/>
            </a:xfrm>
          </p:grpSpPr>
          <p:sp>
            <p:nvSpPr>
              <p:cNvPr id="5" name="Rectangle 4"/>
              <p:cNvSpPr/>
              <p:nvPr/>
            </p:nvSpPr>
            <p:spPr>
              <a:xfrm>
                <a:off x="2446935" y="2857259"/>
                <a:ext cx="1744675" cy="464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smtClean="0"/>
                  <a:t>Recurse</a:t>
                </a:r>
                <a:r>
                  <a:rPr lang="en-GB" dirty="0" smtClean="0"/>
                  <a:t>(left)</a:t>
                </a:r>
                <a:endParaRPr lang="en-GB" dirty="0"/>
              </a:p>
            </p:txBody>
          </p:sp>
          <p:sp>
            <p:nvSpPr>
              <p:cNvPr id="8" name="Rectangle 7"/>
              <p:cNvSpPr/>
              <p:nvPr/>
            </p:nvSpPr>
            <p:spPr>
              <a:xfrm>
                <a:off x="4436670" y="2857259"/>
                <a:ext cx="1744675" cy="464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smtClean="0"/>
                  <a:t>Recurse</a:t>
                </a:r>
                <a:r>
                  <a:rPr lang="en-GB" dirty="0" smtClean="0"/>
                  <a:t>(right)</a:t>
                </a:r>
                <a:endParaRPr lang="en-GB" dirty="0"/>
              </a:p>
            </p:txBody>
          </p:sp>
        </p:grpSp>
      </p:grpSp>
      <p:grpSp>
        <p:nvGrpSpPr>
          <p:cNvPr id="7" name="Group 16"/>
          <p:cNvGrpSpPr/>
          <p:nvPr/>
        </p:nvGrpSpPr>
        <p:grpSpPr>
          <a:xfrm>
            <a:off x="2157984" y="4240668"/>
            <a:ext cx="4206240" cy="1342653"/>
            <a:chOff x="2157984" y="4207879"/>
            <a:chExt cx="4206240" cy="1342653"/>
          </a:xfrm>
        </p:grpSpPr>
        <p:sp>
          <p:nvSpPr>
            <p:cNvPr id="13" name="Rectangle 12"/>
            <p:cNvSpPr/>
            <p:nvPr/>
          </p:nvSpPr>
          <p:spPr>
            <a:xfrm>
              <a:off x="2157984" y="4207879"/>
              <a:ext cx="4206240" cy="13426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15" name="Group 15"/>
            <p:cNvGrpSpPr/>
            <p:nvPr/>
          </p:nvGrpSpPr>
          <p:grpSpPr>
            <a:xfrm>
              <a:off x="2446935" y="4343524"/>
              <a:ext cx="3734410" cy="1071363"/>
              <a:chOff x="2446935" y="4331248"/>
              <a:chExt cx="3734410" cy="1071363"/>
            </a:xfrm>
          </p:grpSpPr>
          <p:sp>
            <p:nvSpPr>
              <p:cNvPr id="9" name="Rectangle 8"/>
              <p:cNvSpPr/>
              <p:nvPr/>
            </p:nvSpPr>
            <p:spPr>
              <a:xfrm>
                <a:off x="2446935" y="4938410"/>
                <a:ext cx="3734410" cy="464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Copy back to input array</a:t>
                </a:r>
                <a:endParaRPr lang="en-GB" dirty="0"/>
              </a:p>
            </p:txBody>
          </p:sp>
          <p:sp>
            <p:nvSpPr>
              <p:cNvPr id="10" name="Rectangle 9"/>
              <p:cNvSpPr/>
              <p:nvPr/>
            </p:nvSpPr>
            <p:spPr>
              <a:xfrm>
                <a:off x="2446935" y="4331248"/>
                <a:ext cx="3734410" cy="464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Merge to scratch array</a:t>
                </a:r>
                <a:endParaRPr lang="en-GB" dirty="0"/>
              </a:p>
            </p:txBody>
          </p:sp>
        </p:grpSp>
      </p:grpSp>
      <p:cxnSp>
        <p:nvCxnSpPr>
          <p:cNvPr id="14" name="Straight Arrow Connector 13"/>
          <p:cNvCxnSpPr/>
          <p:nvPr/>
        </p:nvCxnSpPr>
        <p:spPr>
          <a:xfrm>
            <a:off x="533400" y="3159224"/>
            <a:ext cx="0" cy="29367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64931" y="3122438"/>
            <a:ext cx="649537" cy="369332"/>
          </a:xfrm>
          <a:prstGeom prst="rect">
            <a:avLst/>
          </a:prstGeom>
          <a:noFill/>
        </p:spPr>
        <p:txBody>
          <a:bodyPr wrap="none" rtlCol="0">
            <a:spAutoFit/>
          </a:bodyPr>
          <a:lstStyle/>
          <a:p>
            <a:r>
              <a:rPr lang="en-US" dirty="0" smtClean="0"/>
              <a:t>Time</a:t>
            </a:r>
            <a:endParaRPr lang="en-US" dirty="0"/>
          </a:p>
        </p:txBody>
      </p:sp>
      <p:cxnSp>
        <p:nvCxnSpPr>
          <p:cNvPr id="17" name="Straight Arrow Connector 16"/>
          <p:cNvCxnSpPr>
            <a:stCxn id="4" idx="2"/>
            <a:endCxn id="5" idx="0"/>
          </p:cNvCxnSpPr>
          <p:nvPr/>
        </p:nvCxnSpPr>
        <p:spPr>
          <a:xfrm flipH="1">
            <a:off x="3319273" y="2741414"/>
            <a:ext cx="994867" cy="50656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4" idx="2"/>
            <a:endCxn id="8" idx="0"/>
          </p:cNvCxnSpPr>
          <p:nvPr/>
        </p:nvCxnSpPr>
        <p:spPr>
          <a:xfrm>
            <a:off x="4314140" y="2741414"/>
            <a:ext cx="994868" cy="50656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a:stCxn id="5" idx="2"/>
            <a:endCxn id="10" idx="0"/>
          </p:cNvCxnSpPr>
          <p:nvPr/>
        </p:nvCxnSpPr>
        <p:spPr>
          <a:xfrm>
            <a:off x="3319273" y="3712178"/>
            <a:ext cx="994867" cy="6641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a:stCxn id="8" idx="2"/>
            <a:endCxn id="10" idx="0"/>
          </p:cNvCxnSpPr>
          <p:nvPr/>
        </p:nvCxnSpPr>
        <p:spPr>
          <a:xfrm flipH="1">
            <a:off x="4314140" y="3712178"/>
            <a:ext cx="994868" cy="6641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6781800" y="3124200"/>
            <a:ext cx="1402820" cy="830997"/>
          </a:xfrm>
          <a:prstGeom prst="rect">
            <a:avLst/>
          </a:prstGeom>
          <a:noFill/>
        </p:spPr>
        <p:txBody>
          <a:bodyPr wrap="none" rtlCol="0">
            <a:spAutoFit/>
          </a:bodyPr>
          <a:lstStyle/>
          <a:p>
            <a:r>
              <a:rPr lang="en-US" sz="2400" dirty="0" smtClean="0"/>
              <a:t>Parallel</a:t>
            </a:r>
          </a:p>
          <a:p>
            <a:r>
              <a:rPr lang="en-US" sz="2400" dirty="0" smtClean="0"/>
              <a:t>Execution</a:t>
            </a:r>
            <a:endParaRPr lang="en-US" sz="2400" dirty="0"/>
          </a:p>
        </p:txBody>
      </p:sp>
    </p:spTree>
    <p:extLst>
      <p:ext uri="{BB962C8B-B14F-4D97-AF65-F5344CB8AC3E}">
        <p14:creationId xmlns:p14="http://schemas.microsoft.com/office/powerpoint/2010/main" val="3110852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Parallel DAG for Merge </a:t>
            </a:r>
            <a:r>
              <a:rPr lang="en-GB" dirty="0"/>
              <a:t>S</a:t>
            </a:r>
            <a:r>
              <a:rPr lang="en-GB" dirty="0" smtClean="0"/>
              <a:t>ort </a:t>
            </a:r>
            <a:br>
              <a:rPr lang="en-GB" dirty="0" smtClean="0"/>
            </a:br>
            <a:r>
              <a:rPr lang="en-GB" dirty="0" smtClean="0"/>
              <a:t>(2-core)</a:t>
            </a:r>
            <a:endParaRPr lang="en-GB" dirty="0"/>
          </a:p>
        </p:txBody>
      </p:sp>
      <p:sp>
        <p:nvSpPr>
          <p:cNvPr id="4" name="Rectangle 3"/>
          <p:cNvSpPr/>
          <p:nvPr/>
        </p:nvSpPr>
        <p:spPr>
          <a:xfrm>
            <a:off x="1391479" y="3613867"/>
            <a:ext cx="357809"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5" name="Rectangle 4"/>
          <p:cNvSpPr/>
          <p:nvPr/>
        </p:nvSpPr>
        <p:spPr>
          <a:xfrm>
            <a:off x="2537792" y="2684889"/>
            <a:ext cx="3894814"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Sequential  Sort</a:t>
            </a:r>
            <a:endParaRPr lang="en-GB" dirty="0"/>
          </a:p>
        </p:txBody>
      </p:sp>
      <p:sp>
        <p:nvSpPr>
          <p:cNvPr id="6" name="Rectangle 5"/>
          <p:cNvSpPr/>
          <p:nvPr/>
        </p:nvSpPr>
        <p:spPr>
          <a:xfrm>
            <a:off x="6877879" y="3613867"/>
            <a:ext cx="970721"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Merge</a:t>
            </a:r>
            <a:endParaRPr lang="en-GB" dirty="0"/>
          </a:p>
        </p:txBody>
      </p:sp>
      <p:sp>
        <p:nvSpPr>
          <p:cNvPr id="7" name="Rectangle 6"/>
          <p:cNvSpPr/>
          <p:nvPr/>
        </p:nvSpPr>
        <p:spPr>
          <a:xfrm>
            <a:off x="2537792" y="4489835"/>
            <a:ext cx="3894814"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Sequential Sort</a:t>
            </a:r>
            <a:endParaRPr lang="en-GB" dirty="0"/>
          </a:p>
        </p:txBody>
      </p:sp>
      <p:cxnSp>
        <p:nvCxnSpPr>
          <p:cNvPr id="13" name="Straight Arrow Connector 12"/>
          <p:cNvCxnSpPr>
            <a:stCxn id="4" idx="3"/>
            <a:endCxn id="5" idx="1"/>
          </p:cNvCxnSpPr>
          <p:nvPr/>
        </p:nvCxnSpPr>
        <p:spPr>
          <a:xfrm flipV="1">
            <a:off x="1749288" y="2975112"/>
            <a:ext cx="788504" cy="92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7" idx="1"/>
          </p:cNvCxnSpPr>
          <p:nvPr/>
        </p:nvCxnSpPr>
        <p:spPr>
          <a:xfrm>
            <a:off x="1749288" y="3904090"/>
            <a:ext cx="788504" cy="875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6" idx="1"/>
          </p:cNvCxnSpPr>
          <p:nvPr/>
        </p:nvCxnSpPr>
        <p:spPr>
          <a:xfrm>
            <a:off x="6432606" y="2975112"/>
            <a:ext cx="445273" cy="92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a:endCxn id="6" idx="1"/>
          </p:cNvCxnSpPr>
          <p:nvPr/>
        </p:nvCxnSpPr>
        <p:spPr>
          <a:xfrm flipV="1">
            <a:off x="6432606" y="3904090"/>
            <a:ext cx="445273" cy="875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38255" y="3905678"/>
            <a:ext cx="4532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8" name="Slide Number Placeholder 7"/>
          <p:cNvSpPr>
            <a:spLocks noGrp="1"/>
          </p:cNvSpPr>
          <p:nvPr>
            <p:ph type="sldNum" sz="quarter" idx="12"/>
          </p:nvPr>
        </p:nvSpPr>
        <p:spPr/>
        <p:txBody>
          <a:bodyPr/>
          <a:lstStyle/>
          <a:p>
            <a:fld id="{F4FB5E65-51E1-460A-B5D3-B6231F8C0386}" type="slidenum">
              <a:rPr lang="en-US" smtClean="0"/>
              <a:pPr/>
              <a:t>16</a:t>
            </a:fld>
            <a:endParaRPr lang="en-US"/>
          </a:p>
        </p:txBody>
      </p:sp>
      <p:sp>
        <p:nvSpPr>
          <p:cNvPr id="9" name="Date Placeholder 8"/>
          <p:cNvSpPr>
            <a:spLocks noGrp="1"/>
          </p:cNvSpPr>
          <p:nvPr>
            <p:ph type="dt" sz="half" idx="10"/>
          </p:nvPr>
        </p:nvSpPr>
        <p:spPr/>
        <p:txBody>
          <a:bodyPr/>
          <a:lstStyle/>
          <a:p>
            <a:r>
              <a:rPr lang="en-US" smtClean="0"/>
              <a:t>6/16/2010</a:t>
            </a:r>
            <a:endParaRPr lang="en-US"/>
          </a:p>
        </p:txBody>
      </p:sp>
      <p:cxnSp>
        <p:nvCxnSpPr>
          <p:cNvPr id="16" name="Straight Arrow Connector 15"/>
          <p:cNvCxnSpPr/>
          <p:nvPr/>
        </p:nvCxnSpPr>
        <p:spPr>
          <a:xfrm>
            <a:off x="533400" y="5943600"/>
            <a:ext cx="3200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417263" y="5562600"/>
            <a:ext cx="649537" cy="369332"/>
          </a:xfrm>
          <a:prstGeom prst="rect">
            <a:avLst/>
          </a:prstGeom>
          <a:noFill/>
        </p:spPr>
        <p:txBody>
          <a:bodyPr wrap="none" rtlCol="0">
            <a:spAutoFit/>
          </a:bodyPr>
          <a:lstStyle/>
          <a:p>
            <a:r>
              <a:rPr lang="en-US" dirty="0" smtClean="0"/>
              <a:t>Time</a:t>
            </a:r>
            <a:endParaRPr lang="en-US" dirty="0"/>
          </a:p>
        </p:txBody>
      </p:sp>
    </p:spTree>
    <p:extLst>
      <p:ext uri="{BB962C8B-B14F-4D97-AF65-F5344CB8AC3E}">
        <p14:creationId xmlns:p14="http://schemas.microsoft.com/office/powerpoint/2010/main" val="3424191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Parallel DAG for Merge Sort </a:t>
            </a:r>
            <a:br>
              <a:rPr lang="en-GB" dirty="0" smtClean="0"/>
            </a:br>
            <a:r>
              <a:rPr lang="en-GB" dirty="0" smtClean="0"/>
              <a:t>(4-core)</a:t>
            </a:r>
            <a:endParaRPr lang="en-GB" dirty="0"/>
          </a:p>
        </p:txBody>
      </p:sp>
      <p:sp>
        <p:nvSpPr>
          <p:cNvPr id="4" name="Rectangle 3"/>
          <p:cNvSpPr/>
          <p:nvPr/>
        </p:nvSpPr>
        <p:spPr>
          <a:xfrm>
            <a:off x="1391479" y="3613867"/>
            <a:ext cx="357809"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Rectangle 5"/>
          <p:cNvSpPr/>
          <p:nvPr/>
        </p:nvSpPr>
        <p:spPr>
          <a:xfrm>
            <a:off x="6877879" y="3613867"/>
            <a:ext cx="357809"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13" name="Straight Arrow Connector 12"/>
          <p:cNvCxnSpPr>
            <a:stCxn id="4" idx="3"/>
            <a:endCxn id="5" idx="1"/>
          </p:cNvCxnSpPr>
          <p:nvPr/>
        </p:nvCxnSpPr>
        <p:spPr>
          <a:xfrm flipV="1">
            <a:off x="1749288" y="2911504"/>
            <a:ext cx="788505" cy="992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51" idx="1"/>
          </p:cNvCxnSpPr>
          <p:nvPr/>
        </p:nvCxnSpPr>
        <p:spPr>
          <a:xfrm>
            <a:off x="1749288" y="3904090"/>
            <a:ext cx="788505" cy="964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5" idx="3"/>
            <a:endCxn id="6" idx="1"/>
          </p:cNvCxnSpPr>
          <p:nvPr/>
        </p:nvCxnSpPr>
        <p:spPr>
          <a:xfrm>
            <a:off x="6432606" y="2911504"/>
            <a:ext cx="445273" cy="992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3" idx="3"/>
            <a:endCxn id="6" idx="1"/>
          </p:cNvCxnSpPr>
          <p:nvPr/>
        </p:nvCxnSpPr>
        <p:spPr>
          <a:xfrm flipV="1">
            <a:off x="6432606" y="3904090"/>
            <a:ext cx="445273" cy="964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p:cNvCxnSpPr>
          <p:nvPr/>
        </p:nvCxnSpPr>
        <p:spPr>
          <a:xfrm>
            <a:off x="7235688" y="3904090"/>
            <a:ext cx="4532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38255" y="3905678"/>
            <a:ext cx="4532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2537793" y="2040836"/>
            <a:ext cx="3894813" cy="1802822"/>
            <a:chOff x="2537793" y="2104444"/>
            <a:chExt cx="3894813" cy="1802822"/>
          </a:xfrm>
        </p:grpSpPr>
        <p:sp>
          <p:nvSpPr>
            <p:cNvPr id="5" name="Rectangle 4"/>
            <p:cNvSpPr/>
            <p:nvPr/>
          </p:nvSpPr>
          <p:spPr>
            <a:xfrm>
              <a:off x="2537793"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40" name="Group 39"/>
            <p:cNvGrpSpPr/>
            <p:nvPr/>
          </p:nvGrpSpPr>
          <p:grpSpPr>
            <a:xfrm>
              <a:off x="2854519" y="2104444"/>
              <a:ext cx="3578087" cy="1802822"/>
              <a:chOff x="2854519" y="2104444"/>
              <a:chExt cx="3578087" cy="1802822"/>
            </a:xfrm>
          </p:grpSpPr>
          <p:sp>
            <p:nvSpPr>
              <p:cNvPr id="25" name="Rectangle 24"/>
              <p:cNvSpPr/>
              <p:nvPr/>
            </p:nvSpPr>
            <p:spPr>
              <a:xfrm>
                <a:off x="6115880"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7" name="Rectangle 26"/>
              <p:cNvSpPr/>
              <p:nvPr/>
            </p:nvSpPr>
            <p:spPr>
              <a:xfrm>
                <a:off x="3533031" y="2104444"/>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8" name="Rectangle 27"/>
              <p:cNvSpPr/>
              <p:nvPr/>
            </p:nvSpPr>
            <p:spPr>
              <a:xfrm>
                <a:off x="3533031" y="3326821"/>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29" name="Straight Arrow Connector 28"/>
              <p:cNvCxnSpPr>
                <a:endCxn id="27" idx="1"/>
              </p:cNvCxnSpPr>
              <p:nvPr/>
            </p:nvCxnSpPr>
            <p:spPr>
              <a:xfrm flipV="1">
                <a:off x="2854519" y="2394667"/>
                <a:ext cx="678512"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3"/>
                <a:endCxn id="28" idx="1"/>
              </p:cNvCxnSpPr>
              <p:nvPr/>
            </p:nvCxnSpPr>
            <p:spPr>
              <a:xfrm>
                <a:off x="2854519" y="2975112"/>
                <a:ext cx="678512"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3"/>
                <a:endCxn id="25" idx="1"/>
              </p:cNvCxnSpPr>
              <p:nvPr/>
            </p:nvCxnSpPr>
            <p:spPr>
              <a:xfrm>
                <a:off x="5478449" y="2394667"/>
                <a:ext cx="637431"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8" idx="3"/>
                <a:endCxn id="25" idx="1"/>
              </p:cNvCxnSpPr>
              <p:nvPr/>
            </p:nvCxnSpPr>
            <p:spPr>
              <a:xfrm flipV="1">
                <a:off x="5478449" y="2975112"/>
                <a:ext cx="637431"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50" name="Group 49"/>
          <p:cNvGrpSpPr/>
          <p:nvPr/>
        </p:nvGrpSpPr>
        <p:grpSpPr>
          <a:xfrm>
            <a:off x="2537793" y="3997912"/>
            <a:ext cx="3894813" cy="1802822"/>
            <a:chOff x="2537793" y="2104444"/>
            <a:chExt cx="3894813" cy="1802822"/>
          </a:xfrm>
        </p:grpSpPr>
        <p:sp>
          <p:nvSpPr>
            <p:cNvPr id="51" name="Rectangle 50"/>
            <p:cNvSpPr/>
            <p:nvPr/>
          </p:nvSpPr>
          <p:spPr>
            <a:xfrm>
              <a:off x="2537793"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52" name="Group 39"/>
            <p:cNvGrpSpPr/>
            <p:nvPr/>
          </p:nvGrpSpPr>
          <p:grpSpPr>
            <a:xfrm>
              <a:off x="2854519" y="2104444"/>
              <a:ext cx="3578087" cy="1802822"/>
              <a:chOff x="2854519" y="2104444"/>
              <a:chExt cx="3578087" cy="1802822"/>
            </a:xfrm>
          </p:grpSpPr>
          <p:sp>
            <p:nvSpPr>
              <p:cNvPr id="53" name="Rectangle 52"/>
              <p:cNvSpPr/>
              <p:nvPr/>
            </p:nvSpPr>
            <p:spPr>
              <a:xfrm>
                <a:off x="6115880"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4" name="Rectangle 53"/>
              <p:cNvSpPr/>
              <p:nvPr/>
            </p:nvSpPr>
            <p:spPr>
              <a:xfrm>
                <a:off x="3533031" y="2104444"/>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5" name="Rectangle 54"/>
              <p:cNvSpPr/>
              <p:nvPr/>
            </p:nvSpPr>
            <p:spPr>
              <a:xfrm>
                <a:off x="3533031" y="3326821"/>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56" name="Straight Arrow Connector 55"/>
              <p:cNvCxnSpPr>
                <a:endCxn id="54" idx="1"/>
              </p:cNvCxnSpPr>
              <p:nvPr/>
            </p:nvCxnSpPr>
            <p:spPr>
              <a:xfrm flipV="1">
                <a:off x="2854519" y="2394667"/>
                <a:ext cx="678512"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1" idx="3"/>
                <a:endCxn id="55" idx="1"/>
              </p:cNvCxnSpPr>
              <p:nvPr/>
            </p:nvCxnSpPr>
            <p:spPr>
              <a:xfrm>
                <a:off x="2854519" y="2975112"/>
                <a:ext cx="678512"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3"/>
                <a:endCxn id="53" idx="1"/>
              </p:cNvCxnSpPr>
              <p:nvPr/>
            </p:nvCxnSpPr>
            <p:spPr>
              <a:xfrm>
                <a:off x="5478449" y="2394667"/>
                <a:ext cx="637431"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5" idx="3"/>
                <a:endCxn id="53" idx="1"/>
              </p:cNvCxnSpPr>
              <p:nvPr/>
            </p:nvCxnSpPr>
            <p:spPr>
              <a:xfrm flipV="1">
                <a:off x="5478449" y="2975112"/>
                <a:ext cx="637431"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3" name="Footer Placeholder 2"/>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7" name="Slide Number Placeholder 6"/>
          <p:cNvSpPr>
            <a:spLocks noGrp="1"/>
          </p:cNvSpPr>
          <p:nvPr>
            <p:ph type="sldNum" sz="quarter" idx="12"/>
          </p:nvPr>
        </p:nvSpPr>
        <p:spPr/>
        <p:txBody>
          <a:bodyPr/>
          <a:lstStyle/>
          <a:p>
            <a:fld id="{F4FB5E65-51E1-460A-B5D3-B6231F8C0386}" type="slidenum">
              <a:rPr lang="en-US" smtClean="0"/>
              <a:pPr/>
              <a:t>17</a:t>
            </a:fld>
            <a:endParaRPr lang="en-US"/>
          </a:p>
        </p:txBody>
      </p:sp>
      <p:sp>
        <p:nvSpPr>
          <p:cNvPr id="8" name="Date Placeholder 7"/>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2645139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Parallel DAG for Merge </a:t>
            </a:r>
            <a:r>
              <a:rPr lang="en-GB" dirty="0"/>
              <a:t>S</a:t>
            </a:r>
            <a:r>
              <a:rPr lang="en-GB" dirty="0" smtClean="0"/>
              <a:t>ort </a:t>
            </a:r>
            <a:br>
              <a:rPr lang="en-GB" dirty="0" smtClean="0"/>
            </a:br>
            <a:r>
              <a:rPr lang="en-GB" dirty="0" smtClean="0"/>
              <a:t>(8-core)</a:t>
            </a:r>
            <a:endParaRPr lang="en-GB" dirty="0"/>
          </a:p>
        </p:txBody>
      </p:sp>
      <p:sp>
        <p:nvSpPr>
          <p:cNvPr id="4" name="Rectangle 3"/>
          <p:cNvSpPr/>
          <p:nvPr/>
        </p:nvSpPr>
        <p:spPr>
          <a:xfrm>
            <a:off x="1391479" y="3613867"/>
            <a:ext cx="357809"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Rectangle 5"/>
          <p:cNvSpPr/>
          <p:nvPr/>
        </p:nvSpPr>
        <p:spPr>
          <a:xfrm>
            <a:off x="6877879" y="3613867"/>
            <a:ext cx="357809"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13" name="Straight Arrow Connector 12"/>
          <p:cNvCxnSpPr>
            <a:stCxn id="4" idx="3"/>
            <a:endCxn id="5" idx="1"/>
          </p:cNvCxnSpPr>
          <p:nvPr/>
        </p:nvCxnSpPr>
        <p:spPr>
          <a:xfrm flipV="1">
            <a:off x="1749288" y="2855847"/>
            <a:ext cx="788505" cy="10482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51" idx="1"/>
          </p:cNvCxnSpPr>
          <p:nvPr/>
        </p:nvCxnSpPr>
        <p:spPr>
          <a:xfrm>
            <a:off x="1749288" y="3904090"/>
            <a:ext cx="788505" cy="1179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32606" y="2855847"/>
            <a:ext cx="445273" cy="992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432606" y="4118767"/>
            <a:ext cx="445273" cy="964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p:cNvCxnSpPr>
          <p:nvPr/>
        </p:nvCxnSpPr>
        <p:spPr>
          <a:xfrm>
            <a:off x="7235688" y="3904090"/>
            <a:ext cx="4532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38255" y="3905678"/>
            <a:ext cx="4532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2537793" y="2275402"/>
            <a:ext cx="3894813" cy="1222377"/>
            <a:chOff x="2537793" y="2394667"/>
            <a:chExt cx="3894813" cy="1222377"/>
          </a:xfrm>
        </p:grpSpPr>
        <p:sp>
          <p:nvSpPr>
            <p:cNvPr id="5" name="Rectangle 4"/>
            <p:cNvSpPr/>
            <p:nvPr/>
          </p:nvSpPr>
          <p:spPr>
            <a:xfrm>
              <a:off x="2537793"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7" name="Group 39"/>
            <p:cNvGrpSpPr/>
            <p:nvPr/>
          </p:nvGrpSpPr>
          <p:grpSpPr>
            <a:xfrm>
              <a:off x="2854519" y="2394667"/>
              <a:ext cx="3578087" cy="1222377"/>
              <a:chOff x="2854519" y="2394667"/>
              <a:chExt cx="3578087" cy="1222377"/>
            </a:xfrm>
          </p:grpSpPr>
          <p:sp>
            <p:nvSpPr>
              <p:cNvPr id="25" name="Rectangle 24"/>
              <p:cNvSpPr/>
              <p:nvPr/>
            </p:nvSpPr>
            <p:spPr>
              <a:xfrm>
                <a:off x="6115880"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29" name="Straight Arrow Connector 28"/>
              <p:cNvCxnSpPr/>
              <p:nvPr/>
            </p:nvCxnSpPr>
            <p:spPr>
              <a:xfrm flipV="1">
                <a:off x="2854519" y="2394667"/>
                <a:ext cx="678512"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3"/>
              </p:cNvCxnSpPr>
              <p:nvPr/>
            </p:nvCxnSpPr>
            <p:spPr>
              <a:xfrm>
                <a:off x="2854519" y="2975112"/>
                <a:ext cx="678512"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5" idx="1"/>
              </p:cNvCxnSpPr>
              <p:nvPr/>
            </p:nvCxnSpPr>
            <p:spPr>
              <a:xfrm>
                <a:off x="5478449" y="2394667"/>
                <a:ext cx="637431"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5" idx="1"/>
              </p:cNvCxnSpPr>
              <p:nvPr/>
            </p:nvCxnSpPr>
            <p:spPr>
              <a:xfrm flipV="1">
                <a:off x="5478449" y="2975112"/>
                <a:ext cx="637431"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8" name="Group 49"/>
          <p:cNvGrpSpPr/>
          <p:nvPr/>
        </p:nvGrpSpPr>
        <p:grpSpPr>
          <a:xfrm>
            <a:off x="2537793" y="4502812"/>
            <a:ext cx="3894813" cy="1222377"/>
            <a:chOff x="2537793" y="2394667"/>
            <a:chExt cx="3894813" cy="1222377"/>
          </a:xfrm>
        </p:grpSpPr>
        <p:sp>
          <p:nvSpPr>
            <p:cNvPr id="51" name="Rectangle 50"/>
            <p:cNvSpPr/>
            <p:nvPr/>
          </p:nvSpPr>
          <p:spPr>
            <a:xfrm>
              <a:off x="2537793"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9" name="Group 39"/>
            <p:cNvGrpSpPr/>
            <p:nvPr/>
          </p:nvGrpSpPr>
          <p:grpSpPr>
            <a:xfrm>
              <a:off x="2854519" y="2394667"/>
              <a:ext cx="3578087" cy="1222377"/>
              <a:chOff x="2854519" y="2394667"/>
              <a:chExt cx="3578087" cy="1222377"/>
            </a:xfrm>
          </p:grpSpPr>
          <p:sp>
            <p:nvSpPr>
              <p:cNvPr id="53" name="Rectangle 52"/>
              <p:cNvSpPr/>
              <p:nvPr/>
            </p:nvSpPr>
            <p:spPr>
              <a:xfrm>
                <a:off x="6115880"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56" name="Straight Arrow Connector 55"/>
              <p:cNvCxnSpPr/>
              <p:nvPr/>
            </p:nvCxnSpPr>
            <p:spPr>
              <a:xfrm flipV="1">
                <a:off x="2854519" y="2394667"/>
                <a:ext cx="678512"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1" idx="3"/>
              </p:cNvCxnSpPr>
              <p:nvPr/>
            </p:nvCxnSpPr>
            <p:spPr>
              <a:xfrm>
                <a:off x="2854519" y="2975112"/>
                <a:ext cx="678512"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3" idx="1"/>
              </p:cNvCxnSpPr>
              <p:nvPr/>
            </p:nvCxnSpPr>
            <p:spPr>
              <a:xfrm>
                <a:off x="5478449" y="2394667"/>
                <a:ext cx="637431"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3" idx="1"/>
              </p:cNvCxnSpPr>
              <p:nvPr/>
            </p:nvCxnSpPr>
            <p:spPr>
              <a:xfrm flipV="1">
                <a:off x="5478449" y="2975112"/>
                <a:ext cx="637431"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32" name="Group 48"/>
          <p:cNvGrpSpPr/>
          <p:nvPr/>
        </p:nvGrpSpPr>
        <p:grpSpPr>
          <a:xfrm>
            <a:off x="3533031" y="1879528"/>
            <a:ext cx="1947407" cy="870668"/>
            <a:chOff x="2537793" y="2104444"/>
            <a:chExt cx="3894813" cy="1802822"/>
          </a:xfrm>
        </p:grpSpPr>
        <p:sp>
          <p:nvSpPr>
            <p:cNvPr id="33" name="Rectangle 32"/>
            <p:cNvSpPr/>
            <p:nvPr/>
          </p:nvSpPr>
          <p:spPr>
            <a:xfrm>
              <a:off x="2537793"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35" name="Group 39"/>
            <p:cNvGrpSpPr/>
            <p:nvPr/>
          </p:nvGrpSpPr>
          <p:grpSpPr>
            <a:xfrm>
              <a:off x="2854519" y="2104444"/>
              <a:ext cx="3578087" cy="1802822"/>
              <a:chOff x="2854519" y="2104444"/>
              <a:chExt cx="3578087" cy="1802822"/>
            </a:xfrm>
          </p:grpSpPr>
          <p:sp>
            <p:nvSpPr>
              <p:cNvPr id="36" name="Rectangle 35"/>
              <p:cNvSpPr/>
              <p:nvPr/>
            </p:nvSpPr>
            <p:spPr>
              <a:xfrm>
                <a:off x="6115880"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8" name="Rectangle 37"/>
              <p:cNvSpPr/>
              <p:nvPr/>
            </p:nvSpPr>
            <p:spPr>
              <a:xfrm>
                <a:off x="3533031" y="2104444"/>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9" name="Rectangle 38"/>
              <p:cNvSpPr/>
              <p:nvPr/>
            </p:nvSpPr>
            <p:spPr>
              <a:xfrm>
                <a:off x="3533031" y="3326821"/>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40" name="Straight Arrow Connector 39"/>
              <p:cNvCxnSpPr>
                <a:endCxn id="38" idx="1"/>
              </p:cNvCxnSpPr>
              <p:nvPr/>
            </p:nvCxnSpPr>
            <p:spPr>
              <a:xfrm flipV="1">
                <a:off x="2854519" y="2394667"/>
                <a:ext cx="678512"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3"/>
                <a:endCxn id="39" idx="1"/>
              </p:cNvCxnSpPr>
              <p:nvPr/>
            </p:nvCxnSpPr>
            <p:spPr>
              <a:xfrm>
                <a:off x="2854519" y="2975112"/>
                <a:ext cx="678512"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a:endCxn id="36" idx="1"/>
              </p:cNvCxnSpPr>
              <p:nvPr/>
            </p:nvCxnSpPr>
            <p:spPr>
              <a:xfrm>
                <a:off x="5478449" y="2394667"/>
                <a:ext cx="637431"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6" idx="1"/>
              </p:cNvCxnSpPr>
              <p:nvPr/>
            </p:nvCxnSpPr>
            <p:spPr>
              <a:xfrm flipV="1">
                <a:off x="5478449" y="2975112"/>
                <a:ext cx="637431"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44" name="Group 48"/>
          <p:cNvGrpSpPr/>
          <p:nvPr/>
        </p:nvGrpSpPr>
        <p:grpSpPr>
          <a:xfrm>
            <a:off x="3533031" y="3071587"/>
            <a:ext cx="1947407" cy="870668"/>
            <a:chOff x="2537793" y="2104444"/>
            <a:chExt cx="3894813" cy="1802822"/>
          </a:xfrm>
        </p:grpSpPr>
        <p:sp>
          <p:nvSpPr>
            <p:cNvPr id="45" name="Rectangle 44"/>
            <p:cNvSpPr/>
            <p:nvPr/>
          </p:nvSpPr>
          <p:spPr>
            <a:xfrm>
              <a:off x="2537793"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46" name="Group 39"/>
            <p:cNvGrpSpPr/>
            <p:nvPr/>
          </p:nvGrpSpPr>
          <p:grpSpPr>
            <a:xfrm>
              <a:off x="2854519" y="2104444"/>
              <a:ext cx="3578087" cy="1802822"/>
              <a:chOff x="2854519" y="2104444"/>
              <a:chExt cx="3578087" cy="1802822"/>
            </a:xfrm>
          </p:grpSpPr>
          <p:sp>
            <p:nvSpPr>
              <p:cNvPr id="47" name="Rectangle 46"/>
              <p:cNvSpPr/>
              <p:nvPr/>
            </p:nvSpPr>
            <p:spPr>
              <a:xfrm>
                <a:off x="6115880"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8" name="Rectangle 47"/>
              <p:cNvSpPr/>
              <p:nvPr/>
            </p:nvSpPr>
            <p:spPr>
              <a:xfrm>
                <a:off x="3533031" y="2104444"/>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9" name="Rectangle 48"/>
              <p:cNvSpPr/>
              <p:nvPr/>
            </p:nvSpPr>
            <p:spPr>
              <a:xfrm>
                <a:off x="3533031" y="3326821"/>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50" name="Straight Arrow Connector 49"/>
              <p:cNvCxnSpPr>
                <a:endCxn id="48" idx="1"/>
              </p:cNvCxnSpPr>
              <p:nvPr/>
            </p:nvCxnSpPr>
            <p:spPr>
              <a:xfrm flipV="1">
                <a:off x="2854519" y="2394667"/>
                <a:ext cx="678512"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5" idx="3"/>
                <a:endCxn id="49" idx="1"/>
              </p:cNvCxnSpPr>
              <p:nvPr/>
            </p:nvCxnSpPr>
            <p:spPr>
              <a:xfrm>
                <a:off x="2854519" y="2975112"/>
                <a:ext cx="678512"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8" idx="3"/>
                <a:endCxn id="47" idx="1"/>
              </p:cNvCxnSpPr>
              <p:nvPr/>
            </p:nvCxnSpPr>
            <p:spPr>
              <a:xfrm>
                <a:off x="5478449" y="2394667"/>
                <a:ext cx="637431"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9" idx="3"/>
                <a:endCxn id="47" idx="1"/>
              </p:cNvCxnSpPr>
              <p:nvPr/>
            </p:nvCxnSpPr>
            <p:spPr>
              <a:xfrm flipV="1">
                <a:off x="5478449" y="2975112"/>
                <a:ext cx="637431"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62" name="Group 48"/>
          <p:cNvGrpSpPr/>
          <p:nvPr/>
        </p:nvGrpSpPr>
        <p:grpSpPr>
          <a:xfrm>
            <a:off x="3533031" y="4118767"/>
            <a:ext cx="1947407" cy="870668"/>
            <a:chOff x="2537793" y="2104444"/>
            <a:chExt cx="3894813" cy="1802822"/>
          </a:xfrm>
        </p:grpSpPr>
        <p:sp>
          <p:nvSpPr>
            <p:cNvPr id="63" name="Rectangle 62"/>
            <p:cNvSpPr/>
            <p:nvPr/>
          </p:nvSpPr>
          <p:spPr>
            <a:xfrm>
              <a:off x="2537793"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64" name="Group 39"/>
            <p:cNvGrpSpPr/>
            <p:nvPr/>
          </p:nvGrpSpPr>
          <p:grpSpPr>
            <a:xfrm>
              <a:off x="2854519" y="2104444"/>
              <a:ext cx="3578087" cy="1802822"/>
              <a:chOff x="2854519" y="2104444"/>
              <a:chExt cx="3578087" cy="1802822"/>
            </a:xfrm>
          </p:grpSpPr>
          <p:sp>
            <p:nvSpPr>
              <p:cNvPr id="65" name="Rectangle 64"/>
              <p:cNvSpPr/>
              <p:nvPr/>
            </p:nvSpPr>
            <p:spPr>
              <a:xfrm>
                <a:off x="6115880"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6" name="Rectangle 65"/>
              <p:cNvSpPr/>
              <p:nvPr/>
            </p:nvSpPr>
            <p:spPr>
              <a:xfrm>
                <a:off x="3533031" y="2104444"/>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7" name="Rectangle 66"/>
              <p:cNvSpPr/>
              <p:nvPr/>
            </p:nvSpPr>
            <p:spPr>
              <a:xfrm>
                <a:off x="3533031" y="3326821"/>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68" name="Straight Arrow Connector 67"/>
              <p:cNvCxnSpPr>
                <a:endCxn id="66" idx="1"/>
              </p:cNvCxnSpPr>
              <p:nvPr/>
            </p:nvCxnSpPr>
            <p:spPr>
              <a:xfrm flipV="1">
                <a:off x="2854519" y="2394667"/>
                <a:ext cx="678512"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3" idx="3"/>
                <a:endCxn id="67" idx="1"/>
              </p:cNvCxnSpPr>
              <p:nvPr/>
            </p:nvCxnSpPr>
            <p:spPr>
              <a:xfrm>
                <a:off x="2854519" y="2975112"/>
                <a:ext cx="678512"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3"/>
                <a:endCxn id="65" idx="1"/>
              </p:cNvCxnSpPr>
              <p:nvPr/>
            </p:nvCxnSpPr>
            <p:spPr>
              <a:xfrm>
                <a:off x="5478449" y="2394667"/>
                <a:ext cx="637431"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7" idx="3"/>
                <a:endCxn id="65" idx="1"/>
              </p:cNvCxnSpPr>
              <p:nvPr/>
            </p:nvCxnSpPr>
            <p:spPr>
              <a:xfrm flipV="1">
                <a:off x="5478449" y="2975112"/>
                <a:ext cx="637431"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72" name="Group 48"/>
          <p:cNvGrpSpPr/>
          <p:nvPr/>
        </p:nvGrpSpPr>
        <p:grpSpPr>
          <a:xfrm>
            <a:off x="3533031" y="5289855"/>
            <a:ext cx="1947407" cy="870668"/>
            <a:chOff x="2537793" y="2104444"/>
            <a:chExt cx="3894813" cy="1802822"/>
          </a:xfrm>
        </p:grpSpPr>
        <p:sp>
          <p:nvSpPr>
            <p:cNvPr id="73" name="Rectangle 72"/>
            <p:cNvSpPr/>
            <p:nvPr/>
          </p:nvSpPr>
          <p:spPr>
            <a:xfrm>
              <a:off x="2537793"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74" name="Group 39"/>
            <p:cNvGrpSpPr/>
            <p:nvPr/>
          </p:nvGrpSpPr>
          <p:grpSpPr>
            <a:xfrm>
              <a:off x="2854519" y="2104444"/>
              <a:ext cx="3578087" cy="1802822"/>
              <a:chOff x="2854519" y="2104444"/>
              <a:chExt cx="3578087" cy="1802822"/>
            </a:xfrm>
          </p:grpSpPr>
          <p:sp>
            <p:nvSpPr>
              <p:cNvPr id="75" name="Rectangle 74"/>
              <p:cNvSpPr/>
              <p:nvPr/>
            </p:nvSpPr>
            <p:spPr>
              <a:xfrm>
                <a:off x="6115880" y="2684889"/>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6" name="Rectangle 75"/>
              <p:cNvSpPr/>
              <p:nvPr/>
            </p:nvSpPr>
            <p:spPr>
              <a:xfrm>
                <a:off x="3533031" y="2104444"/>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7" name="Rectangle 76"/>
              <p:cNvSpPr/>
              <p:nvPr/>
            </p:nvSpPr>
            <p:spPr>
              <a:xfrm>
                <a:off x="3533031" y="3326821"/>
                <a:ext cx="1945418"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78" name="Straight Arrow Connector 77"/>
              <p:cNvCxnSpPr>
                <a:endCxn id="76" idx="1"/>
              </p:cNvCxnSpPr>
              <p:nvPr/>
            </p:nvCxnSpPr>
            <p:spPr>
              <a:xfrm flipV="1">
                <a:off x="2854519" y="2394667"/>
                <a:ext cx="678512"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3" idx="3"/>
                <a:endCxn id="77" idx="1"/>
              </p:cNvCxnSpPr>
              <p:nvPr/>
            </p:nvCxnSpPr>
            <p:spPr>
              <a:xfrm>
                <a:off x="2854519" y="2975112"/>
                <a:ext cx="678512"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6" idx="3"/>
                <a:endCxn id="75" idx="1"/>
              </p:cNvCxnSpPr>
              <p:nvPr/>
            </p:nvCxnSpPr>
            <p:spPr>
              <a:xfrm>
                <a:off x="5478449" y="2394667"/>
                <a:ext cx="637431"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7" idx="3"/>
                <a:endCxn id="75" idx="1"/>
              </p:cNvCxnSpPr>
              <p:nvPr/>
            </p:nvCxnSpPr>
            <p:spPr>
              <a:xfrm flipV="1">
                <a:off x="5478449" y="2975112"/>
                <a:ext cx="637431"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10" name="Footer Placeholder 9"/>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11" name="Slide Number Placeholder 10"/>
          <p:cNvSpPr>
            <a:spLocks noGrp="1"/>
          </p:cNvSpPr>
          <p:nvPr>
            <p:ph type="sldNum" sz="quarter" idx="12"/>
          </p:nvPr>
        </p:nvSpPr>
        <p:spPr/>
        <p:txBody>
          <a:bodyPr/>
          <a:lstStyle/>
          <a:p>
            <a:fld id="{F4FB5E65-51E1-460A-B5D3-B6231F8C0386}" type="slidenum">
              <a:rPr lang="en-US" smtClean="0"/>
              <a:pPr/>
              <a:t>18</a:t>
            </a:fld>
            <a:endParaRPr lang="en-US"/>
          </a:p>
        </p:txBody>
      </p:sp>
      <p:sp>
        <p:nvSpPr>
          <p:cNvPr id="12" name="Date Placeholder 11"/>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3793674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and Span</a:t>
            </a:r>
            <a:endParaRPr lang="en-US" dirty="0"/>
          </a:p>
        </p:txBody>
      </p:sp>
      <p:sp>
        <p:nvSpPr>
          <p:cNvPr id="3" name="Content Placeholder 2"/>
          <p:cNvSpPr>
            <a:spLocks noGrp="1"/>
          </p:cNvSpPr>
          <p:nvPr>
            <p:ph idx="1"/>
          </p:nvPr>
        </p:nvSpPr>
        <p:spPr/>
        <p:txBody>
          <a:bodyPr/>
          <a:lstStyle/>
          <a:p>
            <a:r>
              <a:rPr lang="en-US" dirty="0" smtClean="0"/>
              <a:t>Work</a:t>
            </a:r>
          </a:p>
          <a:p>
            <a:pPr lvl="1"/>
            <a:r>
              <a:rPr lang="en-US" dirty="0" smtClean="0"/>
              <a:t>the </a:t>
            </a:r>
            <a:r>
              <a:rPr lang="en-US" dirty="0"/>
              <a:t>total number of operations executed by a </a:t>
            </a:r>
            <a:r>
              <a:rPr lang="en-US" dirty="0" smtClean="0"/>
              <a:t>computation</a:t>
            </a:r>
          </a:p>
          <a:p>
            <a:endParaRPr lang="en-US" dirty="0"/>
          </a:p>
          <a:p>
            <a:r>
              <a:rPr lang="en-US" dirty="0" smtClean="0"/>
              <a:t>Span</a:t>
            </a:r>
          </a:p>
          <a:p>
            <a:pPr lvl="1"/>
            <a:r>
              <a:rPr lang="en-US" dirty="0" smtClean="0"/>
              <a:t>the </a:t>
            </a:r>
            <a:r>
              <a:rPr lang="en-US" dirty="0"/>
              <a:t>longest chain of sequential dependencies </a:t>
            </a:r>
            <a:r>
              <a:rPr lang="en-US" dirty="0" smtClean="0"/>
              <a:t>(critical path) in </a:t>
            </a:r>
            <a:r>
              <a:rPr lang="en-US" dirty="0"/>
              <a:t>the </a:t>
            </a:r>
            <a:r>
              <a:rPr lang="en-US" dirty="0" smtClean="0"/>
              <a:t>parallel DAG</a:t>
            </a:r>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19</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1712488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a:bodyPr>
          <a:lstStyle/>
          <a:p>
            <a:r>
              <a:rPr lang="en-US" dirty="0" smtClean="0"/>
              <a:t>Authored by</a:t>
            </a:r>
            <a:endParaRPr lang="en-US" dirty="0"/>
          </a:p>
          <a:p>
            <a:pPr lvl="1"/>
            <a:r>
              <a:rPr lang="en-US" dirty="0" smtClean="0"/>
              <a:t> Thomas Ball, MSR Redmond</a:t>
            </a:r>
          </a:p>
          <a:p>
            <a:r>
              <a:rPr lang="en-US" dirty="0" smtClean="0"/>
              <a:t>This slide deck contains material courtesy of</a:t>
            </a:r>
          </a:p>
          <a:p>
            <a:pPr lvl="1"/>
            <a:r>
              <a:rPr lang="en-US" dirty="0" smtClean="0"/>
              <a:t>Tim Harris, MSR Cambridge</a:t>
            </a:r>
          </a:p>
          <a:p>
            <a:pPr marL="457200" lvl="1" indent="0">
              <a:buNone/>
            </a:pPr>
            <a:endParaRPr lang="en-US" dirty="0"/>
          </a:p>
        </p:txBody>
      </p:sp>
      <p:sp>
        <p:nvSpPr>
          <p:cNvPr id="4" name="Date Placeholder 3"/>
          <p:cNvSpPr>
            <a:spLocks noGrp="1"/>
          </p:cNvSpPr>
          <p:nvPr>
            <p:ph type="dt" sz="half" idx="10"/>
          </p:nvPr>
        </p:nvSpPr>
        <p:spPr/>
        <p:txBody>
          <a:bodyPr/>
          <a:lstStyle/>
          <a:p>
            <a:fld id="{D4B584B6-1638-46E2-A2BE-CECDC9A97AF8}" type="datetime1">
              <a:rPr lang="en-US" smtClean="0"/>
              <a:t>9/3/2010</a:t>
            </a:fld>
            <a:endParaRPr lang="en-US"/>
          </a:p>
        </p:txBody>
      </p:sp>
      <p:sp>
        <p:nvSpPr>
          <p:cNvPr id="5" name="Footer Placeholder 4"/>
          <p:cNvSpPr>
            <a:spLocks noGrp="1"/>
          </p:cNvSpPr>
          <p:nvPr>
            <p:ph type="ftr" sz="quarter" idx="11"/>
          </p:nvPr>
        </p:nvSpPr>
        <p:spPr/>
        <p:txBody>
          <a:bodyPr/>
          <a:lstStyle/>
          <a:p>
            <a:r>
              <a:rPr lang="en-US" smtClean="0"/>
              <a:t>Practical Parallel and Concurrent Programming DRAFT: comments to msrpcpcp@microsoft.com </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405176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GB" dirty="0" smtClean="0"/>
              <a:t>T</a:t>
            </a:r>
            <a:r>
              <a:rPr lang="en-GB" baseline="-25000" dirty="0" smtClean="0"/>
              <a:t>∞</a:t>
            </a:r>
            <a:r>
              <a:rPr lang="en-GB" dirty="0" smtClean="0"/>
              <a:t> (span): Critical Path Length</a:t>
            </a:r>
            <a:br>
              <a:rPr lang="en-GB" dirty="0" smtClean="0"/>
            </a:br>
            <a:r>
              <a:rPr lang="en-GB" dirty="0" smtClean="0"/>
              <a:t>(Sequential Bottleneck)</a:t>
            </a:r>
            <a:endParaRPr lang="en-GB" dirty="0"/>
          </a:p>
        </p:txBody>
      </p:sp>
      <p:sp>
        <p:nvSpPr>
          <p:cNvPr id="4" name="Rectangle 3"/>
          <p:cNvSpPr/>
          <p:nvPr/>
        </p:nvSpPr>
        <p:spPr>
          <a:xfrm>
            <a:off x="1391479" y="3613867"/>
            <a:ext cx="357809" cy="580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6" name="Rectangle 5"/>
          <p:cNvSpPr/>
          <p:nvPr/>
        </p:nvSpPr>
        <p:spPr>
          <a:xfrm>
            <a:off x="6877879" y="3613867"/>
            <a:ext cx="357809" cy="580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cxnSp>
        <p:nvCxnSpPr>
          <p:cNvPr id="13" name="Straight Arrow Connector 12"/>
          <p:cNvCxnSpPr>
            <a:stCxn id="4" idx="3"/>
            <a:endCxn id="5" idx="1"/>
          </p:cNvCxnSpPr>
          <p:nvPr/>
        </p:nvCxnSpPr>
        <p:spPr>
          <a:xfrm flipV="1">
            <a:off x="1749288" y="2855847"/>
            <a:ext cx="788505" cy="1048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51" idx="1"/>
          </p:cNvCxnSpPr>
          <p:nvPr/>
        </p:nvCxnSpPr>
        <p:spPr>
          <a:xfrm>
            <a:off x="1749288" y="3904090"/>
            <a:ext cx="788505" cy="1179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32606" y="2855847"/>
            <a:ext cx="445273" cy="9925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432606" y="4118767"/>
            <a:ext cx="445273" cy="964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p:cNvCxnSpPr>
          <p:nvPr/>
        </p:nvCxnSpPr>
        <p:spPr>
          <a:xfrm>
            <a:off x="7235688" y="3904090"/>
            <a:ext cx="45322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38255" y="3905678"/>
            <a:ext cx="45322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537793" y="2565624"/>
            <a:ext cx="316726" cy="580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5" name="Rectangle 24"/>
          <p:cNvSpPr/>
          <p:nvPr/>
        </p:nvSpPr>
        <p:spPr>
          <a:xfrm>
            <a:off x="6115880" y="2565624"/>
            <a:ext cx="316726" cy="580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cxnSp>
        <p:nvCxnSpPr>
          <p:cNvPr id="29" name="Straight Arrow Connector 28"/>
          <p:cNvCxnSpPr/>
          <p:nvPr/>
        </p:nvCxnSpPr>
        <p:spPr>
          <a:xfrm flipV="1">
            <a:off x="2854519" y="2275402"/>
            <a:ext cx="678512"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3"/>
          </p:cNvCxnSpPr>
          <p:nvPr/>
        </p:nvCxnSpPr>
        <p:spPr>
          <a:xfrm>
            <a:off x="2854519" y="2855847"/>
            <a:ext cx="678512" cy="6419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5" idx="1"/>
          </p:cNvCxnSpPr>
          <p:nvPr/>
        </p:nvCxnSpPr>
        <p:spPr>
          <a:xfrm>
            <a:off x="5478449" y="2275402"/>
            <a:ext cx="637431"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5" idx="1"/>
          </p:cNvCxnSpPr>
          <p:nvPr/>
        </p:nvCxnSpPr>
        <p:spPr>
          <a:xfrm flipV="1">
            <a:off x="5478449" y="2855847"/>
            <a:ext cx="637431" cy="6419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537793" y="4793034"/>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3" name="Rectangle 52"/>
          <p:cNvSpPr/>
          <p:nvPr/>
        </p:nvSpPr>
        <p:spPr>
          <a:xfrm>
            <a:off x="6115880" y="4793034"/>
            <a:ext cx="316726" cy="58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56" name="Straight Arrow Connector 55"/>
          <p:cNvCxnSpPr/>
          <p:nvPr/>
        </p:nvCxnSpPr>
        <p:spPr>
          <a:xfrm flipV="1">
            <a:off x="2854519" y="4502812"/>
            <a:ext cx="678512"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1" idx="3"/>
          </p:cNvCxnSpPr>
          <p:nvPr/>
        </p:nvCxnSpPr>
        <p:spPr>
          <a:xfrm>
            <a:off x="2854519" y="5083257"/>
            <a:ext cx="678512"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3" idx="1"/>
          </p:cNvCxnSpPr>
          <p:nvPr/>
        </p:nvCxnSpPr>
        <p:spPr>
          <a:xfrm>
            <a:off x="5478449" y="4502812"/>
            <a:ext cx="637431" cy="58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3" idx="1"/>
          </p:cNvCxnSpPr>
          <p:nvPr/>
        </p:nvCxnSpPr>
        <p:spPr>
          <a:xfrm flipV="1">
            <a:off x="5478449" y="5083257"/>
            <a:ext cx="637431" cy="64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533031" y="2159852"/>
            <a:ext cx="158363"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6" name="Rectangle 35"/>
          <p:cNvSpPr/>
          <p:nvPr/>
        </p:nvSpPr>
        <p:spPr>
          <a:xfrm>
            <a:off x="5322075" y="2159852"/>
            <a:ext cx="158363"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8" name="Rectangle 37"/>
          <p:cNvSpPr/>
          <p:nvPr/>
        </p:nvSpPr>
        <p:spPr>
          <a:xfrm>
            <a:off x="4030650" y="1879528"/>
            <a:ext cx="972709"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9" name="Rectangle 38"/>
          <p:cNvSpPr/>
          <p:nvPr/>
        </p:nvSpPr>
        <p:spPr>
          <a:xfrm>
            <a:off x="4030650" y="2469872"/>
            <a:ext cx="972709"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40" name="Straight Arrow Connector 39"/>
          <p:cNvCxnSpPr>
            <a:endCxn id="38" idx="1"/>
          </p:cNvCxnSpPr>
          <p:nvPr/>
        </p:nvCxnSpPr>
        <p:spPr>
          <a:xfrm flipV="1">
            <a:off x="3691394" y="2019690"/>
            <a:ext cx="339256" cy="280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3"/>
            <a:endCxn id="39" idx="1"/>
          </p:cNvCxnSpPr>
          <p:nvPr/>
        </p:nvCxnSpPr>
        <p:spPr>
          <a:xfrm>
            <a:off x="3691394" y="2300015"/>
            <a:ext cx="339256" cy="310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a:endCxn id="36" idx="1"/>
          </p:cNvCxnSpPr>
          <p:nvPr/>
        </p:nvCxnSpPr>
        <p:spPr>
          <a:xfrm>
            <a:off x="5003359" y="2019690"/>
            <a:ext cx="318716" cy="280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6" idx="1"/>
          </p:cNvCxnSpPr>
          <p:nvPr/>
        </p:nvCxnSpPr>
        <p:spPr>
          <a:xfrm flipV="1">
            <a:off x="5003359" y="2300015"/>
            <a:ext cx="318716" cy="310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533031" y="3351911"/>
            <a:ext cx="158363"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47" name="Rectangle 46"/>
          <p:cNvSpPr/>
          <p:nvPr/>
        </p:nvSpPr>
        <p:spPr>
          <a:xfrm>
            <a:off x="5322075" y="3351911"/>
            <a:ext cx="158363"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48" name="Rectangle 47"/>
          <p:cNvSpPr/>
          <p:nvPr/>
        </p:nvSpPr>
        <p:spPr>
          <a:xfrm>
            <a:off x="4030650" y="3071587"/>
            <a:ext cx="972709"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49" name="Rectangle 48"/>
          <p:cNvSpPr/>
          <p:nvPr/>
        </p:nvSpPr>
        <p:spPr>
          <a:xfrm>
            <a:off x="4030650" y="3661931"/>
            <a:ext cx="972709"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50" name="Straight Arrow Connector 49"/>
          <p:cNvCxnSpPr>
            <a:endCxn id="48" idx="1"/>
          </p:cNvCxnSpPr>
          <p:nvPr/>
        </p:nvCxnSpPr>
        <p:spPr>
          <a:xfrm flipV="1">
            <a:off x="3691394" y="3211749"/>
            <a:ext cx="339256" cy="2803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5" idx="3"/>
            <a:endCxn id="49" idx="1"/>
          </p:cNvCxnSpPr>
          <p:nvPr/>
        </p:nvCxnSpPr>
        <p:spPr>
          <a:xfrm>
            <a:off x="3691394" y="3492074"/>
            <a:ext cx="339256" cy="310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8" idx="3"/>
            <a:endCxn id="47" idx="1"/>
          </p:cNvCxnSpPr>
          <p:nvPr/>
        </p:nvCxnSpPr>
        <p:spPr>
          <a:xfrm>
            <a:off x="5003359" y="3211749"/>
            <a:ext cx="318716" cy="2803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9" idx="3"/>
            <a:endCxn id="47" idx="1"/>
          </p:cNvCxnSpPr>
          <p:nvPr/>
        </p:nvCxnSpPr>
        <p:spPr>
          <a:xfrm flipV="1">
            <a:off x="5003359" y="3492074"/>
            <a:ext cx="318716" cy="310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33031" y="4399091"/>
            <a:ext cx="158363"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5" name="Rectangle 64"/>
          <p:cNvSpPr/>
          <p:nvPr/>
        </p:nvSpPr>
        <p:spPr>
          <a:xfrm>
            <a:off x="5322075" y="4399091"/>
            <a:ext cx="158363"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6" name="Rectangle 65"/>
          <p:cNvSpPr/>
          <p:nvPr/>
        </p:nvSpPr>
        <p:spPr>
          <a:xfrm>
            <a:off x="4030650" y="4118767"/>
            <a:ext cx="972709"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7" name="Rectangle 66"/>
          <p:cNvSpPr/>
          <p:nvPr/>
        </p:nvSpPr>
        <p:spPr>
          <a:xfrm>
            <a:off x="4030650" y="4709111"/>
            <a:ext cx="972709"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68" name="Straight Arrow Connector 67"/>
          <p:cNvCxnSpPr>
            <a:endCxn id="66" idx="1"/>
          </p:cNvCxnSpPr>
          <p:nvPr/>
        </p:nvCxnSpPr>
        <p:spPr>
          <a:xfrm flipV="1">
            <a:off x="3691394" y="4258929"/>
            <a:ext cx="339256" cy="280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3" idx="3"/>
            <a:endCxn id="67" idx="1"/>
          </p:cNvCxnSpPr>
          <p:nvPr/>
        </p:nvCxnSpPr>
        <p:spPr>
          <a:xfrm>
            <a:off x="3691394" y="4539254"/>
            <a:ext cx="339256" cy="310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3"/>
            <a:endCxn id="65" idx="1"/>
          </p:cNvCxnSpPr>
          <p:nvPr/>
        </p:nvCxnSpPr>
        <p:spPr>
          <a:xfrm>
            <a:off x="5003359" y="4258929"/>
            <a:ext cx="318716" cy="280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7" idx="3"/>
            <a:endCxn id="65" idx="1"/>
          </p:cNvCxnSpPr>
          <p:nvPr/>
        </p:nvCxnSpPr>
        <p:spPr>
          <a:xfrm flipV="1">
            <a:off x="5003359" y="4539254"/>
            <a:ext cx="318716" cy="310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533031" y="5570179"/>
            <a:ext cx="158363"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5" name="Rectangle 74"/>
          <p:cNvSpPr/>
          <p:nvPr/>
        </p:nvSpPr>
        <p:spPr>
          <a:xfrm>
            <a:off x="5322075" y="5570179"/>
            <a:ext cx="158363"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6" name="Rectangle 75"/>
          <p:cNvSpPr/>
          <p:nvPr/>
        </p:nvSpPr>
        <p:spPr>
          <a:xfrm>
            <a:off x="4030650" y="5289855"/>
            <a:ext cx="972709"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7" name="Rectangle 76"/>
          <p:cNvSpPr/>
          <p:nvPr/>
        </p:nvSpPr>
        <p:spPr>
          <a:xfrm>
            <a:off x="4030650" y="5880199"/>
            <a:ext cx="972709" cy="2803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cxnSp>
        <p:nvCxnSpPr>
          <p:cNvPr id="78" name="Straight Arrow Connector 77"/>
          <p:cNvCxnSpPr>
            <a:endCxn id="76" idx="1"/>
          </p:cNvCxnSpPr>
          <p:nvPr/>
        </p:nvCxnSpPr>
        <p:spPr>
          <a:xfrm flipV="1">
            <a:off x="3691394" y="5430017"/>
            <a:ext cx="339256" cy="280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3" idx="3"/>
            <a:endCxn id="77" idx="1"/>
          </p:cNvCxnSpPr>
          <p:nvPr/>
        </p:nvCxnSpPr>
        <p:spPr>
          <a:xfrm>
            <a:off x="3691394" y="5710342"/>
            <a:ext cx="339256" cy="310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6" idx="3"/>
            <a:endCxn id="75" idx="1"/>
          </p:cNvCxnSpPr>
          <p:nvPr/>
        </p:nvCxnSpPr>
        <p:spPr>
          <a:xfrm>
            <a:off x="5003359" y="5430017"/>
            <a:ext cx="318716" cy="280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7" idx="3"/>
            <a:endCxn id="75" idx="1"/>
          </p:cNvCxnSpPr>
          <p:nvPr/>
        </p:nvCxnSpPr>
        <p:spPr>
          <a:xfrm flipV="1">
            <a:off x="5003359" y="5710342"/>
            <a:ext cx="318716" cy="310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7" name="Slide Number Placeholder 6"/>
          <p:cNvSpPr>
            <a:spLocks noGrp="1"/>
          </p:cNvSpPr>
          <p:nvPr>
            <p:ph type="sldNum" sz="quarter" idx="12"/>
          </p:nvPr>
        </p:nvSpPr>
        <p:spPr/>
        <p:txBody>
          <a:bodyPr/>
          <a:lstStyle/>
          <a:p>
            <a:fld id="{F4FB5E65-51E1-460A-B5D3-B6231F8C0386}" type="slidenum">
              <a:rPr lang="en-US" smtClean="0"/>
              <a:pPr/>
              <a:t>20</a:t>
            </a:fld>
            <a:endParaRPr lang="en-US"/>
          </a:p>
        </p:txBody>
      </p:sp>
      <p:sp>
        <p:nvSpPr>
          <p:cNvPr id="8" name="Date Placeholder 7"/>
          <p:cNvSpPr>
            <a:spLocks noGrp="1"/>
          </p:cNvSpPr>
          <p:nvPr>
            <p:ph type="dt" sz="half" idx="10"/>
          </p:nvPr>
        </p:nvSpPr>
        <p:spPr/>
        <p:txBody>
          <a:bodyPr/>
          <a:lstStyle/>
          <a:p>
            <a:r>
              <a:rPr lang="en-US" smtClean="0"/>
              <a:t>6/16/2010</a:t>
            </a:r>
            <a:endParaRPr lang="en-US"/>
          </a:p>
        </p:txBody>
      </p:sp>
      <mc:AlternateContent xmlns:mc="http://schemas.openxmlformats.org/markup-compatibility/2006" xmlns:a14="http://schemas.microsoft.com/office/drawing/2010/main">
        <mc:Choice Requires="a14">
          <p:sp>
            <p:nvSpPr>
              <p:cNvPr id="9" name="TextBox 8"/>
              <p:cNvSpPr txBox="1"/>
              <p:nvPr/>
            </p:nvSpPr>
            <p:spPr>
              <a:xfrm>
                <a:off x="6274243" y="5659074"/>
                <a:ext cx="19951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i="1">
                              <a:latin typeface="Cambria Math"/>
                              <a:ea typeface="Cambria Math"/>
                            </a:rPr>
                            <m:t>∞</m:t>
                          </m:r>
                        </m:sub>
                      </m:sSub>
                      <m:r>
                        <a:rPr lang="en-US" sz="2800" b="0" i="1" smtClean="0">
                          <a:latin typeface="Cambria Math"/>
                        </a:rPr>
                        <m:t>= </m:t>
                      </m:r>
                      <m:r>
                        <a:rPr lang="en-US" sz="2800" b="0" i="1" smtClean="0">
                          <a:latin typeface="Cambria Math"/>
                        </a:rPr>
                        <m:t>𝑂</m:t>
                      </m:r>
                      <m:r>
                        <a:rPr lang="en-US" sz="2800" b="0" i="1" smtClean="0">
                          <a:latin typeface="Cambria Math"/>
                        </a:rPr>
                        <m:t>(</m:t>
                      </m:r>
                      <m:r>
                        <a:rPr lang="en-US" sz="2800" b="0" i="1" smtClean="0">
                          <a:latin typeface="Cambria Math"/>
                        </a:rPr>
                        <m:t>𝑛</m:t>
                      </m:r>
                      <m:r>
                        <a:rPr lang="en-US" sz="2800" b="0" i="1" smtClean="0">
                          <a:latin typeface="Cambria Math"/>
                        </a:rPr>
                        <m:t>)</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274243" y="5659074"/>
                <a:ext cx="1995162"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2458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GB" dirty="0" smtClean="0"/>
              <a:t>T</a:t>
            </a:r>
            <a:r>
              <a:rPr lang="en-GB" baseline="-25000" dirty="0" smtClean="0"/>
              <a:t>1</a:t>
            </a:r>
            <a:r>
              <a:rPr lang="en-GB" dirty="0" smtClean="0"/>
              <a:t> (work): Time to Run Sequentially</a:t>
            </a:r>
            <a:endParaRPr lang="en-GB" dirty="0"/>
          </a:p>
        </p:txBody>
      </p:sp>
      <p:grpSp>
        <p:nvGrpSpPr>
          <p:cNvPr id="136" name="Group 135"/>
          <p:cNvGrpSpPr/>
          <p:nvPr/>
        </p:nvGrpSpPr>
        <p:grpSpPr>
          <a:xfrm>
            <a:off x="735034" y="2759402"/>
            <a:ext cx="7698616" cy="2516173"/>
            <a:chOff x="938255" y="1935185"/>
            <a:chExt cx="11998512" cy="3921527"/>
          </a:xfrm>
        </p:grpSpPr>
        <p:grpSp>
          <p:nvGrpSpPr>
            <p:cNvPr id="134" name="Group 133"/>
            <p:cNvGrpSpPr/>
            <p:nvPr/>
          </p:nvGrpSpPr>
          <p:grpSpPr>
            <a:xfrm>
              <a:off x="938255" y="1935185"/>
              <a:ext cx="5999256" cy="2956456"/>
              <a:chOff x="938255" y="1935185"/>
              <a:chExt cx="5999256" cy="2956456"/>
            </a:xfrm>
          </p:grpSpPr>
          <p:sp>
            <p:nvSpPr>
              <p:cNvPr id="4" name="Rectangle 3"/>
              <p:cNvSpPr/>
              <p:nvPr/>
            </p:nvSpPr>
            <p:spPr>
              <a:xfrm>
                <a:off x="1391479" y="3613867"/>
                <a:ext cx="357809" cy="580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cxnSp>
            <p:nvCxnSpPr>
              <p:cNvPr id="15" name="Straight Arrow Connector 14"/>
              <p:cNvCxnSpPr>
                <a:stCxn id="4" idx="3"/>
              </p:cNvCxnSpPr>
              <p:nvPr/>
            </p:nvCxnSpPr>
            <p:spPr>
              <a:xfrm>
                <a:off x="1749288" y="3904090"/>
                <a:ext cx="5188223" cy="987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38255" y="3905678"/>
                <a:ext cx="4532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1749288" y="1935185"/>
                <a:ext cx="5188223" cy="1968905"/>
                <a:chOff x="1749288" y="1935185"/>
                <a:chExt cx="5188223" cy="1968905"/>
              </a:xfrm>
            </p:grpSpPr>
            <p:cxnSp>
              <p:nvCxnSpPr>
                <p:cNvPr id="13" name="Straight Arrow Connector 12"/>
                <p:cNvCxnSpPr>
                  <a:stCxn id="4" idx="3"/>
                  <a:endCxn id="5" idx="1"/>
                </p:cNvCxnSpPr>
                <p:nvPr/>
              </p:nvCxnSpPr>
              <p:spPr>
                <a:xfrm flipV="1">
                  <a:off x="1749288" y="2900257"/>
                  <a:ext cx="1588" cy="1003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49288" y="2610034"/>
                  <a:ext cx="316726" cy="580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5" name="Rectangle 24"/>
                <p:cNvSpPr/>
                <p:nvPr/>
              </p:nvSpPr>
              <p:spPr>
                <a:xfrm>
                  <a:off x="6620785" y="2565624"/>
                  <a:ext cx="316726" cy="580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cxnSp>
              <p:nvCxnSpPr>
                <p:cNvPr id="29" name="Straight Arrow Connector 28"/>
                <p:cNvCxnSpPr>
                  <a:stCxn id="5" idx="3"/>
                  <a:endCxn id="33" idx="1"/>
                </p:cNvCxnSpPr>
                <p:nvPr/>
              </p:nvCxnSpPr>
              <p:spPr>
                <a:xfrm flipV="1">
                  <a:off x="2066014" y="2415564"/>
                  <a:ext cx="1588" cy="484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3"/>
                  <a:endCxn id="92" idx="1"/>
                </p:cNvCxnSpPr>
                <p:nvPr/>
              </p:nvCxnSpPr>
              <p:spPr>
                <a:xfrm>
                  <a:off x="2066014" y="2900257"/>
                  <a:ext cx="2292627" cy="586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6" idx="3"/>
                  <a:endCxn id="25" idx="1"/>
                </p:cNvCxnSpPr>
                <p:nvPr/>
              </p:nvCxnSpPr>
              <p:spPr>
                <a:xfrm>
                  <a:off x="4328158" y="2300014"/>
                  <a:ext cx="2292627" cy="555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3" idx="3"/>
                  <a:endCxn id="25" idx="1"/>
                </p:cNvCxnSpPr>
                <p:nvPr/>
              </p:nvCxnSpPr>
              <p:spPr>
                <a:xfrm flipV="1">
                  <a:off x="6620785" y="2855847"/>
                  <a:ext cx="1588" cy="514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066014" y="2275402"/>
                  <a:ext cx="158363"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6" name="Rectangle 35"/>
                <p:cNvSpPr/>
                <p:nvPr/>
              </p:nvSpPr>
              <p:spPr>
                <a:xfrm>
                  <a:off x="4169795" y="2159852"/>
                  <a:ext cx="158363"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8" name="Rectangle 37"/>
                <p:cNvSpPr/>
                <p:nvPr/>
              </p:nvSpPr>
              <p:spPr>
                <a:xfrm>
                  <a:off x="2224377" y="1935185"/>
                  <a:ext cx="972709"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9" name="Rectangle 38"/>
                <p:cNvSpPr/>
                <p:nvPr/>
              </p:nvSpPr>
              <p:spPr>
                <a:xfrm>
                  <a:off x="3197086" y="2469872"/>
                  <a:ext cx="972709"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cxnSp>
              <p:nvCxnSpPr>
                <p:cNvPr id="40" name="Straight Arrow Connector 39"/>
                <p:cNvCxnSpPr>
                  <a:stCxn id="33" idx="3"/>
                  <a:endCxn id="38" idx="1"/>
                </p:cNvCxnSpPr>
                <p:nvPr/>
              </p:nvCxnSpPr>
              <p:spPr>
                <a:xfrm flipV="1">
                  <a:off x="2224377" y="2075347"/>
                  <a:ext cx="1588" cy="340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3"/>
                  <a:endCxn id="39" idx="1"/>
                </p:cNvCxnSpPr>
                <p:nvPr/>
              </p:nvCxnSpPr>
              <p:spPr>
                <a:xfrm>
                  <a:off x="2224377" y="2415564"/>
                  <a:ext cx="972709" cy="194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a:endCxn id="36" idx="1"/>
                </p:cNvCxnSpPr>
                <p:nvPr/>
              </p:nvCxnSpPr>
              <p:spPr>
                <a:xfrm>
                  <a:off x="3197086" y="2075347"/>
                  <a:ext cx="972709" cy="224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6" idx="1"/>
                </p:cNvCxnSpPr>
                <p:nvPr/>
              </p:nvCxnSpPr>
              <p:spPr>
                <a:xfrm flipV="1">
                  <a:off x="4169795" y="2300014"/>
                  <a:ext cx="1588" cy="31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4358641" y="3346124"/>
                  <a:ext cx="158363"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b="1"/>
                </a:p>
              </p:txBody>
            </p:sp>
            <p:sp>
              <p:nvSpPr>
                <p:cNvPr id="93" name="Rectangle 92"/>
                <p:cNvSpPr/>
                <p:nvPr/>
              </p:nvSpPr>
              <p:spPr>
                <a:xfrm>
                  <a:off x="6462422" y="3230574"/>
                  <a:ext cx="158363"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b="1"/>
                </a:p>
              </p:txBody>
            </p:sp>
            <p:sp>
              <p:nvSpPr>
                <p:cNvPr id="94" name="Rectangle 93"/>
                <p:cNvSpPr/>
                <p:nvPr/>
              </p:nvSpPr>
              <p:spPr>
                <a:xfrm>
                  <a:off x="4517004" y="3005907"/>
                  <a:ext cx="972709"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b="1"/>
                </a:p>
              </p:txBody>
            </p:sp>
            <p:sp>
              <p:nvSpPr>
                <p:cNvPr id="95" name="Rectangle 94"/>
                <p:cNvSpPr/>
                <p:nvPr/>
              </p:nvSpPr>
              <p:spPr>
                <a:xfrm>
                  <a:off x="5489713" y="3540594"/>
                  <a:ext cx="972709"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b="1"/>
                </a:p>
              </p:txBody>
            </p:sp>
            <p:cxnSp>
              <p:nvCxnSpPr>
                <p:cNvPr id="96" name="Straight Arrow Connector 95"/>
                <p:cNvCxnSpPr>
                  <a:stCxn id="92" idx="3"/>
                  <a:endCxn id="94" idx="1"/>
                </p:cNvCxnSpPr>
                <p:nvPr/>
              </p:nvCxnSpPr>
              <p:spPr>
                <a:xfrm flipV="1">
                  <a:off x="4517004" y="3146069"/>
                  <a:ext cx="1588" cy="340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2" idx="3"/>
                  <a:endCxn id="95" idx="1"/>
                </p:cNvCxnSpPr>
                <p:nvPr/>
              </p:nvCxnSpPr>
              <p:spPr>
                <a:xfrm>
                  <a:off x="4517004" y="3486286"/>
                  <a:ext cx="972709" cy="194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4" idx="3"/>
                  <a:endCxn id="93" idx="1"/>
                </p:cNvCxnSpPr>
                <p:nvPr/>
              </p:nvCxnSpPr>
              <p:spPr>
                <a:xfrm>
                  <a:off x="5489713" y="3146069"/>
                  <a:ext cx="972709" cy="224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93" idx="1"/>
                </p:cNvCxnSpPr>
                <p:nvPr/>
              </p:nvCxnSpPr>
              <p:spPr>
                <a:xfrm flipV="1">
                  <a:off x="6462422" y="3370736"/>
                  <a:ext cx="1588" cy="31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135" name="Group 134"/>
            <p:cNvGrpSpPr/>
            <p:nvPr/>
          </p:nvGrpSpPr>
          <p:grpSpPr>
            <a:xfrm>
              <a:off x="6937511" y="2989993"/>
              <a:ext cx="5999256" cy="2866719"/>
              <a:chOff x="6937511" y="2989993"/>
              <a:chExt cx="5999256" cy="2866719"/>
            </a:xfrm>
          </p:grpSpPr>
          <p:sp>
            <p:nvSpPr>
              <p:cNvPr id="6" name="Rectangle 5"/>
              <p:cNvSpPr/>
              <p:nvPr/>
            </p:nvSpPr>
            <p:spPr>
              <a:xfrm>
                <a:off x="12125734" y="3680756"/>
                <a:ext cx="357809" cy="580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cxnSp>
            <p:nvCxnSpPr>
              <p:cNvPr id="17" name="Straight Arrow Connector 16"/>
              <p:cNvCxnSpPr>
                <a:endCxn id="6" idx="1"/>
              </p:cNvCxnSpPr>
              <p:nvPr/>
            </p:nvCxnSpPr>
            <p:spPr>
              <a:xfrm>
                <a:off x="6937511" y="2989993"/>
                <a:ext cx="5188223" cy="9809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p:cNvCxnSpPr>
              <p:nvPr/>
            </p:nvCxnSpPr>
            <p:spPr>
              <a:xfrm>
                <a:off x="12483543" y="3970979"/>
                <a:ext cx="4532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6937511" y="3970979"/>
                <a:ext cx="5188223" cy="1885733"/>
                <a:chOff x="1749288" y="1935185"/>
                <a:chExt cx="5188223" cy="1885733"/>
              </a:xfrm>
            </p:grpSpPr>
            <p:sp>
              <p:nvSpPr>
                <p:cNvPr id="109" name="Rectangle 108"/>
                <p:cNvSpPr/>
                <p:nvPr/>
              </p:nvSpPr>
              <p:spPr>
                <a:xfrm>
                  <a:off x="1749288" y="2610034"/>
                  <a:ext cx="316726" cy="580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10" name="Rectangle 109"/>
                <p:cNvSpPr/>
                <p:nvPr/>
              </p:nvSpPr>
              <p:spPr>
                <a:xfrm>
                  <a:off x="6620785" y="2565624"/>
                  <a:ext cx="316726" cy="580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cxnSp>
              <p:nvCxnSpPr>
                <p:cNvPr id="111" name="Straight Arrow Connector 110"/>
                <p:cNvCxnSpPr>
                  <a:stCxn id="109" idx="3"/>
                  <a:endCxn id="115" idx="1"/>
                </p:cNvCxnSpPr>
                <p:nvPr/>
              </p:nvCxnSpPr>
              <p:spPr>
                <a:xfrm flipV="1">
                  <a:off x="2066014" y="2415564"/>
                  <a:ext cx="1588" cy="484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9" idx="3"/>
                  <a:endCxn id="123" idx="1"/>
                </p:cNvCxnSpPr>
                <p:nvPr/>
              </p:nvCxnSpPr>
              <p:spPr>
                <a:xfrm>
                  <a:off x="2066014" y="2900257"/>
                  <a:ext cx="2292627" cy="586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16" idx="3"/>
                  <a:endCxn id="110" idx="1"/>
                </p:cNvCxnSpPr>
                <p:nvPr/>
              </p:nvCxnSpPr>
              <p:spPr>
                <a:xfrm>
                  <a:off x="4328158" y="2300014"/>
                  <a:ext cx="2292627" cy="555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24" idx="3"/>
                  <a:endCxn id="110" idx="1"/>
                </p:cNvCxnSpPr>
                <p:nvPr/>
              </p:nvCxnSpPr>
              <p:spPr>
                <a:xfrm flipV="1">
                  <a:off x="6620785" y="2855847"/>
                  <a:ext cx="1588" cy="514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2066014" y="2275402"/>
                  <a:ext cx="158363"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16" name="Rectangle 115"/>
                <p:cNvSpPr/>
                <p:nvPr/>
              </p:nvSpPr>
              <p:spPr>
                <a:xfrm>
                  <a:off x="4169795" y="2159852"/>
                  <a:ext cx="158363"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17" name="Rectangle 116"/>
                <p:cNvSpPr/>
                <p:nvPr/>
              </p:nvSpPr>
              <p:spPr>
                <a:xfrm>
                  <a:off x="2224377" y="1935185"/>
                  <a:ext cx="972709"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18" name="Rectangle 117"/>
                <p:cNvSpPr/>
                <p:nvPr/>
              </p:nvSpPr>
              <p:spPr>
                <a:xfrm>
                  <a:off x="3197086" y="2469872"/>
                  <a:ext cx="972709"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cxnSp>
              <p:nvCxnSpPr>
                <p:cNvPr id="119" name="Straight Arrow Connector 118"/>
                <p:cNvCxnSpPr>
                  <a:stCxn id="115" idx="3"/>
                  <a:endCxn id="117" idx="1"/>
                </p:cNvCxnSpPr>
                <p:nvPr/>
              </p:nvCxnSpPr>
              <p:spPr>
                <a:xfrm flipV="1">
                  <a:off x="2224377" y="2075347"/>
                  <a:ext cx="1588" cy="340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5" idx="3"/>
                  <a:endCxn id="118" idx="1"/>
                </p:cNvCxnSpPr>
                <p:nvPr/>
              </p:nvCxnSpPr>
              <p:spPr>
                <a:xfrm>
                  <a:off x="2224377" y="2415564"/>
                  <a:ext cx="972709" cy="194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7" idx="3"/>
                  <a:endCxn id="116" idx="1"/>
                </p:cNvCxnSpPr>
                <p:nvPr/>
              </p:nvCxnSpPr>
              <p:spPr>
                <a:xfrm>
                  <a:off x="3197086" y="2075347"/>
                  <a:ext cx="972709" cy="224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8" idx="3"/>
                  <a:endCxn id="116" idx="1"/>
                </p:cNvCxnSpPr>
                <p:nvPr/>
              </p:nvCxnSpPr>
              <p:spPr>
                <a:xfrm flipV="1">
                  <a:off x="4169795" y="2300014"/>
                  <a:ext cx="1588" cy="31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4358641" y="3346124"/>
                  <a:ext cx="158363"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b="1"/>
                </a:p>
              </p:txBody>
            </p:sp>
            <p:sp>
              <p:nvSpPr>
                <p:cNvPr id="124" name="Rectangle 123"/>
                <p:cNvSpPr/>
                <p:nvPr/>
              </p:nvSpPr>
              <p:spPr>
                <a:xfrm>
                  <a:off x="6462422" y="3230574"/>
                  <a:ext cx="158363"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b="1"/>
                </a:p>
              </p:txBody>
            </p:sp>
            <p:sp>
              <p:nvSpPr>
                <p:cNvPr id="125" name="Rectangle 124"/>
                <p:cNvSpPr/>
                <p:nvPr/>
              </p:nvSpPr>
              <p:spPr>
                <a:xfrm>
                  <a:off x="4517004" y="3005907"/>
                  <a:ext cx="972709"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b="1"/>
                </a:p>
              </p:txBody>
            </p:sp>
            <p:sp>
              <p:nvSpPr>
                <p:cNvPr id="126" name="Rectangle 125"/>
                <p:cNvSpPr/>
                <p:nvPr/>
              </p:nvSpPr>
              <p:spPr>
                <a:xfrm>
                  <a:off x="5489713" y="3540594"/>
                  <a:ext cx="972709" cy="2803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b="1"/>
                </a:p>
              </p:txBody>
            </p:sp>
            <p:cxnSp>
              <p:nvCxnSpPr>
                <p:cNvPr id="127" name="Straight Arrow Connector 126"/>
                <p:cNvCxnSpPr>
                  <a:stCxn id="123" idx="3"/>
                  <a:endCxn id="125" idx="1"/>
                </p:cNvCxnSpPr>
                <p:nvPr/>
              </p:nvCxnSpPr>
              <p:spPr>
                <a:xfrm flipV="1">
                  <a:off x="4517004" y="3146069"/>
                  <a:ext cx="1588" cy="340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3" idx="3"/>
                  <a:endCxn id="126" idx="1"/>
                </p:cNvCxnSpPr>
                <p:nvPr/>
              </p:nvCxnSpPr>
              <p:spPr>
                <a:xfrm>
                  <a:off x="4517004" y="3486286"/>
                  <a:ext cx="972709" cy="194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25" idx="3"/>
                  <a:endCxn id="124" idx="1"/>
                </p:cNvCxnSpPr>
                <p:nvPr/>
              </p:nvCxnSpPr>
              <p:spPr>
                <a:xfrm>
                  <a:off x="5489713" y="3146069"/>
                  <a:ext cx="972709" cy="224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endCxn id="124" idx="1"/>
                </p:cNvCxnSpPr>
                <p:nvPr/>
              </p:nvCxnSpPr>
              <p:spPr>
                <a:xfrm flipV="1">
                  <a:off x="6462422" y="3370736"/>
                  <a:ext cx="1588" cy="31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32" name="Straight Arrow Connector 131"/>
              <p:cNvCxnSpPr/>
              <p:nvPr/>
            </p:nvCxnSpPr>
            <p:spPr>
              <a:xfrm flipV="1">
                <a:off x="12125734" y="4195646"/>
                <a:ext cx="1588" cy="514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3" name="Footer Placeholder 2"/>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7" name="Slide Number Placeholder 6"/>
          <p:cNvSpPr>
            <a:spLocks noGrp="1"/>
          </p:cNvSpPr>
          <p:nvPr>
            <p:ph type="sldNum" sz="quarter" idx="12"/>
          </p:nvPr>
        </p:nvSpPr>
        <p:spPr/>
        <p:txBody>
          <a:bodyPr/>
          <a:lstStyle/>
          <a:p>
            <a:fld id="{F4FB5E65-51E1-460A-B5D3-B6231F8C0386}" type="slidenum">
              <a:rPr lang="en-US" smtClean="0"/>
              <a:pPr/>
              <a:t>21</a:t>
            </a:fld>
            <a:endParaRPr lang="en-US"/>
          </a:p>
        </p:txBody>
      </p:sp>
      <p:sp>
        <p:nvSpPr>
          <p:cNvPr id="8" name="Date Placeholder 7"/>
          <p:cNvSpPr>
            <a:spLocks noGrp="1"/>
          </p:cNvSpPr>
          <p:nvPr>
            <p:ph type="dt" sz="half" idx="10"/>
          </p:nvPr>
        </p:nvSpPr>
        <p:spPr/>
        <p:txBody>
          <a:bodyPr/>
          <a:lstStyle/>
          <a:p>
            <a:r>
              <a:rPr lang="en-US" smtClean="0"/>
              <a:t>6/16/2010</a:t>
            </a:r>
            <a:endParaRPr lang="en-US"/>
          </a:p>
        </p:txBody>
      </p:sp>
      <mc:AlternateContent xmlns:mc="http://schemas.openxmlformats.org/markup-compatibility/2006" xmlns:a14="http://schemas.microsoft.com/office/drawing/2010/main">
        <mc:Choice Requires="a14">
          <p:sp>
            <p:nvSpPr>
              <p:cNvPr id="63" name="TextBox 62"/>
              <p:cNvSpPr txBox="1"/>
              <p:nvPr/>
            </p:nvSpPr>
            <p:spPr>
              <a:xfrm>
                <a:off x="6105776" y="5665467"/>
                <a:ext cx="270670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1</m:t>
                          </m:r>
                        </m:sub>
                      </m:sSub>
                      <m:r>
                        <a:rPr lang="en-US" sz="2800" b="0" i="1" smtClean="0">
                          <a:latin typeface="Cambria Math"/>
                        </a:rPr>
                        <m:t>= </m:t>
                      </m:r>
                      <m:r>
                        <a:rPr lang="en-US" sz="2800" b="0" i="1" smtClean="0">
                          <a:latin typeface="Cambria Math"/>
                        </a:rPr>
                        <m:t>𝑂</m:t>
                      </m:r>
                      <m:r>
                        <a:rPr lang="en-US" sz="2800" b="0" i="1" smtClean="0">
                          <a:latin typeface="Cambria Math"/>
                        </a:rPr>
                        <m:t>(</m:t>
                      </m:r>
                      <m:r>
                        <a:rPr lang="en-US" sz="2800" b="0" i="1" smtClean="0">
                          <a:latin typeface="Cambria Math"/>
                        </a:rPr>
                        <m:t>𝑛</m:t>
                      </m:r>
                      <m:func>
                        <m:funcPr>
                          <m:ctrlPr>
                            <a:rPr lang="en-US" sz="2800" b="0" i="1" smtClean="0">
                              <a:latin typeface="Cambria Math"/>
                            </a:rPr>
                          </m:ctrlPr>
                        </m:funcPr>
                        <m:fName>
                          <m:r>
                            <m:rPr>
                              <m:sty m:val="p"/>
                            </m:rPr>
                            <a:rPr lang="en-US" sz="2800" b="0" i="0" smtClean="0">
                              <a:latin typeface="Cambria Math"/>
                            </a:rPr>
                            <m:t>log</m:t>
                          </m:r>
                        </m:fName>
                        <m:e>
                          <m:r>
                            <a:rPr lang="en-US" sz="2800" b="0" i="1" smtClean="0">
                              <a:latin typeface="Cambria Math"/>
                            </a:rPr>
                            <m:t>𝑛</m:t>
                          </m:r>
                        </m:e>
                      </m:func>
                      <m:r>
                        <a:rPr lang="en-US" sz="2800" b="0" i="1" smtClean="0">
                          <a:latin typeface="Cambria Math"/>
                        </a:rPr>
                        <m:t>)</m:t>
                      </m:r>
                    </m:oMath>
                  </m:oMathPara>
                </a14:m>
                <a:endParaRPr lang="en-US" sz="2800" dirty="0"/>
              </a:p>
            </p:txBody>
          </p:sp>
        </mc:Choice>
        <mc:Fallback xmlns="">
          <p:sp>
            <p:nvSpPr>
              <p:cNvPr id="63" name="TextBox 62"/>
              <p:cNvSpPr txBox="1">
                <a:spLocks noRot="1" noChangeAspect="1" noMove="1" noResize="1" noEditPoints="1" noAdjustHandles="1" noChangeArrowheads="1" noChangeShapeType="1" noTextEdit="1"/>
              </p:cNvSpPr>
              <p:nvPr/>
            </p:nvSpPr>
            <p:spPr>
              <a:xfrm>
                <a:off x="6105776" y="5665467"/>
                <a:ext cx="2706703"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1684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sz="3600" dirty="0" smtClean="0"/>
                  <a:t>Work </a:t>
                </a:r>
                <a14:m>
                  <m:oMath xmlns:m="http://schemas.openxmlformats.org/officeDocument/2006/math">
                    <m:sSub>
                      <m:sSubPr>
                        <m:ctrlPr>
                          <a:rPr lang="en-US" sz="3600" i="1">
                            <a:latin typeface="Cambria Math"/>
                          </a:rPr>
                        </m:ctrlPr>
                      </m:sSubPr>
                      <m:e>
                        <m:r>
                          <a:rPr lang="en-US" sz="3600" i="1">
                            <a:latin typeface="Cambria Math"/>
                          </a:rPr>
                          <m:t>𝑇</m:t>
                        </m:r>
                      </m:e>
                      <m:sub>
                        <m:r>
                          <a:rPr lang="en-US" sz="3600" i="1">
                            <a:latin typeface="Cambria Math"/>
                          </a:rPr>
                          <m:t>1</m:t>
                        </m:r>
                      </m:sub>
                    </m:sSub>
                  </m:oMath>
                </a14:m>
                <a:r>
                  <a:rPr lang="en-US" sz="3600" dirty="0" smtClean="0"/>
                  <a:t>, S</a:t>
                </a:r>
                <a14:m>
                  <m:oMath xmlns:m="http://schemas.openxmlformats.org/officeDocument/2006/math">
                    <m:r>
                      <m:rPr>
                        <m:sty m:val="p"/>
                      </m:rPr>
                      <a:rPr lang="en-US" sz="3600" b="0" i="0" smtClean="0">
                        <a:latin typeface="Cambria Math"/>
                      </a:rPr>
                      <m:t>pan</m:t>
                    </m:r>
                    <m:r>
                      <a:rPr lang="en-US" sz="3600" b="0" i="0" smtClean="0">
                        <a:latin typeface="Cambria Math"/>
                      </a:rPr>
                      <m:t> </m:t>
                    </m:r>
                    <m:sSub>
                      <m:sSubPr>
                        <m:ctrlPr>
                          <a:rPr lang="en-US" sz="3600" i="1">
                            <a:latin typeface="Cambria Math"/>
                          </a:rPr>
                        </m:ctrlPr>
                      </m:sSubPr>
                      <m:e>
                        <m:r>
                          <a:rPr lang="en-US" sz="3600" i="1">
                            <a:latin typeface="Cambria Math"/>
                          </a:rPr>
                          <m:t>𝑇</m:t>
                        </m:r>
                      </m:e>
                      <m:sub>
                        <m:r>
                          <a:rPr lang="en-US" sz="3600" i="1">
                            <a:latin typeface="Cambria Math"/>
                            <a:ea typeface="Cambria Math"/>
                          </a:rPr>
                          <m:t>∞</m:t>
                        </m:r>
                      </m:sub>
                    </m:sSub>
                  </m:oMath>
                </a14:m>
                <a:r>
                  <a:rPr lang="en-US" sz="3600" dirty="0" smtClean="0"/>
                  <a:t>, and Running Time </a:t>
                </a:r>
                <a14:m>
                  <m:oMath xmlns:m="http://schemas.openxmlformats.org/officeDocument/2006/math">
                    <m:sSub>
                      <m:sSubPr>
                        <m:ctrlPr>
                          <a:rPr lang="en-US" sz="3600" i="1">
                            <a:latin typeface="Cambria Math"/>
                          </a:rPr>
                        </m:ctrlPr>
                      </m:sSubPr>
                      <m:e>
                        <m:r>
                          <a:rPr lang="en-US" sz="3600" i="1">
                            <a:latin typeface="Cambria Math"/>
                          </a:rPr>
                          <m:t>𝑇</m:t>
                        </m:r>
                      </m:e>
                      <m:sub>
                        <m:r>
                          <a:rPr lang="en-US" sz="3600" i="1">
                            <a:latin typeface="Cambria Math"/>
                          </a:rPr>
                          <m:t>𝑃</m:t>
                        </m:r>
                      </m:sub>
                    </m:sSub>
                  </m:oMath>
                </a14:m>
                <a:r>
                  <a:rPr lang="en-US" sz="3600" dirty="0" smtClean="0"/>
                  <a:t> </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294187" y="3367422"/>
                <a:ext cx="1434303" cy="896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1</m:t>
                              </m:r>
                            </m:sub>
                          </m:sSub>
                        </m:num>
                        <m:den>
                          <m:r>
                            <a:rPr lang="en-US" sz="2800" b="0" i="1" smtClean="0">
                              <a:latin typeface="Cambria Math"/>
                            </a:rPr>
                            <m:t>𝑃</m:t>
                          </m:r>
                        </m:den>
                      </m:f>
                      <m:r>
                        <a:rPr lang="en-US" sz="2800" b="0" i="1" smtClean="0">
                          <a:latin typeface="Cambria Math"/>
                        </a:rPr>
                        <m:t>≤</m:t>
                      </m:r>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𝑃</m:t>
                          </m:r>
                        </m:sub>
                      </m:sSub>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294187" y="3367422"/>
                <a:ext cx="1434303" cy="896143"/>
              </a:xfrm>
              <a:prstGeom prst="rect">
                <a:avLst/>
              </a:prstGeom>
              <a:blipFill rotWithShape="1">
                <a:blip r:embed="rId4"/>
                <a:stretch>
                  <a:fillRect/>
                </a:stretch>
              </a:blipFill>
            </p:spPr>
            <p:txBody>
              <a:bodyPr/>
              <a:lstStyle/>
              <a:p>
                <a:r>
                  <a:rPr lang="en-US">
                    <a:noFill/>
                  </a:rPr>
                  <a:t> </a:t>
                </a:r>
              </a:p>
            </p:txBody>
          </p:sp>
        </mc:Fallback>
      </mc:AlternateContent>
      <p:sp>
        <p:nvSpPr>
          <p:cNvPr id="3" name="TextBox 2"/>
          <p:cNvSpPr txBox="1"/>
          <p:nvPr/>
        </p:nvSpPr>
        <p:spPr>
          <a:xfrm>
            <a:off x="2685671" y="3413152"/>
            <a:ext cx="1666610" cy="523220"/>
          </a:xfrm>
          <a:prstGeom prst="rect">
            <a:avLst/>
          </a:prstGeom>
          <a:noFill/>
        </p:spPr>
        <p:txBody>
          <a:bodyPr wrap="none" rtlCol="0">
            <a:spAutoFit/>
          </a:bodyPr>
          <a:lstStyle/>
          <a:p>
            <a:r>
              <a:rPr lang="en-US" sz="2800" b="1" dirty="0" smtClean="0"/>
              <a:t>Work Law</a:t>
            </a:r>
            <a:endParaRPr lang="en-US" sz="2800" b="1" dirty="0"/>
          </a:p>
        </p:txBody>
      </p:sp>
      <mc:AlternateContent xmlns:mc="http://schemas.openxmlformats.org/markup-compatibility/2006" xmlns:a14="http://schemas.microsoft.com/office/drawing/2010/main">
        <mc:Choice Requires="a14">
          <p:sp>
            <p:nvSpPr>
              <p:cNvPr id="5" name="Rectangle 4"/>
              <p:cNvSpPr/>
              <p:nvPr/>
            </p:nvSpPr>
            <p:spPr>
              <a:xfrm>
                <a:off x="1936711" y="1619956"/>
                <a:ext cx="5571590" cy="584775"/>
              </a:xfrm>
              <a:prstGeom prst="rect">
                <a:avLst/>
              </a:prstGeom>
            </p:spPr>
            <p:txBody>
              <a:bodyPr wrap="none">
                <a:spAutoFit/>
              </a:bodyPr>
              <a:lstStyle/>
              <a:p>
                <a14:m>
                  <m:oMath xmlns:m="http://schemas.openxmlformats.org/officeDocument/2006/math">
                    <m:sSub>
                      <m:sSubPr>
                        <m:ctrlPr>
                          <a:rPr lang="en-US" sz="3200" i="1">
                            <a:latin typeface="Cambria Math"/>
                          </a:rPr>
                        </m:ctrlPr>
                      </m:sSubPr>
                      <m:e>
                        <m:r>
                          <a:rPr lang="en-US" sz="3200" i="1">
                            <a:latin typeface="Cambria Math"/>
                          </a:rPr>
                          <m:t>𝑇</m:t>
                        </m:r>
                      </m:e>
                      <m:sub>
                        <m:r>
                          <a:rPr lang="en-US" sz="3200" i="1">
                            <a:latin typeface="Cambria Math"/>
                          </a:rPr>
                          <m:t>𝑃</m:t>
                        </m:r>
                      </m:sub>
                    </m:sSub>
                  </m:oMath>
                </a14:m>
                <a:r>
                  <a:rPr lang="en-US" sz="3200" dirty="0"/>
                  <a:t> </a:t>
                </a:r>
                <a:r>
                  <a:rPr lang="en-US" sz="3200" dirty="0" smtClean="0"/>
                  <a:t>= time to run on P processors</a:t>
                </a:r>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1936711" y="1619956"/>
                <a:ext cx="5571590" cy="584775"/>
              </a:xfrm>
              <a:prstGeom prst="rect">
                <a:avLst/>
              </a:prstGeom>
              <a:blipFill rotWithShape="1">
                <a:blip r:embed="rId5"/>
                <a:stretch>
                  <a:fillRect t="-12500" r="-3282" b="-34375"/>
                </a:stretch>
              </a:blipFill>
            </p:spPr>
            <p:txBody>
              <a:bodyPr/>
              <a:lstStyle/>
              <a:p>
                <a:r>
                  <a:rPr lang="en-US">
                    <a:noFill/>
                  </a:rPr>
                  <a:t> </a:t>
                </a:r>
              </a:p>
            </p:txBody>
          </p:sp>
        </mc:Fallback>
      </mc:AlternateContent>
      <p:sp>
        <p:nvSpPr>
          <p:cNvPr id="9" name="Rectangle 8"/>
          <p:cNvSpPr/>
          <p:nvPr/>
        </p:nvSpPr>
        <p:spPr>
          <a:xfrm>
            <a:off x="2971800" y="5105399"/>
            <a:ext cx="3313921" cy="461665"/>
          </a:xfrm>
          <a:prstGeom prst="rect">
            <a:avLst/>
          </a:prstGeom>
        </p:spPr>
        <p:txBody>
          <a:bodyPr wrap="none">
            <a:spAutoFit/>
          </a:bodyPr>
          <a:lstStyle/>
          <a:p>
            <a:r>
              <a:rPr lang="en-US" sz="2400" dirty="0" smtClean="0"/>
              <a:t>“speedup is limited by P”</a:t>
            </a:r>
            <a:endParaRPr lang="en-US" sz="2400" dirty="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11" name="Slide Number Placeholder 10"/>
          <p:cNvSpPr>
            <a:spLocks noGrp="1"/>
          </p:cNvSpPr>
          <p:nvPr>
            <p:ph type="sldNum" sz="quarter" idx="12"/>
          </p:nvPr>
        </p:nvSpPr>
        <p:spPr/>
        <p:txBody>
          <a:bodyPr/>
          <a:lstStyle/>
          <a:p>
            <a:fld id="{F4FB5E65-51E1-460A-B5D3-B6231F8C0386}" type="slidenum">
              <a:rPr lang="en-US" smtClean="0"/>
              <a:pPr/>
              <a:t>22</a:t>
            </a:fld>
            <a:endParaRPr lang="en-US"/>
          </a:p>
        </p:txBody>
      </p:sp>
      <p:sp>
        <p:nvSpPr>
          <p:cNvPr id="16" name="Date Placeholder 15"/>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737450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sz="3600" dirty="0" smtClean="0"/>
                  <a:t>Work </a:t>
                </a:r>
                <a14:m>
                  <m:oMath xmlns:m="http://schemas.openxmlformats.org/officeDocument/2006/math">
                    <m:sSub>
                      <m:sSubPr>
                        <m:ctrlPr>
                          <a:rPr lang="en-US" sz="3600" i="1">
                            <a:latin typeface="Cambria Math"/>
                          </a:rPr>
                        </m:ctrlPr>
                      </m:sSubPr>
                      <m:e>
                        <m:r>
                          <a:rPr lang="en-US" sz="3600" i="1">
                            <a:latin typeface="Cambria Math"/>
                          </a:rPr>
                          <m:t>𝑇</m:t>
                        </m:r>
                      </m:e>
                      <m:sub>
                        <m:r>
                          <a:rPr lang="en-US" sz="3600" i="1">
                            <a:latin typeface="Cambria Math"/>
                          </a:rPr>
                          <m:t>1</m:t>
                        </m:r>
                      </m:sub>
                    </m:sSub>
                  </m:oMath>
                </a14:m>
                <a:r>
                  <a:rPr lang="en-US" sz="3600" dirty="0" smtClean="0"/>
                  <a:t>, S</a:t>
                </a:r>
                <a14:m>
                  <m:oMath xmlns:m="http://schemas.openxmlformats.org/officeDocument/2006/math">
                    <m:r>
                      <m:rPr>
                        <m:sty m:val="p"/>
                      </m:rPr>
                      <a:rPr lang="en-US" sz="3600" b="0" i="0" smtClean="0">
                        <a:latin typeface="Cambria Math"/>
                      </a:rPr>
                      <m:t>pan</m:t>
                    </m:r>
                    <m:r>
                      <a:rPr lang="en-US" sz="3600" b="0" i="0" smtClean="0">
                        <a:latin typeface="Cambria Math"/>
                      </a:rPr>
                      <m:t> </m:t>
                    </m:r>
                    <m:sSub>
                      <m:sSubPr>
                        <m:ctrlPr>
                          <a:rPr lang="en-US" sz="3600" i="1">
                            <a:latin typeface="Cambria Math"/>
                          </a:rPr>
                        </m:ctrlPr>
                      </m:sSubPr>
                      <m:e>
                        <m:r>
                          <a:rPr lang="en-US" sz="3600" i="1">
                            <a:latin typeface="Cambria Math"/>
                          </a:rPr>
                          <m:t>𝑇</m:t>
                        </m:r>
                      </m:e>
                      <m:sub>
                        <m:r>
                          <a:rPr lang="en-US" sz="3600" i="1">
                            <a:latin typeface="Cambria Math"/>
                            <a:ea typeface="Cambria Math"/>
                          </a:rPr>
                          <m:t>∞</m:t>
                        </m:r>
                      </m:sub>
                    </m:sSub>
                  </m:oMath>
                </a14:m>
                <a:r>
                  <a:rPr lang="en-US" sz="3600" dirty="0" smtClean="0"/>
                  <a:t>, and Running Time </a:t>
                </a:r>
                <a14:m>
                  <m:oMath xmlns:m="http://schemas.openxmlformats.org/officeDocument/2006/math">
                    <m:sSub>
                      <m:sSubPr>
                        <m:ctrlPr>
                          <a:rPr lang="en-US" sz="3600" i="1">
                            <a:latin typeface="Cambria Math"/>
                          </a:rPr>
                        </m:ctrlPr>
                      </m:sSubPr>
                      <m:e>
                        <m:r>
                          <a:rPr lang="en-US" sz="3600" i="1">
                            <a:latin typeface="Cambria Math"/>
                          </a:rPr>
                          <m:t>𝑇</m:t>
                        </m:r>
                      </m:e>
                      <m:sub>
                        <m:r>
                          <a:rPr lang="en-US" sz="3600" i="1">
                            <a:latin typeface="Cambria Math"/>
                          </a:rPr>
                          <m:t>𝑃</m:t>
                        </m:r>
                      </m:sub>
                    </m:sSub>
                  </m:oMath>
                </a14:m>
                <a:r>
                  <a:rPr lang="en-US" sz="3600" dirty="0" smtClean="0"/>
                  <a:t> </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36711" y="1619956"/>
                <a:ext cx="5571590" cy="584775"/>
              </a:xfrm>
              <a:prstGeom prst="rect">
                <a:avLst/>
              </a:prstGeom>
            </p:spPr>
            <p:txBody>
              <a:bodyPr wrap="none">
                <a:spAutoFit/>
              </a:bodyPr>
              <a:lstStyle/>
              <a:p>
                <a14:m>
                  <m:oMath xmlns:m="http://schemas.openxmlformats.org/officeDocument/2006/math">
                    <m:sSub>
                      <m:sSubPr>
                        <m:ctrlPr>
                          <a:rPr lang="en-US" sz="3200" i="1">
                            <a:latin typeface="Cambria Math"/>
                          </a:rPr>
                        </m:ctrlPr>
                      </m:sSubPr>
                      <m:e>
                        <m:r>
                          <a:rPr lang="en-US" sz="3200" i="1">
                            <a:latin typeface="Cambria Math"/>
                          </a:rPr>
                          <m:t>𝑇</m:t>
                        </m:r>
                      </m:e>
                      <m:sub>
                        <m:r>
                          <a:rPr lang="en-US" sz="3200" i="1">
                            <a:latin typeface="Cambria Math"/>
                          </a:rPr>
                          <m:t>𝑃</m:t>
                        </m:r>
                      </m:sub>
                    </m:sSub>
                  </m:oMath>
                </a14:m>
                <a:r>
                  <a:rPr lang="en-US" sz="3200" dirty="0"/>
                  <a:t> </a:t>
                </a:r>
                <a:r>
                  <a:rPr lang="en-US" sz="3200" dirty="0" smtClean="0"/>
                  <a:t>= time to run on P processors</a:t>
                </a:r>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1936711" y="1619956"/>
                <a:ext cx="5571590" cy="584775"/>
              </a:xfrm>
              <a:prstGeom prst="rect">
                <a:avLst/>
              </a:prstGeom>
              <a:blipFill rotWithShape="1">
                <a:blip r:embed="rId5"/>
                <a:stretch>
                  <a:fillRect t="-12500" r="-3282" b="-34375"/>
                </a:stretch>
              </a:blipFill>
            </p:spPr>
            <p:txBody>
              <a:bodyPr/>
              <a:lstStyle/>
              <a:p>
                <a:r>
                  <a:rPr lang="en-US">
                    <a:noFill/>
                  </a:rPr>
                  <a:t> </a:t>
                </a:r>
              </a:p>
            </p:txBody>
          </p:sp>
        </mc:Fallback>
      </mc:AlternateContent>
      <p:sp>
        <p:nvSpPr>
          <p:cNvPr id="10" name="TextBox 9"/>
          <p:cNvSpPr txBox="1"/>
          <p:nvPr/>
        </p:nvSpPr>
        <p:spPr>
          <a:xfrm>
            <a:off x="2895600" y="3626741"/>
            <a:ext cx="1486304" cy="523220"/>
          </a:xfrm>
          <a:prstGeom prst="rect">
            <a:avLst/>
          </a:prstGeom>
          <a:noFill/>
        </p:spPr>
        <p:txBody>
          <a:bodyPr wrap="none" rtlCol="0">
            <a:spAutoFit/>
          </a:bodyPr>
          <a:lstStyle/>
          <a:p>
            <a:r>
              <a:rPr lang="en-US" sz="2800" b="1" dirty="0" smtClean="0"/>
              <a:t>Speedup</a:t>
            </a:r>
            <a:endParaRPr lang="en-US" sz="2800" b="1" dirty="0"/>
          </a:p>
        </p:txBody>
      </p:sp>
      <mc:AlternateContent xmlns:mc="http://schemas.openxmlformats.org/markup-compatibility/2006" xmlns:a14="http://schemas.microsoft.com/office/drawing/2010/main">
        <mc:Choice Requires="a14">
          <p:sp>
            <p:nvSpPr>
              <p:cNvPr id="15" name="TextBox 14"/>
              <p:cNvSpPr txBox="1"/>
              <p:nvPr/>
            </p:nvSpPr>
            <p:spPr>
              <a:xfrm>
                <a:off x="4495800" y="3450167"/>
                <a:ext cx="1385700" cy="969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a:rPr>
                          </m:ctrlPr>
                        </m:fPr>
                        <m:num>
                          <m:sSub>
                            <m:sSubPr>
                              <m:ctrlPr>
                                <a:rPr lang="en-US" sz="2800" b="1" i="1" smtClean="0">
                                  <a:latin typeface="Cambria Math"/>
                                </a:rPr>
                              </m:ctrlPr>
                            </m:sSubPr>
                            <m:e>
                              <m:r>
                                <a:rPr lang="en-US" sz="2800" b="1" i="1" smtClean="0">
                                  <a:latin typeface="Cambria Math"/>
                                </a:rPr>
                                <m:t>𝑻</m:t>
                              </m:r>
                            </m:e>
                            <m:sub>
                              <m:r>
                                <a:rPr lang="en-US" sz="2800" b="1" i="1" smtClean="0">
                                  <a:latin typeface="Cambria Math"/>
                                </a:rPr>
                                <m:t>𝟏</m:t>
                              </m:r>
                            </m:sub>
                          </m:sSub>
                        </m:num>
                        <m:den>
                          <m:sSub>
                            <m:sSubPr>
                              <m:ctrlPr>
                                <a:rPr lang="en-US" sz="2800" b="1" i="1">
                                  <a:latin typeface="Cambria Math"/>
                                </a:rPr>
                              </m:ctrlPr>
                            </m:sSubPr>
                            <m:e>
                              <m:r>
                                <a:rPr lang="en-US" sz="2800" b="1" i="1">
                                  <a:latin typeface="Cambria Math"/>
                                </a:rPr>
                                <m:t>𝑻</m:t>
                              </m:r>
                            </m:e>
                            <m:sub>
                              <m:r>
                                <a:rPr lang="en-US" sz="2800" b="1" i="1">
                                  <a:latin typeface="Cambria Math"/>
                                </a:rPr>
                                <m:t>𝑷</m:t>
                              </m:r>
                            </m:sub>
                          </m:sSub>
                        </m:den>
                      </m:f>
                      <m:r>
                        <a:rPr lang="en-US" sz="2800" b="0" i="1" smtClean="0">
                          <a:latin typeface="Cambria Math"/>
                        </a:rPr>
                        <m:t>≤</m:t>
                      </m:r>
                      <m:r>
                        <a:rPr lang="en-US" sz="2800" i="1">
                          <a:latin typeface="Cambria Math"/>
                        </a:rPr>
                        <m:t>𝑃</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495800" y="3450167"/>
                <a:ext cx="1385700" cy="969433"/>
              </a:xfrm>
              <a:prstGeom prst="rect">
                <a:avLst/>
              </a:prstGeom>
              <a:blipFill rotWithShape="1">
                <a:blip r:embed="rId6"/>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11" name="Slide Number Placeholder 10"/>
          <p:cNvSpPr>
            <a:spLocks noGrp="1"/>
          </p:cNvSpPr>
          <p:nvPr>
            <p:ph type="sldNum" sz="quarter" idx="12"/>
          </p:nvPr>
        </p:nvSpPr>
        <p:spPr/>
        <p:txBody>
          <a:bodyPr/>
          <a:lstStyle/>
          <a:p>
            <a:fld id="{F4FB5E65-51E1-460A-B5D3-B6231F8C0386}" type="slidenum">
              <a:rPr lang="en-US" smtClean="0"/>
              <a:pPr/>
              <a:t>23</a:t>
            </a:fld>
            <a:endParaRPr lang="en-US"/>
          </a:p>
        </p:txBody>
      </p:sp>
      <p:sp>
        <p:nvSpPr>
          <p:cNvPr id="16" name="Date Placeholder 15"/>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1090568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sz="3600" dirty="0" smtClean="0"/>
                  <a:t>Work </a:t>
                </a:r>
                <a14:m>
                  <m:oMath xmlns:m="http://schemas.openxmlformats.org/officeDocument/2006/math">
                    <m:sSub>
                      <m:sSubPr>
                        <m:ctrlPr>
                          <a:rPr lang="en-US" sz="3600" i="1">
                            <a:latin typeface="Cambria Math"/>
                          </a:rPr>
                        </m:ctrlPr>
                      </m:sSubPr>
                      <m:e>
                        <m:r>
                          <a:rPr lang="en-US" sz="3600" i="1">
                            <a:latin typeface="Cambria Math"/>
                          </a:rPr>
                          <m:t>𝑇</m:t>
                        </m:r>
                      </m:e>
                      <m:sub>
                        <m:r>
                          <a:rPr lang="en-US" sz="3600" i="1">
                            <a:latin typeface="Cambria Math"/>
                          </a:rPr>
                          <m:t>1</m:t>
                        </m:r>
                      </m:sub>
                    </m:sSub>
                  </m:oMath>
                </a14:m>
                <a:r>
                  <a:rPr lang="en-US" sz="3600" dirty="0" smtClean="0"/>
                  <a:t>, S</a:t>
                </a:r>
                <a14:m>
                  <m:oMath xmlns:m="http://schemas.openxmlformats.org/officeDocument/2006/math">
                    <m:r>
                      <m:rPr>
                        <m:sty m:val="p"/>
                      </m:rPr>
                      <a:rPr lang="en-US" sz="3600" b="0" i="0" smtClean="0">
                        <a:latin typeface="Cambria Math"/>
                      </a:rPr>
                      <m:t>pan</m:t>
                    </m:r>
                    <m:r>
                      <a:rPr lang="en-US" sz="3600" b="0" i="0" smtClean="0">
                        <a:latin typeface="Cambria Math"/>
                      </a:rPr>
                      <m:t> </m:t>
                    </m:r>
                    <m:sSub>
                      <m:sSubPr>
                        <m:ctrlPr>
                          <a:rPr lang="en-US" sz="3600" i="1">
                            <a:latin typeface="Cambria Math"/>
                          </a:rPr>
                        </m:ctrlPr>
                      </m:sSubPr>
                      <m:e>
                        <m:r>
                          <a:rPr lang="en-US" sz="3600" i="1">
                            <a:latin typeface="Cambria Math"/>
                          </a:rPr>
                          <m:t>𝑇</m:t>
                        </m:r>
                      </m:e>
                      <m:sub>
                        <m:r>
                          <a:rPr lang="en-US" sz="3600" i="1">
                            <a:latin typeface="Cambria Math"/>
                            <a:ea typeface="Cambria Math"/>
                          </a:rPr>
                          <m:t>∞</m:t>
                        </m:r>
                      </m:sub>
                    </m:sSub>
                  </m:oMath>
                </a14:m>
                <a:r>
                  <a:rPr lang="en-US" sz="3600" dirty="0" smtClean="0"/>
                  <a:t>, and Running Time </a:t>
                </a:r>
                <a14:m>
                  <m:oMath xmlns:m="http://schemas.openxmlformats.org/officeDocument/2006/math">
                    <m:sSub>
                      <m:sSubPr>
                        <m:ctrlPr>
                          <a:rPr lang="en-US" sz="3600" i="1">
                            <a:latin typeface="Cambria Math"/>
                          </a:rPr>
                        </m:ctrlPr>
                      </m:sSubPr>
                      <m:e>
                        <m:r>
                          <a:rPr lang="en-US" sz="3600" i="1">
                            <a:latin typeface="Cambria Math"/>
                          </a:rPr>
                          <m:t>𝑇</m:t>
                        </m:r>
                      </m:e>
                      <m:sub>
                        <m:r>
                          <a:rPr lang="en-US" sz="3600" i="1">
                            <a:latin typeface="Cambria Math"/>
                          </a:rPr>
                          <m:t>𝑃</m:t>
                        </m:r>
                      </m:sub>
                    </m:sSub>
                  </m:oMath>
                </a14:m>
                <a:r>
                  <a:rPr lang="en-US" sz="3600" dirty="0" smtClean="0"/>
                  <a:t> </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36711" y="1619956"/>
                <a:ext cx="5571590" cy="584775"/>
              </a:xfrm>
              <a:prstGeom prst="rect">
                <a:avLst/>
              </a:prstGeom>
            </p:spPr>
            <p:txBody>
              <a:bodyPr wrap="none">
                <a:spAutoFit/>
              </a:bodyPr>
              <a:lstStyle/>
              <a:p>
                <a14:m>
                  <m:oMath xmlns:m="http://schemas.openxmlformats.org/officeDocument/2006/math">
                    <m:sSub>
                      <m:sSubPr>
                        <m:ctrlPr>
                          <a:rPr lang="en-US" sz="3200" i="1">
                            <a:latin typeface="Cambria Math"/>
                          </a:rPr>
                        </m:ctrlPr>
                      </m:sSubPr>
                      <m:e>
                        <m:r>
                          <a:rPr lang="en-US" sz="3200" i="1">
                            <a:latin typeface="Cambria Math"/>
                          </a:rPr>
                          <m:t>𝑇</m:t>
                        </m:r>
                      </m:e>
                      <m:sub>
                        <m:r>
                          <a:rPr lang="en-US" sz="3200" i="1">
                            <a:latin typeface="Cambria Math"/>
                          </a:rPr>
                          <m:t>𝑃</m:t>
                        </m:r>
                      </m:sub>
                    </m:sSub>
                  </m:oMath>
                </a14:m>
                <a:r>
                  <a:rPr lang="en-US" sz="3200" dirty="0"/>
                  <a:t> </a:t>
                </a:r>
                <a:r>
                  <a:rPr lang="en-US" sz="3200" dirty="0" smtClean="0"/>
                  <a:t>= time to run on P processors</a:t>
                </a:r>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1936711" y="1619956"/>
                <a:ext cx="5571590" cy="584775"/>
              </a:xfrm>
              <a:prstGeom prst="rect">
                <a:avLst/>
              </a:prstGeom>
              <a:blipFill rotWithShape="1">
                <a:blip r:embed="rId5"/>
                <a:stretch>
                  <a:fillRect t="-12500" r="-3282"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0600" y="3352800"/>
                <a:ext cx="152182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𝑇</m:t>
                          </m:r>
                        </m:e>
                        <m:sub>
                          <m:r>
                            <a:rPr lang="en-US" sz="2800" i="1">
                              <a:latin typeface="Cambria Math"/>
                              <a:ea typeface="Cambria Math"/>
                            </a:rPr>
                            <m:t>∞</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𝑃</m:t>
                          </m:r>
                        </m:sub>
                      </m:sSub>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800600" y="3352800"/>
                <a:ext cx="1521827" cy="523220"/>
              </a:xfrm>
              <a:prstGeom prst="rect">
                <a:avLst/>
              </a:prstGeom>
              <a:blipFill rotWithShape="1">
                <a:blip r:embed="rId6"/>
                <a:stretch>
                  <a:fillRect/>
                </a:stretch>
              </a:blipFill>
            </p:spPr>
            <p:txBody>
              <a:bodyPr/>
              <a:lstStyle/>
              <a:p>
                <a:r>
                  <a:rPr lang="en-US">
                    <a:noFill/>
                  </a:rPr>
                  <a:t> </a:t>
                </a:r>
              </a:p>
            </p:txBody>
          </p:sp>
        </mc:Fallback>
      </mc:AlternateContent>
      <p:sp>
        <p:nvSpPr>
          <p:cNvPr id="8" name="TextBox 7"/>
          <p:cNvSpPr txBox="1"/>
          <p:nvPr/>
        </p:nvSpPr>
        <p:spPr>
          <a:xfrm>
            <a:off x="2743200" y="3352800"/>
            <a:ext cx="1594091" cy="523220"/>
          </a:xfrm>
          <a:prstGeom prst="rect">
            <a:avLst/>
          </a:prstGeom>
          <a:noFill/>
        </p:spPr>
        <p:txBody>
          <a:bodyPr wrap="none" rtlCol="0">
            <a:spAutoFit/>
          </a:bodyPr>
          <a:lstStyle/>
          <a:p>
            <a:r>
              <a:rPr lang="en-US" sz="2800" b="1" dirty="0" smtClean="0"/>
              <a:t>Span Law</a:t>
            </a:r>
            <a:endParaRPr lang="en-US" sz="2800" b="1" dirty="0"/>
          </a:p>
        </p:txBody>
      </p:sp>
      <p:sp>
        <p:nvSpPr>
          <p:cNvPr id="14" name="Rectangle 13"/>
          <p:cNvSpPr/>
          <p:nvPr/>
        </p:nvSpPr>
        <p:spPr>
          <a:xfrm>
            <a:off x="2131706" y="5085644"/>
            <a:ext cx="5181600" cy="461665"/>
          </a:xfrm>
          <a:prstGeom prst="rect">
            <a:avLst/>
          </a:prstGeom>
        </p:spPr>
        <p:txBody>
          <a:bodyPr wrap="square">
            <a:spAutoFit/>
          </a:bodyPr>
          <a:lstStyle/>
          <a:p>
            <a:pPr algn="ctr"/>
            <a:r>
              <a:rPr lang="en-US" sz="2400" dirty="0" smtClean="0"/>
              <a:t>“speedup also is limited by </a:t>
            </a:r>
            <a:r>
              <a:rPr lang="en-US" sz="2400" dirty="0"/>
              <a:t>critical </a:t>
            </a:r>
            <a:r>
              <a:rPr lang="en-US" sz="2400" dirty="0" smtClean="0"/>
              <a:t>path”</a:t>
            </a:r>
            <a:endParaRPr lang="en-US" sz="2400" dirty="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11" name="Slide Number Placeholder 10"/>
          <p:cNvSpPr>
            <a:spLocks noGrp="1"/>
          </p:cNvSpPr>
          <p:nvPr>
            <p:ph type="sldNum" sz="quarter" idx="12"/>
          </p:nvPr>
        </p:nvSpPr>
        <p:spPr/>
        <p:txBody>
          <a:bodyPr/>
          <a:lstStyle/>
          <a:p>
            <a:fld id="{F4FB5E65-51E1-460A-B5D3-B6231F8C0386}" type="slidenum">
              <a:rPr lang="en-US" smtClean="0"/>
              <a:pPr/>
              <a:t>24</a:t>
            </a:fld>
            <a:endParaRPr lang="en-US"/>
          </a:p>
        </p:txBody>
      </p:sp>
      <p:sp>
        <p:nvSpPr>
          <p:cNvPr id="16" name="Date Placeholder 15"/>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4099838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sz="3600" dirty="0" smtClean="0"/>
                  <a:t>Work </a:t>
                </a:r>
                <a14:m>
                  <m:oMath xmlns:m="http://schemas.openxmlformats.org/officeDocument/2006/math">
                    <m:sSub>
                      <m:sSubPr>
                        <m:ctrlPr>
                          <a:rPr lang="en-US" sz="3600" i="1">
                            <a:latin typeface="Cambria Math"/>
                          </a:rPr>
                        </m:ctrlPr>
                      </m:sSubPr>
                      <m:e>
                        <m:r>
                          <a:rPr lang="en-US" sz="3600" i="1">
                            <a:latin typeface="Cambria Math"/>
                          </a:rPr>
                          <m:t>𝑇</m:t>
                        </m:r>
                      </m:e>
                      <m:sub>
                        <m:r>
                          <a:rPr lang="en-US" sz="3600" i="1">
                            <a:latin typeface="Cambria Math"/>
                          </a:rPr>
                          <m:t>1</m:t>
                        </m:r>
                      </m:sub>
                    </m:sSub>
                  </m:oMath>
                </a14:m>
                <a:r>
                  <a:rPr lang="en-US" sz="3600" dirty="0" smtClean="0"/>
                  <a:t>, S</a:t>
                </a:r>
                <a14:m>
                  <m:oMath xmlns:m="http://schemas.openxmlformats.org/officeDocument/2006/math">
                    <m:r>
                      <m:rPr>
                        <m:sty m:val="p"/>
                      </m:rPr>
                      <a:rPr lang="en-US" sz="3600" b="0" i="0" smtClean="0">
                        <a:latin typeface="Cambria Math"/>
                      </a:rPr>
                      <m:t>pan</m:t>
                    </m:r>
                    <m:r>
                      <a:rPr lang="en-US" sz="3600" b="0" i="0" smtClean="0">
                        <a:latin typeface="Cambria Math"/>
                      </a:rPr>
                      <m:t> </m:t>
                    </m:r>
                    <m:sSub>
                      <m:sSubPr>
                        <m:ctrlPr>
                          <a:rPr lang="en-US" sz="3600" i="1">
                            <a:latin typeface="Cambria Math"/>
                          </a:rPr>
                        </m:ctrlPr>
                      </m:sSubPr>
                      <m:e>
                        <m:r>
                          <a:rPr lang="en-US" sz="3600" i="1">
                            <a:latin typeface="Cambria Math"/>
                          </a:rPr>
                          <m:t>𝑇</m:t>
                        </m:r>
                      </m:e>
                      <m:sub>
                        <m:r>
                          <a:rPr lang="en-US" sz="3600" i="1">
                            <a:latin typeface="Cambria Math"/>
                            <a:ea typeface="Cambria Math"/>
                          </a:rPr>
                          <m:t>∞</m:t>
                        </m:r>
                      </m:sub>
                    </m:sSub>
                  </m:oMath>
                </a14:m>
                <a:r>
                  <a:rPr lang="en-US" sz="3600" dirty="0" smtClean="0"/>
                  <a:t>, and Running Time </a:t>
                </a:r>
                <a14:m>
                  <m:oMath xmlns:m="http://schemas.openxmlformats.org/officeDocument/2006/math">
                    <m:sSub>
                      <m:sSubPr>
                        <m:ctrlPr>
                          <a:rPr lang="en-US" sz="3600" i="1">
                            <a:latin typeface="Cambria Math"/>
                          </a:rPr>
                        </m:ctrlPr>
                      </m:sSubPr>
                      <m:e>
                        <m:r>
                          <a:rPr lang="en-US" sz="3600" i="1">
                            <a:latin typeface="Cambria Math"/>
                          </a:rPr>
                          <m:t>𝑇</m:t>
                        </m:r>
                      </m:e>
                      <m:sub>
                        <m:r>
                          <a:rPr lang="en-US" sz="3600" i="1">
                            <a:latin typeface="Cambria Math"/>
                          </a:rPr>
                          <m:t>𝑃</m:t>
                        </m:r>
                      </m:sub>
                    </m:sSub>
                  </m:oMath>
                </a14:m>
                <a:r>
                  <a:rPr lang="en-US" sz="3600" dirty="0" smtClean="0"/>
                  <a:t> </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36711" y="1619956"/>
                <a:ext cx="5571590" cy="584775"/>
              </a:xfrm>
              <a:prstGeom prst="rect">
                <a:avLst/>
              </a:prstGeom>
            </p:spPr>
            <p:txBody>
              <a:bodyPr wrap="none">
                <a:spAutoFit/>
              </a:bodyPr>
              <a:lstStyle/>
              <a:p>
                <a14:m>
                  <m:oMath xmlns:m="http://schemas.openxmlformats.org/officeDocument/2006/math">
                    <m:sSub>
                      <m:sSubPr>
                        <m:ctrlPr>
                          <a:rPr lang="en-US" sz="3200" i="1">
                            <a:latin typeface="Cambria Math"/>
                          </a:rPr>
                        </m:ctrlPr>
                      </m:sSubPr>
                      <m:e>
                        <m:r>
                          <a:rPr lang="en-US" sz="3200" i="1">
                            <a:latin typeface="Cambria Math"/>
                          </a:rPr>
                          <m:t>𝑇</m:t>
                        </m:r>
                      </m:e>
                      <m:sub>
                        <m:r>
                          <a:rPr lang="en-US" sz="3200" i="1">
                            <a:latin typeface="Cambria Math"/>
                          </a:rPr>
                          <m:t>𝑃</m:t>
                        </m:r>
                      </m:sub>
                    </m:sSub>
                  </m:oMath>
                </a14:m>
                <a:r>
                  <a:rPr lang="en-US" sz="3200" dirty="0"/>
                  <a:t> </a:t>
                </a:r>
                <a:r>
                  <a:rPr lang="en-US" sz="3200" dirty="0" smtClean="0"/>
                  <a:t>= time to run on P processors</a:t>
                </a:r>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1936711" y="1619956"/>
                <a:ext cx="5571590" cy="584775"/>
              </a:xfrm>
              <a:prstGeom prst="rect">
                <a:avLst/>
              </a:prstGeom>
              <a:blipFill rotWithShape="1">
                <a:blip r:embed="rId5"/>
                <a:stretch>
                  <a:fillRect t="-12500" r="-3282" b="-34375"/>
                </a:stretch>
              </a:blipFill>
            </p:spPr>
            <p:txBody>
              <a:bodyPr/>
              <a:lstStyle/>
              <a:p>
                <a:r>
                  <a:rPr lang="en-US">
                    <a:noFill/>
                  </a:rPr>
                  <a:t> </a:t>
                </a:r>
              </a:p>
            </p:txBody>
          </p:sp>
        </mc:Fallback>
      </mc:AlternateContent>
      <p:sp>
        <p:nvSpPr>
          <p:cNvPr id="12" name="TextBox 11"/>
          <p:cNvSpPr txBox="1"/>
          <p:nvPr/>
        </p:nvSpPr>
        <p:spPr>
          <a:xfrm>
            <a:off x="5654731" y="3675959"/>
            <a:ext cx="1812869" cy="523220"/>
          </a:xfrm>
          <a:prstGeom prst="rect">
            <a:avLst/>
          </a:prstGeom>
          <a:noFill/>
        </p:spPr>
        <p:txBody>
          <a:bodyPr wrap="none" rtlCol="0">
            <a:spAutoFit/>
          </a:bodyPr>
          <a:lstStyle/>
          <a:p>
            <a:r>
              <a:rPr lang="en-US" sz="2800" b="1" dirty="0" smtClean="0"/>
              <a:t>Parallelism</a:t>
            </a:r>
            <a:endParaRPr lang="en-US" sz="2800" b="1" dirty="0"/>
          </a:p>
        </p:txBody>
      </p:sp>
      <mc:AlternateContent xmlns:mc="http://schemas.openxmlformats.org/markup-compatibility/2006" xmlns:a14="http://schemas.microsoft.com/office/drawing/2010/main">
        <mc:Choice Requires="a14">
          <p:sp>
            <p:nvSpPr>
              <p:cNvPr id="13" name="TextBox 12"/>
              <p:cNvSpPr txBox="1"/>
              <p:nvPr/>
            </p:nvSpPr>
            <p:spPr>
              <a:xfrm>
                <a:off x="3622971" y="3452853"/>
                <a:ext cx="1655838" cy="969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b>
                            <m:sSubPr>
                              <m:ctrlPr>
                                <a:rPr lang="en-US" sz="2800" i="1">
                                  <a:latin typeface="Cambria Math"/>
                                </a:rPr>
                              </m:ctrlPr>
                            </m:sSubPr>
                            <m:e>
                              <m:r>
                                <a:rPr lang="en-US" sz="2800" i="1">
                                  <a:latin typeface="Cambria Math"/>
                                </a:rPr>
                                <m:t>𝑇</m:t>
                              </m:r>
                            </m:e>
                            <m:sub>
                              <m:r>
                                <a:rPr lang="en-US" sz="2800" i="1">
                                  <a:latin typeface="Cambria Math"/>
                                </a:rPr>
                                <m:t>1</m:t>
                              </m:r>
                            </m:sub>
                          </m:sSub>
                        </m:num>
                        <m:den>
                          <m:sSub>
                            <m:sSubPr>
                              <m:ctrlPr>
                                <a:rPr lang="en-US" sz="2800" i="1">
                                  <a:latin typeface="Cambria Math"/>
                                </a:rPr>
                              </m:ctrlPr>
                            </m:sSubPr>
                            <m:e>
                              <m:r>
                                <a:rPr lang="en-US" sz="2800" i="1">
                                  <a:latin typeface="Cambria Math"/>
                                </a:rPr>
                                <m:t>𝑇</m:t>
                              </m:r>
                            </m:e>
                            <m:sub>
                              <m:r>
                                <a:rPr lang="en-US" sz="2800" b="0" i="1" smtClean="0">
                                  <a:latin typeface="Cambria Math"/>
                                </a:rPr>
                                <m:t>𝑃</m:t>
                              </m:r>
                            </m:sub>
                          </m:sSub>
                        </m:den>
                      </m:f>
                      <m:r>
                        <a:rPr lang="en-US" sz="2800" i="1">
                          <a:latin typeface="Cambria Math"/>
                        </a:rPr>
                        <m:t>≤ </m:t>
                      </m:r>
                      <m:f>
                        <m:fPr>
                          <m:ctrlPr>
                            <a:rPr lang="en-US" sz="2800" b="1" i="1" smtClean="0">
                              <a:latin typeface="Cambria Math"/>
                            </a:rPr>
                          </m:ctrlPr>
                        </m:fPr>
                        <m:num>
                          <m:sSub>
                            <m:sSubPr>
                              <m:ctrlPr>
                                <a:rPr lang="en-US" sz="2800" b="1" i="1" smtClean="0">
                                  <a:latin typeface="Cambria Math"/>
                                </a:rPr>
                              </m:ctrlPr>
                            </m:sSubPr>
                            <m:e>
                              <m:r>
                                <a:rPr lang="en-US" sz="2800" b="1" i="1" smtClean="0">
                                  <a:latin typeface="Cambria Math"/>
                                </a:rPr>
                                <m:t>𝑻</m:t>
                              </m:r>
                            </m:e>
                            <m:sub>
                              <m:r>
                                <a:rPr lang="en-US" sz="2800" b="1" i="1" smtClean="0">
                                  <a:latin typeface="Cambria Math"/>
                                </a:rPr>
                                <m:t>𝟏</m:t>
                              </m:r>
                            </m:sub>
                          </m:sSub>
                        </m:num>
                        <m:den>
                          <m:sSub>
                            <m:sSubPr>
                              <m:ctrlPr>
                                <a:rPr lang="en-US" sz="2800" b="1" i="1">
                                  <a:latin typeface="Cambria Math"/>
                                </a:rPr>
                              </m:ctrlPr>
                            </m:sSubPr>
                            <m:e>
                              <m:r>
                                <a:rPr lang="en-US" sz="2800" b="1" i="1">
                                  <a:latin typeface="Cambria Math"/>
                                </a:rPr>
                                <m:t>𝑻</m:t>
                              </m:r>
                            </m:e>
                            <m:sub>
                              <m:r>
                                <a:rPr lang="en-US" sz="2800" b="1" i="1">
                                  <a:latin typeface="Cambria Math"/>
                                  <a:ea typeface="Cambria Math"/>
                                </a:rPr>
                                <m:t>∞</m:t>
                              </m:r>
                            </m:sub>
                          </m:sSub>
                        </m:den>
                      </m:f>
                    </m:oMath>
                  </m:oMathPara>
                </a14:m>
                <a:endParaRPr lang="en-US" sz="28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3622971" y="3452853"/>
                <a:ext cx="1655838" cy="969433"/>
              </a:xfrm>
              <a:prstGeom prst="rect">
                <a:avLst/>
              </a:prstGeom>
              <a:blipFill rotWithShape="1">
                <a:blip r:embed="rId6"/>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11" name="Slide Number Placeholder 10"/>
          <p:cNvSpPr>
            <a:spLocks noGrp="1"/>
          </p:cNvSpPr>
          <p:nvPr>
            <p:ph type="sldNum" sz="quarter" idx="12"/>
          </p:nvPr>
        </p:nvSpPr>
        <p:spPr/>
        <p:txBody>
          <a:bodyPr/>
          <a:lstStyle/>
          <a:p>
            <a:fld id="{F4FB5E65-51E1-460A-B5D3-B6231F8C0386}" type="slidenum">
              <a:rPr lang="en-US" smtClean="0"/>
              <a:pPr/>
              <a:t>25</a:t>
            </a:fld>
            <a:endParaRPr lang="en-US"/>
          </a:p>
        </p:txBody>
      </p:sp>
      <p:sp>
        <p:nvSpPr>
          <p:cNvPr id="16" name="Date Placeholder 15"/>
          <p:cNvSpPr>
            <a:spLocks noGrp="1"/>
          </p:cNvSpPr>
          <p:nvPr>
            <p:ph type="dt" sz="half" idx="10"/>
          </p:nvPr>
        </p:nvSpPr>
        <p:spPr/>
        <p:txBody>
          <a:bodyPr/>
          <a:lstStyle/>
          <a:p>
            <a:r>
              <a:rPr lang="en-US" smtClean="0"/>
              <a:t>6/16/2010</a:t>
            </a:r>
            <a:endParaRPr lang="en-US"/>
          </a:p>
        </p:txBody>
      </p:sp>
      <p:sp>
        <p:nvSpPr>
          <p:cNvPr id="15" name="Rectangle 14"/>
          <p:cNvSpPr/>
          <p:nvPr/>
        </p:nvSpPr>
        <p:spPr>
          <a:xfrm>
            <a:off x="1860090" y="4950178"/>
            <a:ext cx="5181600" cy="830997"/>
          </a:xfrm>
          <a:prstGeom prst="rect">
            <a:avLst/>
          </a:prstGeom>
        </p:spPr>
        <p:txBody>
          <a:bodyPr wrap="square">
            <a:spAutoFit/>
          </a:bodyPr>
          <a:lstStyle/>
          <a:p>
            <a:pPr algn="ctr"/>
            <a:r>
              <a:rPr lang="en-US" sz="2400" dirty="0" smtClean="0"/>
              <a:t>“speedup is bounded above </a:t>
            </a:r>
          </a:p>
          <a:p>
            <a:pPr algn="ctr"/>
            <a:r>
              <a:rPr lang="en-US" sz="2400" dirty="0" smtClean="0"/>
              <a:t>by available parallelism”</a:t>
            </a:r>
            <a:endParaRPr lang="en-US" sz="2400" dirty="0"/>
          </a:p>
        </p:txBody>
      </p:sp>
      <p:sp>
        <p:nvSpPr>
          <p:cNvPr id="17" name="TextBox 16"/>
          <p:cNvSpPr txBox="1"/>
          <p:nvPr/>
        </p:nvSpPr>
        <p:spPr>
          <a:xfrm>
            <a:off x="1719865" y="3626741"/>
            <a:ext cx="1486304" cy="523220"/>
          </a:xfrm>
          <a:prstGeom prst="rect">
            <a:avLst/>
          </a:prstGeom>
          <a:noFill/>
        </p:spPr>
        <p:txBody>
          <a:bodyPr wrap="none" rtlCol="0">
            <a:spAutoFit/>
          </a:bodyPr>
          <a:lstStyle/>
          <a:p>
            <a:r>
              <a:rPr lang="en-US" sz="2800" b="1" dirty="0" smtClean="0"/>
              <a:t>Speedup</a:t>
            </a:r>
            <a:endParaRPr lang="en-US" sz="2800" b="1" dirty="0"/>
          </a:p>
        </p:txBody>
      </p:sp>
    </p:spTree>
    <p:extLst>
      <p:ext uri="{BB962C8B-B14F-4D97-AF65-F5344CB8AC3E}">
        <p14:creationId xmlns:p14="http://schemas.microsoft.com/office/powerpoint/2010/main" val="1062423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Work/Span of Merge Sort </a:t>
            </a:r>
            <a:br>
              <a:rPr lang="en-US" dirty="0" smtClean="0"/>
            </a:br>
            <a:r>
              <a:rPr lang="en-US" dirty="0" smtClean="0"/>
              <a:t>(Sequential Merge)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74837"/>
                <a:ext cx="8229600" cy="4525963"/>
              </a:xfrm>
            </p:spPr>
            <p:txBody>
              <a:bodyPr/>
              <a:lstStyle/>
              <a:p>
                <a:r>
                  <a:rPr lang="en-US" dirty="0" smtClean="0"/>
                  <a:t>Work </a:t>
                </a:r>
                <a14:m>
                  <m:oMath xmlns:m="http://schemas.openxmlformats.org/officeDocument/2006/math">
                    <m:sSub>
                      <m:sSubPr>
                        <m:ctrlPr>
                          <a:rPr lang="en-US" b="1" i="1">
                            <a:latin typeface="Cambria Math"/>
                          </a:rPr>
                        </m:ctrlPr>
                      </m:sSubPr>
                      <m:e>
                        <m:r>
                          <a:rPr lang="en-US" b="1" i="1">
                            <a:latin typeface="Cambria Math"/>
                          </a:rPr>
                          <m:t>𝑻</m:t>
                        </m:r>
                      </m:e>
                      <m:sub>
                        <m:r>
                          <a:rPr lang="en-US" b="1" i="1">
                            <a:latin typeface="Cambria Math"/>
                          </a:rPr>
                          <m:t>𝟏</m:t>
                        </m:r>
                      </m:sub>
                    </m:sSub>
                  </m:oMath>
                </a14:m>
                <a:r>
                  <a:rPr lang="en-US" dirty="0" smtClean="0"/>
                  <a:t> : </a:t>
                </a:r>
                <a14:m>
                  <m:oMath xmlns:m="http://schemas.openxmlformats.org/officeDocument/2006/math">
                    <m:r>
                      <a:rPr lang="en-US" i="1">
                        <a:latin typeface="Cambria Math"/>
                      </a:rPr>
                      <m:t>𝑂</m:t>
                    </m:r>
                    <m:d>
                      <m:dPr>
                        <m:ctrlPr>
                          <a:rPr lang="en-US" i="1">
                            <a:latin typeface="Cambria Math"/>
                          </a:rPr>
                        </m:ctrlPr>
                      </m:dPr>
                      <m:e>
                        <m:r>
                          <a:rPr lang="en-US" i="1">
                            <a:latin typeface="Cambria Math"/>
                          </a:rPr>
                          <m:t>𝑛</m:t>
                        </m:r>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𝑛</m:t>
                            </m:r>
                          </m:e>
                        </m:func>
                      </m:e>
                    </m:d>
                  </m:oMath>
                </a14:m>
                <a:endParaRPr lang="en-US" dirty="0" smtClean="0"/>
              </a:p>
              <a:p>
                <a:r>
                  <a:rPr lang="en-US" dirty="0" smtClean="0"/>
                  <a:t>Span </a:t>
                </a:r>
                <a14:m>
                  <m:oMath xmlns:m="http://schemas.openxmlformats.org/officeDocument/2006/math">
                    <m:sSub>
                      <m:sSubPr>
                        <m:ctrlPr>
                          <a:rPr lang="en-US" b="1" i="1">
                            <a:latin typeface="Cambria Math"/>
                          </a:rPr>
                        </m:ctrlPr>
                      </m:sSubPr>
                      <m:e>
                        <m:r>
                          <a:rPr lang="en-US" b="1" i="1">
                            <a:latin typeface="Cambria Math"/>
                          </a:rPr>
                          <m:t>𝑻</m:t>
                        </m:r>
                      </m:e>
                      <m:sub>
                        <m:r>
                          <a:rPr lang="en-US" b="1" i="1">
                            <a:latin typeface="Cambria Math"/>
                            <a:ea typeface="Cambria Math"/>
                          </a:rPr>
                          <m:t>∞</m:t>
                        </m:r>
                      </m:sub>
                    </m:sSub>
                  </m:oMath>
                </a14:m>
                <a:r>
                  <a:rPr lang="en-US" dirty="0" smtClean="0"/>
                  <a:t> : </a:t>
                </a:r>
                <a14:m>
                  <m:oMath xmlns:m="http://schemas.openxmlformats.org/officeDocument/2006/math">
                    <m:r>
                      <a:rPr lang="en-US" i="1">
                        <a:latin typeface="Cambria Math"/>
                      </a:rPr>
                      <m:t>𝑂</m:t>
                    </m:r>
                    <m:d>
                      <m:dPr>
                        <m:ctrlPr>
                          <a:rPr lang="en-US" i="1">
                            <a:latin typeface="Cambria Math"/>
                          </a:rPr>
                        </m:ctrlPr>
                      </m:dPr>
                      <m:e>
                        <m:r>
                          <a:rPr lang="en-US" i="1">
                            <a:latin typeface="Cambria Math"/>
                          </a:rPr>
                          <m:t>𝑛</m:t>
                        </m:r>
                      </m:e>
                    </m:d>
                  </m:oMath>
                </a14:m>
                <a:endParaRPr lang="en-US" dirty="0" smtClean="0"/>
              </a:p>
              <a:p>
                <a:pPr lvl="1"/>
                <a:r>
                  <a:rPr lang="en-US" dirty="0"/>
                  <a:t>Takes </a:t>
                </a:r>
                <a14:m>
                  <m:oMath xmlns:m="http://schemas.openxmlformats.org/officeDocument/2006/math">
                    <m:r>
                      <a:rPr lang="en-US" i="1">
                        <a:latin typeface="Cambria Math"/>
                      </a:rPr>
                      <m:t>𝑂</m:t>
                    </m:r>
                    <m:d>
                      <m:dPr>
                        <m:ctrlPr>
                          <a:rPr lang="en-US" i="1">
                            <a:latin typeface="Cambria Math"/>
                          </a:rPr>
                        </m:ctrlPr>
                      </m:dPr>
                      <m:e>
                        <m:r>
                          <a:rPr lang="en-US" i="1">
                            <a:latin typeface="Cambria Math"/>
                          </a:rPr>
                          <m:t>𝑛</m:t>
                        </m:r>
                      </m:e>
                    </m:d>
                  </m:oMath>
                </a14:m>
                <a:r>
                  <a:rPr lang="en-US" dirty="0"/>
                  <a:t> time to merge </a:t>
                </a:r>
                <a14:m>
                  <m:oMath xmlns:m="http://schemas.openxmlformats.org/officeDocument/2006/math">
                    <m:r>
                      <a:rPr lang="en-US" i="1" dirty="0">
                        <a:latin typeface="Cambria Math"/>
                      </a:rPr>
                      <m:t>𝑛</m:t>
                    </m:r>
                    <m:r>
                      <a:rPr lang="en-US" i="1" dirty="0">
                        <a:latin typeface="Cambria Math"/>
                      </a:rPr>
                      <m:t> </m:t>
                    </m:r>
                  </m:oMath>
                </a14:m>
                <a:r>
                  <a:rPr lang="en-US" dirty="0" smtClean="0"/>
                  <a:t>elements</a:t>
                </a:r>
              </a:p>
              <a:p>
                <a:endParaRPr lang="en-US" dirty="0" smtClean="0"/>
              </a:p>
              <a:p>
                <a:r>
                  <a:rPr lang="en-US" dirty="0" smtClean="0"/>
                  <a:t>Parallelism: </a:t>
                </a:r>
              </a:p>
              <a:p>
                <a:pPr lvl="1"/>
                <a14:m>
                  <m:oMath xmlns:m="http://schemas.openxmlformats.org/officeDocument/2006/math">
                    <m:f>
                      <m:fPr>
                        <m:ctrlPr>
                          <a:rPr lang="en-US" b="1" i="1">
                            <a:latin typeface="Cambria Math"/>
                          </a:rPr>
                        </m:ctrlPr>
                      </m:fPr>
                      <m:num>
                        <m:sSub>
                          <m:sSubPr>
                            <m:ctrlPr>
                              <a:rPr lang="en-US" b="1" i="1">
                                <a:latin typeface="Cambria Math"/>
                              </a:rPr>
                            </m:ctrlPr>
                          </m:sSubPr>
                          <m:e>
                            <m:r>
                              <a:rPr lang="en-US" b="1" i="1">
                                <a:latin typeface="Cambria Math"/>
                              </a:rPr>
                              <m:t>𝑻</m:t>
                            </m:r>
                          </m:e>
                          <m:sub>
                            <m:r>
                              <a:rPr lang="en-US" b="1" i="1">
                                <a:latin typeface="Cambria Math"/>
                              </a:rPr>
                              <m:t>𝟏</m:t>
                            </m:r>
                          </m:sub>
                        </m:sSub>
                      </m:num>
                      <m:den>
                        <m:sSub>
                          <m:sSubPr>
                            <m:ctrlPr>
                              <a:rPr lang="en-US" b="1" i="1">
                                <a:latin typeface="Cambria Math"/>
                              </a:rPr>
                            </m:ctrlPr>
                          </m:sSubPr>
                          <m:e>
                            <m:r>
                              <a:rPr lang="en-US" b="1" i="1">
                                <a:latin typeface="Cambria Math"/>
                              </a:rPr>
                              <m:t>𝑻</m:t>
                            </m:r>
                          </m:e>
                          <m:sub>
                            <m:r>
                              <a:rPr lang="en-US" b="1" i="1">
                                <a:latin typeface="Cambria Math"/>
                                <a:ea typeface="Cambria Math"/>
                              </a:rPr>
                              <m:t>∞</m:t>
                            </m:r>
                          </m:sub>
                        </m:sSub>
                      </m:den>
                    </m:f>
                  </m:oMath>
                </a14:m>
                <a:r>
                  <a:rPr lang="en-US" dirty="0" smtClean="0"/>
                  <a:t>: </a:t>
                </a:r>
                <a14:m>
                  <m:oMath xmlns:m="http://schemas.openxmlformats.org/officeDocument/2006/math">
                    <m:r>
                      <a:rPr lang="en-US" i="1">
                        <a:latin typeface="Cambria Math"/>
                      </a:rPr>
                      <m:t>𝑂</m:t>
                    </m:r>
                    <m:d>
                      <m:dPr>
                        <m:ctrlPr>
                          <a:rPr lang="en-US" i="1">
                            <a:latin typeface="Cambria Math"/>
                          </a:rPr>
                        </m:ctrlPr>
                      </m:dPr>
                      <m:e>
                        <m:func>
                          <m:funcPr>
                            <m:ctrlPr>
                              <a:rPr lang="en-US" i="1">
                                <a:latin typeface="Cambria Math"/>
                              </a:rPr>
                            </m:ctrlPr>
                          </m:funcPr>
                          <m:fName>
                            <m:r>
                              <m:rPr>
                                <m:sty m:val="p"/>
                              </m:rPr>
                              <a:rPr lang="en-US">
                                <a:latin typeface="Cambria Math"/>
                              </a:rPr>
                              <m:t>log</m:t>
                            </m:r>
                          </m:fName>
                          <m:e>
                            <m:r>
                              <a:rPr lang="en-US" i="1">
                                <a:latin typeface="Cambria Math"/>
                              </a:rPr>
                              <m:t>𝑛</m:t>
                            </m:r>
                          </m:e>
                        </m:func>
                      </m:e>
                    </m:d>
                  </m:oMath>
                </a14:m>
                <a:r>
                  <a:rPr lang="en-US" dirty="0" smtClean="0"/>
                  <a:t> - really bad!</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74837"/>
                <a:ext cx="8229600" cy="4525963"/>
              </a:xfrm>
              <a:blipFill rotWithShape="1">
                <a:blip r:embed="rId3"/>
                <a:stretch>
                  <a:fillRect l="-1630" t="-161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6" name="Slide Number Placeholder 5"/>
          <p:cNvSpPr>
            <a:spLocks noGrp="1"/>
          </p:cNvSpPr>
          <p:nvPr>
            <p:ph type="sldNum" sz="quarter" idx="12"/>
          </p:nvPr>
        </p:nvSpPr>
        <p:spPr/>
        <p:txBody>
          <a:bodyPr/>
          <a:lstStyle/>
          <a:p>
            <a:fld id="{F4FB5E65-51E1-460A-B5D3-B6231F8C0386}" type="slidenum">
              <a:rPr lang="en-US" smtClean="0"/>
              <a:pPr/>
              <a:t>26</a:t>
            </a:fld>
            <a:endParaRPr lang="en-US"/>
          </a:p>
        </p:txBody>
      </p:sp>
    </p:spTree>
    <p:extLst>
      <p:ext uri="{BB962C8B-B14F-4D97-AF65-F5344CB8AC3E}">
        <p14:creationId xmlns:p14="http://schemas.microsoft.com/office/powerpoint/2010/main" val="2104084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Message</a:t>
            </a:r>
            <a:endParaRPr lang="en-US" dirty="0"/>
          </a:p>
        </p:txBody>
      </p:sp>
      <p:sp>
        <p:nvSpPr>
          <p:cNvPr id="3" name="Content Placeholder 2"/>
          <p:cNvSpPr>
            <a:spLocks noGrp="1"/>
          </p:cNvSpPr>
          <p:nvPr>
            <p:ph idx="1"/>
          </p:nvPr>
        </p:nvSpPr>
        <p:spPr/>
        <p:txBody>
          <a:bodyPr/>
          <a:lstStyle/>
          <a:p>
            <a:r>
              <a:rPr lang="en-US" dirty="0" smtClean="0"/>
              <a:t>Analyze the Work and Span of your algorithm</a:t>
            </a:r>
          </a:p>
          <a:p>
            <a:r>
              <a:rPr lang="en-US" dirty="0" smtClean="0"/>
              <a:t>Parallelism is Work/Span</a:t>
            </a:r>
          </a:p>
          <a:p>
            <a:r>
              <a:rPr lang="en-US" dirty="0" smtClean="0"/>
              <a:t>Try to decrease Span</a:t>
            </a:r>
          </a:p>
          <a:p>
            <a:pPr lvl="1"/>
            <a:r>
              <a:rPr lang="en-US" dirty="0" smtClean="0"/>
              <a:t>the critical path</a:t>
            </a:r>
          </a:p>
          <a:p>
            <a:pPr lvl="1"/>
            <a:r>
              <a:rPr lang="en-US" dirty="0"/>
              <a:t>a</a:t>
            </a:r>
            <a:r>
              <a:rPr lang="en-US" dirty="0" smtClean="0"/>
              <a:t> </a:t>
            </a:r>
            <a:r>
              <a:rPr lang="en-US" i="1" u="sng" dirty="0" smtClean="0"/>
              <a:t>sequential</a:t>
            </a:r>
            <a:r>
              <a:rPr lang="en-US" dirty="0" smtClean="0"/>
              <a:t> bottleneck</a:t>
            </a:r>
          </a:p>
          <a:p>
            <a:r>
              <a:rPr lang="en-US" dirty="0" smtClean="0"/>
              <a:t>If you increase Span</a:t>
            </a:r>
          </a:p>
          <a:p>
            <a:pPr lvl="1"/>
            <a:r>
              <a:rPr lang="en-US" dirty="0" smtClean="0"/>
              <a:t>better increase Work by a lot more!</a:t>
            </a:r>
            <a:endParaRPr lang="en-US" dirty="0"/>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6" name="Slide Number Placeholder 5"/>
          <p:cNvSpPr>
            <a:spLocks noGrp="1"/>
          </p:cNvSpPr>
          <p:nvPr>
            <p:ph type="sldNum" sz="quarter" idx="12"/>
          </p:nvPr>
        </p:nvSpPr>
        <p:spPr/>
        <p:txBody>
          <a:bodyPr/>
          <a:lstStyle/>
          <a:p>
            <a:fld id="{F4FB5E65-51E1-460A-B5D3-B6231F8C0386}" type="slidenum">
              <a:rPr lang="en-US" smtClean="0"/>
              <a:pPr/>
              <a:t>27</a:t>
            </a:fld>
            <a:endParaRPr lang="en-US"/>
          </a:p>
        </p:txBody>
      </p:sp>
    </p:spTree>
    <p:extLst>
      <p:ext uri="{BB962C8B-B14F-4D97-AF65-F5344CB8AC3E}">
        <p14:creationId xmlns:p14="http://schemas.microsoft.com/office/powerpoint/2010/main" val="2855392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Now, For Something </a:t>
            </a:r>
            <a:br>
              <a:rPr lang="en-US" dirty="0" smtClean="0"/>
            </a:br>
            <a:r>
              <a:rPr lang="en-US" dirty="0" smtClean="0"/>
              <a:t>Completely Different</a:t>
            </a:r>
            <a:endParaRPr lang="en-US" dirty="0"/>
          </a:p>
        </p:txBody>
      </p:sp>
      <p:sp>
        <p:nvSpPr>
          <p:cNvPr id="3" name="Content Placeholder 2"/>
          <p:cNvSpPr>
            <a:spLocks noGrp="1"/>
          </p:cNvSpPr>
          <p:nvPr>
            <p:ph idx="1"/>
          </p:nvPr>
        </p:nvSpPr>
        <p:spPr>
          <a:xfrm>
            <a:off x="1752600" y="1600200"/>
            <a:ext cx="5943600" cy="2316163"/>
          </a:xfrm>
        </p:spPr>
        <p:txBody>
          <a:bodyPr>
            <a:noAutofit/>
          </a:bodyPr>
          <a:lstStyle/>
          <a:p>
            <a:pPr>
              <a:buNone/>
            </a:pPr>
            <a:r>
              <a:rPr lang="en-US" sz="25000" dirty="0" smtClean="0">
                <a:sym typeface="Symbol"/>
              </a:rPr>
              <a:t></a:t>
            </a:r>
            <a:r>
              <a:rPr lang="en-US" sz="25000" dirty="0" err="1" smtClean="0">
                <a:sym typeface="Symbol"/>
              </a:rPr>
              <a:t>x.x</a:t>
            </a:r>
            <a:endParaRPr lang="en-US" sz="25000" dirty="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28</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grpSp>
        <p:nvGrpSpPr>
          <p:cNvPr id="8" name="Group 7"/>
          <p:cNvGrpSpPr/>
          <p:nvPr/>
        </p:nvGrpSpPr>
        <p:grpSpPr>
          <a:xfrm>
            <a:off x="7924800" y="5257800"/>
            <a:ext cx="1025506" cy="946427"/>
            <a:chOff x="3932694" y="5010564"/>
            <a:chExt cx="1283040" cy="1283040"/>
          </a:xfrm>
        </p:grpSpPr>
        <p:pic>
          <p:nvPicPr>
            <p:cNvPr id="9" name="Picture 2" descr="C:\Users\tball\Desktop\alpa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694" y="5010564"/>
              <a:ext cx="1283040" cy="12830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33065" y="5029200"/>
              <a:ext cx="1077871" cy="1251728"/>
            </a:xfrm>
            <a:prstGeom prst="rect">
              <a:avLst/>
            </a:prstGeom>
            <a:noFill/>
          </p:spPr>
          <p:txBody>
            <a:bodyPr wrap="none" rtlCol="0">
              <a:spAutoFit/>
            </a:bodyPr>
            <a:lstStyle/>
            <a:p>
              <a:pPr algn="ctr"/>
              <a:r>
                <a:rPr lang="en-US" b="1" dirty="0" smtClean="0">
                  <a:solidFill>
                    <a:srgbClr val="FFFF00"/>
                  </a:solidFill>
                  <a:effectLst>
                    <a:outerShdw blurRad="38100" dist="38100" dir="2700000" algn="tl">
                      <a:srgbClr val="000000">
                        <a:alpha val="43137"/>
                      </a:srgbClr>
                    </a:outerShdw>
                  </a:effectLst>
                </a:rPr>
                <a:t>Alpaca</a:t>
              </a:r>
            </a:p>
            <a:p>
              <a:pPr algn="ctr"/>
              <a:endParaRPr lang="en-US" b="1" dirty="0" smtClean="0">
                <a:solidFill>
                  <a:srgbClr val="FFFF00"/>
                </a:solidFill>
                <a:effectLst>
                  <a:outerShdw blurRad="38100" dist="38100" dir="2700000" algn="tl">
                    <a:srgbClr val="000000">
                      <a:alpha val="43137"/>
                    </a:srgbClr>
                  </a:outerShdw>
                </a:effectLst>
              </a:endParaRPr>
            </a:p>
            <a:p>
              <a:pPr algn="ctr"/>
              <a:r>
                <a:rPr lang="en-US" b="1" dirty="0" smtClean="0">
                  <a:solidFill>
                    <a:srgbClr val="FFFF00"/>
                  </a:solidFill>
                  <a:effectLst>
                    <a:outerShdw blurRad="38100" dist="38100" dir="2700000" algn="tl">
                      <a:srgbClr val="000000">
                        <a:alpha val="43137"/>
                      </a:srgbClr>
                    </a:outerShdw>
                  </a:effectLst>
                </a:rPr>
                <a:t>Project</a:t>
              </a:r>
              <a:endParaRPr lang="en-US" b="1" dirty="0">
                <a:solidFill>
                  <a:srgbClr val="FFFF00"/>
                </a:solidFill>
                <a:effectLst>
                  <a:outerShdw blurRad="38100" dist="38100" dir="2700000" algn="tl">
                    <a:srgbClr val="000000">
                      <a:alpha val="43137"/>
                    </a:srgbClr>
                  </a:outerShdw>
                </a:effectLst>
              </a:endParaRPr>
            </a:p>
          </p:txBody>
        </p:sp>
      </p:grpSp>
      <p:sp>
        <p:nvSpPr>
          <p:cNvPr id="11" name="Rectangle 10"/>
          <p:cNvSpPr/>
          <p:nvPr/>
        </p:nvSpPr>
        <p:spPr>
          <a:xfrm>
            <a:off x="5257800" y="5879068"/>
            <a:ext cx="2743200" cy="369332"/>
          </a:xfrm>
          <a:prstGeom prst="rect">
            <a:avLst/>
          </a:prstGeom>
        </p:spPr>
        <p:txBody>
          <a:bodyPr wrap="square">
            <a:spAutoFit/>
          </a:bodyPr>
          <a:lstStyle/>
          <a:p>
            <a:r>
              <a:rPr lang="en-US" dirty="0" err="1" smtClean="0"/>
              <a:t>LambdasAndDelegates.cs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 Lambda Expressions </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20000"/>
          </a:bodyPr>
          <a:lstStyle/>
          <a:p>
            <a:r>
              <a:rPr lang="en-US" dirty="0" smtClean="0"/>
              <a:t>Syntax</a:t>
            </a:r>
          </a:p>
          <a:p>
            <a:pPr lvl="1">
              <a:buNone/>
            </a:pPr>
            <a:r>
              <a:rPr lang="en-US" dirty="0" smtClean="0">
                <a:latin typeface="Courier New" pitchFamily="49" charset="0"/>
                <a:cs typeface="Courier New" pitchFamily="49" charset="0"/>
              </a:rPr>
              <a:t>(input parameters) =&gt; expression</a:t>
            </a:r>
          </a:p>
          <a:p>
            <a:pPr lvl="1">
              <a:buNone/>
            </a:pPr>
            <a:r>
              <a:rPr lang="en-US" dirty="0" smtClean="0">
                <a:latin typeface="Courier New" pitchFamily="49" charset="0"/>
                <a:cs typeface="Courier New" pitchFamily="49" charset="0"/>
              </a:rPr>
              <a:t>(input parameters) =&gt; {statement;}</a:t>
            </a:r>
          </a:p>
          <a:p>
            <a:pPr marL="0" indent="0">
              <a:buNone/>
            </a:pPr>
            <a:endParaRPr lang="en-US" dirty="0" smtClean="0"/>
          </a:p>
          <a:p>
            <a:r>
              <a:rPr lang="en-US" dirty="0" smtClean="0"/>
              <a:t>Examples:</a:t>
            </a:r>
          </a:p>
          <a:p>
            <a:pPr marL="742950" lvl="2" indent="-342900">
              <a:buNone/>
            </a:pPr>
            <a:r>
              <a:rPr lang="en-US" dirty="0" smtClean="0">
                <a:latin typeface="Courier New" pitchFamily="49" charset="0"/>
                <a:cs typeface="Courier New" pitchFamily="49" charset="0"/>
              </a:rPr>
              <a:t>x =&gt; x</a:t>
            </a:r>
          </a:p>
          <a:p>
            <a:pPr marL="742950" lvl="2" indent="-34290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x,y</a:t>
            </a:r>
            <a:r>
              <a:rPr lang="en-US" dirty="0" smtClean="0">
                <a:latin typeface="Courier New" pitchFamily="49" charset="0"/>
                <a:cs typeface="Courier New" pitchFamily="49" charset="0"/>
              </a:rPr>
              <a:t>) =&gt; x==y</a:t>
            </a:r>
          </a:p>
          <a:p>
            <a:pPr marL="742950" lvl="2" indent="-342900">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x, string s) =&gt; </a:t>
            </a:r>
            <a:r>
              <a:rPr lang="en-US" dirty="0" err="1" smtClean="0">
                <a:latin typeface="Courier New" pitchFamily="49" charset="0"/>
                <a:cs typeface="Courier New" pitchFamily="49" charset="0"/>
              </a:rPr>
              <a:t>s.Length</a:t>
            </a:r>
            <a:r>
              <a:rPr lang="en-US" dirty="0" smtClean="0">
                <a:latin typeface="Courier New" pitchFamily="49" charset="0"/>
                <a:cs typeface="Courier New" pitchFamily="49" charset="0"/>
              </a:rPr>
              <a:t> &gt; x</a:t>
            </a:r>
          </a:p>
          <a:p>
            <a:pPr marL="742950" lvl="2" indent="-342900">
              <a:buNone/>
            </a:pPr>
            <a:r>
              <a:rPr lang="en-US" dirty="0" smtClean="0">
                <a:latin typeface="Courier New" pitchFamily="49" charset="0"/>
                <a:cs typeface="Courier New" pitchFamily="49" charset="0"/>
              </a:rPr>
              <a:t>() =&gt; { return </a:t>
            </a:r>
            <a:r>
              <a:rPr lang="en-US" dirty="0" err="1" smtClean="0">
                <a:latin typeface="Courier New" pitchFamily="49" charset="0"/>
                <a:cs typeface="Courier New" pitchFamily="49" charset="0"/>
              </a:rPr>
              <a:t>SomeMethod</a:t>
            </a:r>
            <a:r>
              <a:rPr lang="en-US" dirty="0" smtClean="0">
                <a:latin typeface="Courier New" pitchFamily="49" charset="0"/>
                <a:cs typeface="Courier New" pitchFamily="49" charset="0"/>
              </a:rPr>
              <a:t>()+1; }</a:t>
            </a:r>
          </a:p>
          <a:p>
            <a:pPr marL="742950" lvl="2" indent="-342900">
              <a:buNone/>
            </a:pPr>
            <a:endParaRPr lang="en-US" dirty="0" smtClean="0">
              <a:latin typeface="Courier New" pitchFamily="49" charset="0"/>
              <a:cs typeface="Courier New" pitchFamily="49" charset="0"/>
            </a:endParaRPr>
          </a:p>
          <a:p>
            <a:pPr marL="742950" lvl="2" indent="-342900">
              <a:buNone/>
            </a:pPr>
            <a:r>
              <a:rPr lang="en-US" sz="2400" dirty="0" err="1" smtClean="0">
                <a:latin typeface="Courier New" pitchFamily="49" charset="0"/>
                <a:cs typeface="Courier New" pitchFamily="49" charset="0"/>
              </a:rPr>
              <a:t>Func</a:t>
            </a:r>
            <a:r>
              <a:rPr lang="en-US" sz="2400" dirty="0" smtClean="0">
                <a:latin typeface="Courier New" pitchFamily="49" charset="0"/>
                <a:cs typeface="Courier New" pitchFamily="49" charset="0"/>
              </a:rPr>
              <a:t>&lt;</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bool</a:t>
            </a:r>
            <a:r>
              <a:rPr lang="en-US" sz="2400" dirty="0" smtClean="0">
                <a:latin typeface="Courier New" pitchFamily="49" charset="0"/>
                <a:cs typeface="Courier New" pitchFamily="49" charset="0"/>
              </a:rPr>
              <a:t>&gt; </a:t>
            </a:r>
            <a:r>
              <a:rPr lang="en-US" sz="2400" dirty="0" err="1" smtClean="0">
                <a:latin typeface="Courier New" pitchFamily="49" charset="0"/>
                <a:cs typeface="Courier New" pitchFamily="49" charset="0"/>
              </a:rPr>
              <a:t>myFunc</a:t>
            </a:r>
            <a:r>
              <a:rPr lang="en-US" sz="2400" dirty="0" smtClean="0">
                <a:latin typeface="Courier New" pitchFamily="49" charset="0"/>
                <a:cs typeface="Courier New" pitchFamily="49" charset="0"/>
              </a:rPr>
              <a:t> = x =&gt; x == 5;</a:t>
            </a:r>
          </a:p>
          <a:p>
            <a:pPr marL="742950" lvl="2" indent="-342900">
              <a:buNone/>
            </a:pPr>
            <a:r>
              <a:rPr lang="en-US" sz="2400" dirty="0" err="1" smtClean="0">
                <a:latin typeface="Courier New" pitchFamily="49" charset="0"/>
                <a:cs typeface="Courier New" pitchFamily="49" charset="0"/>
              </a:rPr>
              <a:t>bool</a:t>
            </a:r>
            <a:r>
              <a:rPr lang="en-US" sz="2400" dirty="0" smtClean="0">
                <a:latin typeface="Courier New" pitchFamily="49" charset="0"/>
                <a:cs typeface="Courier New" pitchFamily="49" charset="0"/>
              </a:rPr>
              <a:t> result = </a:t>
            </a:r>
            <a:r>
              <a:rPr lang="en-US" sz="2400" dirty="0" err="1" smtClean="0">
                <a:latin typeface="Courier New" pitchFamily="49" charset="0"/>
                <a:cs typeface="Courier New" pitchFamily="49" charset="0"/>
              </a:rPr>
              <a:t>myFunc</a:t>
            </a:r>
            <a:r>
              <a:rPr lang="en-US" sz="2400" dirty="0" smtClean="0">
                <a:latin typeface="Courier New" pitchFamily="49" charset="0"/>
                <a:cs typeface="Courier New" pitchFamily="49" charset="0"/>
              </a:rPr>
              <a:t>(4);</a:t>
            </a:r>
          </a:p>
          <a:p>
            <a:pPr marL="342900" lvl="1" indent="-342900">
              <a:buNone/>
            </a:pPr>
            <a:endParaRPr lang="en-US" dirty="0" smtClean="0">
              <a:latin typeface="Courier New" pitchFamily="49" charset="0"/>
              <a:cs typeface="Courier New" pitchFamily="49" charset="0"/>
            </a:endParaRPr>
          </a:p>
          <a:p>
            <a:pPr marL="342900" lvl="1" indent="-342900">
              <a:buNone/>
            </a:pPr>
            <a:endParaRPr lang="en-US" dirty="0" smtClean="0">
              <a:latin typeface="Courier New" pitchFamily="49" charset="0"/>
              <a:cs typeface="Courier New" pitchFamily="49" charset="0"/>
            </a:endParaRP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29</a:t>
            </a:fld>
            <a:endParaRPr lang="en-US" dirty="0"/>
          </a:p>
        </p:txBody>
      </p:sp>
      <p:sp>
        <p:nvSpPr>
          <p:cNvPr id="6" name="Date Placeholder 5"/>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1593346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r>
              <a:rPr lang="en-US" dirty="0" smtClean="0"/>
              <a:t>Data Intensive Problems</a:t>
            </a:r>
            <a:endParaRPr lang="en-US" dirty="0"/>
          </a:p>
        </p:txBody>
      </p:sp>
      <p:sp>
        <p:nvSpPr>
          <p:cNvPr id="3" name="Content Placeholder 2"/>
          <p:cNvSpPr>
            <a:spLocks noGrp="1"/>
          </p:cNvSpPr>
          <p:nvPr>
            <p:ph idx="1"/>
          </p:nvPr>
        </p:nvSpPr>
        <p:spPr>
          <a:xfrm>
            <a:off x="457200" y="1600200"/>
            <a:ext cx="3962400" cy="4525963"/>
          </a:xfrm>
        </p:spPr>
        <p:txBody>
          <a:bodyPr>
            <a:normAutofit fontScale="92500" lnSpcReduction="20000"/>
          </a:bodyPr>
          <a:lstStyle/>
          <a:p>
            <a:r>
              <a:rPr lang="en-US" dirty="0" smtClean="0"/>
              <a:t>Rendering in 3D</a:t>
            </a:r>
          </a:p>
          <a:p>
            <a:pPr lvl="1"/>
            <a:r>
              <a:rPr lang="en-US" dirty="0" smtClean="0"/>
              <a:t>Ray tracing</a:t>
            </a:r>
          </a:p>
          <a:p>
            <a:endParaRPr lang="en-US" dirty="0" smtClean="0"/>
          </a:p>
          <a:p>
            <a:r>
              <a:rPr lang="en-US" dirty="0" smtClean="0"/>
              <a:t>Modeling of complex physical systems</a:t>
            </a:r>
          </a:p>
          <a:p>
            <a:pPr lvl="1"/>
            <a:r>
              <a:rPr lang="en-US" dirty="0" smtClean="0"/>
              <a:t>Weather prediction</a:t>
            </a:r>
          </a:p>
          <a:p>
            <a:endParaRPr lang="en-US" dirty="0" smtClean="0"/>
          </a:p>
          <a:p>
            <a:r>
              <a:rPr lang="en-US" dirty="0" smtClean="0"/>
              <a:t>Analysis of massive datasets</a:t>
            </a:r>
          </a:p>
          <a:p>
            <a:pPr lvl="1"/>
            <a:r>
              <a:rPr lang="en-US" dirty="0" smtClean="0"/>
              <a:t>Web </a:t>
            </a:r>
            <a:r>
              <a:rPr lang="en-US" dirty="0"/>
              <a:t>search</a:t>
            </a:r>
            <a:endParaRPr lang="en-US"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3</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pic>
        <p:nvPicPr>
          <p:cNvPr id="7" name="Picture 2" descr="http://blogs.msdn.com/blogfiles/pfxteam/WindowsLiveWriter/ATourThroughtheParallelProgrammingS.NET4_A55F/image_28.png"/>
          <p:cNvPicPr>
            <a:picLocks noChangeAspect="1" noChangeArrowheads="1"/>
          </p:cNvPicPr>
          <p:nvPr/>
        </p:nvPicPr>
        <p:blipFill>
          <a:blip r:embed="rId3" cstate="print"/>
          <a:srcRect/>
          <a:stretch>
            <a:fillRect/>
          </a:stretch>
        </p:blipFill>
        <p:spPr bwMode="auto">
          <a:xfrm>
            <a:off x="5214258" y="1436914"/>
            <a:ext cx="1600200" cy="1337926"/>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515" y="2971800"/>
            <a:ext cx="1839686" cy="122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2744" y="4724400"/>
            <a:ext cx="2062163" cy="111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938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Delegate Types</a:t>
            </a:r>
            <a:endParaRPr lang="en-US" dirty="0"/>
          </a:p>
        </p:txBody>
      </p:sp>
      <p:sp>
        <p:nvSpPr>
          <p:cNvPr id="3" name="Content Placeholder 2"/>
          <p:cNvSpPr>
            <a:spLocks noGrp="1"/>
          </p:cNvSpPr>
          <p:nvPr>
            <p:ph idx="1"/>
          </p:nvPr>
        </p:nvSpPr>
        <p:spPr>
          <a:xfrm>
            <a:off x="304800" y="1600200"/>
            <a:ext cx="9220200" cy="4525963"/>
          </a:xfrm>
        </p:spPr>
        <p:txBody>
          <a:bodyPr>
            <a:normAutofit/>
          </a:bodyPr>
          <a:lstStyle/>
          <a:p>
            <a:r>
              <a:rPr lang="en-US" dirty="0" smtClean="0"/>
              <a:t>delegate void </a:t>
            </a:r>
            <a:r>
              <a:rPr lang="en-US" b="1" dirty="0" smtClean="0"/>
              <a:t>Action</a:t>
            </a:r>
            <a:r>
              <a:rPr lang="en-US" dirty="0" smtClean="0"/>
              <a:t>()</a:t>
            </a:r>
          </a:p>
          <a:p>
            <a:pPr lvl="1"/>
            <a:r>
              <a:rPr lang="en-US" sz="2000" dirty="0">
                <a:latin typeface="Courier New" pitchFamily="49" charset="0"/>
                <a:cs typeface="Courier New" pitchFamily="49" charset="0"/>
              </a:rPr>
              <a:t>Action </a:t>
            </a:r>
            <a:r>
              <a:rPr lang="en-US" sz="2000" dirty="0" err="1">
                <a:latin typeface="Courier New" pitchFamily="49" charset="0"/>
                <a:cs typeface="Courier New" pitchFamily="49" charset="0"/>
              </a:rPr>
              <a:t>showMethod</a:t>
            </a:r>
            <a:r>
              <a:rPr lang="en-US" sz="2000" dirty="0">
                <a:latin typeface="Courier New" pitchFamily="49" charset="0"/>
                <a:cs typeface="Courier New" pitchFamily="49" charset="0"/>
              </a:rPr>
              <a:t> = () </a:t>
            </a:r>
            <a:r>
              <a:rPr lang="en-US" sz="2000" dirty="0" smtClean="0">
                <a:latin typeface="Courier New" pitchFamily="49" charset="0"/>
                <a:cs typeface="Courier New" pitchFamily="49" charset="0"/>
              </a:rPr>
              <a:t>=&gt; </a:t>
            </a:r>
            <a:r>
              <a:rPr lang="en-US" sz="2000" dirty="0" err="1" smtClean="0">
                <a:latin typeface="Courier New" pitchFamily="49" charset="0"/>
                <a:cs typeface="Courier New" pitchFamily="49" charset="0"/>
              </a:rPr>
              <a:t>WriteLine</a:t>
            </a:r>
            <a:r>
              <a:rPr lang="en-US" sz="2000" dirty="0">
                <a:latin typeface="Courier New" pitchFamily="49" charset="0"/>
                <a:cs typeface="Courier New" pitchFamily="49" charset="0"/>
              </a:rPr>
              <a:t>(“</a:t>
            </a:r>
            <a:r>
              <a:rPr lang="en-US" sz="2000" dirty="0" smtClean="0">
                <a:latin typeface="Courier New" pitchFamily="49" charset="0"/>
                <a:cs typeface="Courier New" pitchFamily="49" charset="0"/>
              </a:rPr>
              <a:t>Hi!”);</a:t>
            </a:r>
            <a:endParaRPr lang="en-US" sz="2000" dirty="0" smtClean="0"/>
          </a:p>
          <a:p>
            <a:pPr marL="0" indent="0">
              <a:buNone/>
            </a:pPr>
            <a:endParaRPr lang="en-US" dirty="0" smtClean="0">
              <a:latin typeface="Courier New" pitchFamily="49" charset="0"/>
              <a:cs typeface="Courier New" pitchFamily="49" charset="0"/>
            </a:endParaRPr>
          </a:p>
          <a:p>
            <a:r>
              <a:rPr lang="en-US" dirty="0" smtClean="0"/>
              <a:t>delegate void </a:t>
            </a:r>
            <a:r>
              <a:rPr lang="en-US" b="1" dirty="0" smtClean="0"/>
              <a:t>Action</a:t>
            </a:r>
            <a:r>
              <a:rPr lang="en-US" dirty="0" smtClean="0"/>
              <a:t>&lt;T&gt;(T t)</a:t>
            </a:r>
          </a:p>
          <a:p>
            <a:pPr lvl="1"/>
            <a:r>
              <a:rPr lang="en-US" sz="2000" dirty="0" smtClean="0">
                <a:latin typeface="Courier New" pitchFamily="49" charset="0"/>
                <a:cs typeface="Courier New" pitchFamily="49" charset="0"/>
              </a:rPr>
              <a:t>Action&lt;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&gt; </a:t>
            </a:r>
            <a:r>
              <a:rPr lang="en-US" sz="2000" dirty="0" err="1">
                <a:latin typeface="Courier New" pitchFamily="49" charset="0"/>
                <a:cs typeface="Courier New" pitchFamily="49" charset="0"/>
              </a:rPr>
              <a:t>showPlusOne</a:t>
            </a:r>
            <a:r>
              <a:rPr lang="en-US" sz="2000" dirty="0">
                <a:latin typeface="Courier New" pitchFamily="49" charset="0"/>
                <a:cs typeface="Courier New" pitchFamily="49" charset="0"/>
              </a:rPr>
              <a:t> = (x) =&gt; </a:t>
            </a:r>
            <a:r>
              <a:rPr lang="en-US" sz="2000" dirty="0" err="1">
                <a:latin typeface="Courier New" pitchFamily="49" charset="0"/>
                <a:cs typeface="Courier New" pitchFamily="49" charset="0"/>
              </a:rPr>
              <a:t>WriteLine</a:t>
            </a:r>
            <a:r>
              <a:rPr lang="en-US" sz="2000" dirty="0">
                <a:latin typeface="Courier New" pitchFamily="49" charset="0"/>
                <a:cs typeface="Courier New" pitchFamily="49" charset="0"/>
              </a:rPr>
              <a:t>(x+1);</a:t>
            </a:r>
          </a:p>
          <a:p>
            <a:endParaRPr lang="en-US" dirty="0" smtClean="0"/>
          </a:p>
          <a:p>
            <a:r>
              <a:rPr lang="en-US" dirty="0" smtClean="0"/>
              <a:t>delegate U </a:t>
            </a:r>
            <a:r>
              <a:rPr lang="en-US" b="1" dirty="0" err="1" smtClean="0"/>
              <a:t>Func</a:t>
            </a:r>
            <a:r>
              <a:rPr lang="en-US" dirty="0" smtClean="0"/>
              <a:t>&lt;T,U&gt;(T t)</a:t>
            </a:r>
          </a:p>
          <a:p>
            <a:pPr lvl="1"/>
            <a:r>
              <a:rPr lang="en-US" sz="2000" dirty="0" err="1" smtClean="0">
                <a:latin typeface="Courier New" pitchFamily="49" charset="0"/>
                <a:cs typeface="Courier New" pitchFamily="49" charset="0"/>
              </a:rPr>
              <a:t>Func</a:t>
            </a:r>
            <a:r>
              <a:rPr lang="en-US" sz="2000" dirty="0" smtClean="0">
                <a:latin typeface="Courier New" pitchFamily="49" charset="0"/>
                <a:cs typeface="Courier New" pitchFamily="49" charset="0"/>
              </a:rPr>
              <a:t>&lt;</a:t>
            </a:r>
            <a:r>
              <a:rPr lang="en-US" sz="2000" dirty="0" err="1" smtClean="0">
                <a:latin typeface="Courier New" pitchFamily="49" charset="0"/>
                <a:cs typeface="Courier New" pitchFamily="49" charset="0"/>
              </a:rPr>
              <a:t>int,int</a:t>
            </a:r>
            <a:r>
              <a:rPr lang="en-US" sz="2000" dirty="0" smtClean="0">
                <a:latin typeface="Courier New" pitchFamily="49" charset="0"/>
                <a:cs typeface="Courier New" pitchFamily="49" charset="0"/>
              </a:rPr>
              <a:t>&gt; </a:t>
            </a:r>
            <a:r>
              <a:rPr lang="en-US" sz="2000" dirty="0" err="1">
                <a:latin typeface="Courier New" pitchFamily="49" charset="0"/>
                <a:cs typeface="Courier New" pitchFamily="49" charset="0"/>
              </a:rPr>
              <a:t>p</a:t>
            </a:r>
            <a:r>
              <a:rPr lang="en-US" sz="2000" dirty="0" err="1" smtClean="0">
                <a:latin typeface="Courier New" pitchFamily="49" charset="0"/>
                <a:cs typeface="Courier New" pitchFamily="49" charset="0"/>
              </a:rPr>
              <a:t>lusOne</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(x) =&gt; </a:t>
            </a:r>
            <a:r>
              <a:rPr lang="en-US" sz="2000" dirty="0" smtClean="0">
                <a:latin typeface="Courier New" pitchFamily="49" charset="0"/>
                <a:cs typeface="Courier New" pitchFamily="49" charset="0"/>
              </a:rPr>
              <a:t>(x+1</a:t>
            </a:r>
            <a:r>
              <a:rPr lang="en-US" sz="2000" dirty="0">
                <a:latin typeface="Courier New" pitchFamily="49" charset="0"/>
                <a:cs typeface="Courier New" pitchFamily="49" charset="0"/>
              </a:rPr>
              <a:t>);</a:t>
            </a:r>
          </a:p>
          <a:p>
            <a:pPr>
              <a:buNone/>
            </a:pPr>
            <a:endParaRPr lang="en-US" dirty="0" smtClean="0"/>
          </a:p>
          <a:p>
            <a:pPr>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30</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Know about C# Lambdas</a:t>
            </a:r>
            <a:endParaRPr lang="en-US" dirty="0"/>
          </a:p>
        </p:txBody>
      </p:sp>
      <p:sp>
        <p:nvSpPr>
          <p:cNvPr id="3" name="Content Placeholder 2"/>
          <p:cNvSpPr>
            <a:spLocks noGrp="1"/>
          </p:cNvSpPr>
          <p:nvPr>
            <p:ph idx="1"/>
          </p:nvPr>
        </p:nvSpPr>
        <p:spPr/>
        <p:txBody>
          <a:bodyPr>
            <a:normAutofit/>
          </a:bodyPr>
          <a:lstStyle/>
          <a:p>
            <a:r>
              <a:rPr lang="en-US" dirty="0" smtClean="0"/>
              <a:t>Lambda is an expression (with no type</a:t>
            </a:r>
            <a:r>
              <a:rPr lang="en-US" dirty="0" smtClean="0"/>
              <a:t>)</a:t>
            </a:r>
          </a:p>
          <a:p>
            <a:pPr lvl="1"/>
            <a:r>
              <a:rPr lang="en-US" dirty="0" smtClean="0"/>
              <a:t>Its “signature” is inferred by the compiler by what it’s </a:t>
            </a:r>
            <a:r>
              <a:rPr lang="en-US" smtClean="0"/>
              <a:t>being assigned to.</a:t>
            </a:r>
            <a:endParaRPr lang="en-US" dirty="0" smtClean="0"/>
          </a:p>
          <a:p>
            <a:r>
              <a:rPr lang="en-US" dirty="0" smtClean="0"/>
              <a:t>Conversion to a delegate type</a:t>
            </a:r>
          </a:p>
          <a:p>
            <a:r>
              <a:rPr lang="en-US" dirty="0" smtClean="0"/>
              <a:t>Type inference for parameters</a:t>
            </a:r>
          </a:p>
          <a:p>
            <a:r>
              <a:rPr lang="en-US" dirty="0" smtClean="0"/>
              <a:t>Capture of free variables</a:t>
            </a:r>
          </a:p>
          <a:p>
            <a:pPr lvl="1"/>
            <a:r>
              <a:rPr lang="en-US" dirty="0" smtClean="0"/>
              <a:t>Locations referenced by free variables are converted to be on the heap (“boxed”)</a:t>
            </a:r>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31</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Parallel.For</a:t>
            </a:r>
            <a:endParaRPr lang="en-US" dirty="0"/>
          </a:p>
        </p:txBody>
      </p:sp>
      <p:sp>
        <p:nvSpPr>
          <p:cNvPr id="5" name="Rectangle 4"/>
          <p:cNvSpPr/>
          <p:nvPr/>
        </p:nvSpPr>
        <p:spPr>
          <a:xfrm>
            <a:off x="304800" y="2133600"/>
            <a:ext cx="8534400" cy="3065455"/>
          </a:xfrm>
          <a:prstGeom prst="rect">
            <a:avLst/>
          </a:prstGeom>
        </p:spPr>
        <p:txBody>
          <a:bodyPr wrap="square">
            <a:spAutoFit/>
          </a:bodyPr>
          <a:lstStyle/>
          <a:p>
            <a:pPr marL="457200" marR="0">
              <a:lnSpc>
                <a:spcPct val="115000"/>
              </a:lnSpc>
              <a:spcBef>
                <a:spcPts val="0"/>
              </a:spcBef>
              <a:spcAft>
                <a:spcPts val="0"/>
              </a:spcAft>
            </a:pPr>
            <a:r>
              <a:rPr lang="en-US" sz="2800" dirty="0">
                <a:solidFill>
                  <a:srgbClr val="0000FF"/>
                </a:solidFill>
                <a:latin typeface="Consolas"/>
                <a:ea typeface="Times New Roman"/>
                <a:cs typeface="Times New Roman"/>
              </a:rPr>
              <a:t>public</a:t>
            </a:r>
            <a:r>
              <a:rPr lang="en-US" sz="2800" dirty="0">
                <a:latin typeface="Consolas"/>
                <a:ea typeface="Times New Roman"/>
                <a:cs typeface="Times New Roman"/>
              </a:rPr>
              <a:t> </a:t>
            </a:r>
            <a:r>
              <a:rPr lang="en-US" sz="2800" dirty="0">
                <a:solidFill>
                  <a:srgbClr val="0000FF"/>
                </a:solidFill>
                <a:latin typeface="Consolas"/>
                <a:ea typeface="Times New Roman"/>
                <a:cs typeface="Times New Roman"/>
              </a:rPr>
              <a:t>static</a:t>
            </a:r>
            <a:r>
              <a:rPr lang="en-US" sz="2800" dirty="0">
                <a:latin typeface="Consolas"/>
                <a:ea typeface="Times New Roman"/>
                <a:cs typeface="Times New Roman"/>
              </a:rPr>
              <a:t> </a:t>
            </a:r>
            <a:r>
              <a:rPr lang="en-US" sz="2800" dirty="0" err="1" smtClean="0">
                <a:solidFill>
                  <a:srgbClr val="2B91AF"/>
                </a:solidFill>
                <a:latin typeface="Consolas"/>
                <a:ea typeface="Times New Roman"/>
                <a:cs typeface="Times New Roman"/>
              </a:rPr>
              <a:t>ParallelLoopResult</a:t>
            </a:r>
            <a:r>
              <a:rPr lang="en-US" sz="2800" dirty="0" smtClean="0">
                <a:solidFill>
                  <a:srgbClr val="2B91AF"/>
                </a:solidFill>
                <a:latin typeface="Consolas"/>
                <a:ea typeface="Times New Roman"/>
                <a:cs typeface="Times New Roman"/>
              </a:rPr>
              <a:t> </a:t>
            </a:r>
            <a:r>
              <a:rPr lang="en-US" sz="2800" b="1" dirty="0" smtClean="0">
                <a:latin typeface="Consolas"/>
                <a:ea typeface="Times New Roman"/>
                <a:cs typeface="Times New Roman"/>
              </a:rPr>
              <a:t>For</a:t>
            </a:r>
            <a:r>
              <a:rPr lang="en-US" sz="2800" dirty="0" smtClean="0">
                <a:latin typeface="Consolas"/>
                <a:ea typeface="Times New Roman"/>
                <a:cs typeface="Times New Roman"/>
              </a:rPr>
              <a:t>(</a:t>
            </a:r>
          </a:p>
          <a:p>
            <a:pPr marL="457200" marR="0">
              <a:lnSpc>
                <a:spcPct val="115000"/>
              </a:lnSpc>
              <a:spcBef>
                <a:spcPts val="0"/>
              </a:spcBef>
              <a:spcAft>
                <a:spcPts val="0"/>
              </a:spcAft>
            </a:pPr>
            <a:r>
              <a:rPr lang="en-US" sz="2800" dirty="0">
                <a:solidFill>
                  <a:srgbClr val="0000FF"/>
                </a:solidFill>
                <a:latin typeface="Consolas"/>
                <a:ea typeface="Times New Roman"/>
                <a:cs typeface="Times New Roman"/>
              </a:rPr>
              <a:t> </a:t>
            </a:r>
            <a:r>
              <a:rPr lang="en-US" sz="2800" dirty="0" smtClean="0">
                <a:solidFill>
                  <a:srgbClr val="0000FF"/>
                </a:solidFill>
                <a:latin typeface="Consolas"/>
                <a:ea typeface="Times New Roman"/>
                <a:cs typeface="Times New Roman"/>
              </a:rPr>
              <a:t>   </a:t>
            </a:r>
            <a:r>
              <a:rPr lang="en-US" sz="2800" dirty="0" err="1" smtClean="0">
                <a:solidFill>
                  <a:srgbClr val="0000FF"/>
                </a:solidFill>
                <a:latin typeface="Consolas"/>
                <a:ea typeface="Times New Roman"/>
                <a:cs typeface="Times New Roman"/>
              </a:rPr>
              <a:t>int</a:t>
            </a:r>
            <a:r>
              <a:rPr lang="en-US" sz="2800" dirty="0" smtClean="0">
                <a:latin typeface="Consolas"/>
                <a:ea typeface="Times New Roman"/>
                <a:cs typeface="Times New Roman"/>
              </a:rPr>
              <a:t> </a:t>
            </a:r>
            <a:r>
              <a:rPr lang="en-US" sz="2800" dirty="0" err="1" smtClean="0">
                <a:latin typeface="Consolas"/>
                <a:ea typeface="Times New Roman"/>
                <a:cs typeface="Times New Roman"/>
              </a:rPr>
              <a:t>fromInclusive</a:t>
            </a:r>
            <a:endParaRPr lang="en-US" sz="2800" dirty="0" smtClean="0">
              <a:latin typeface="Consolas"/>
              <a:ea typeface="Times New Roman"/>
              <a:cs typeface="Times New Roman"/>
            </a:endParaRPr>
          </a:p>
          <a:p>
            <a:pPr marL="457200" marR="0">
              <a:lnSpc>
                <a:spcPct val="115000"/>
              </a:lnSpc>
              <a:spcBef>
                <a:spcPts val="0"/>
              </a:spcBef>
              <a:spcAft>
                <a:spcPts val="0"/>
              </a:spcAft>
            </a:pPr>
            <a:r>
              <a:rPr lang="en-US" sz="2800" dirty="0" smtClean="0">
                <a:latin typeface="Consolas"/>
                <a:ea typeface="Times New Roman"/>
                <a:cs typeface="Times New Roman"/>
              </a:rPr>
              <a:t>    ,</a:t>
            </a:r>
            <a:r>
              <a:rPr lang="en-US" sz="2800" dirty="0" smtClean="0">
                <a:solidFill>
                  <a:srgbClr val="0000FF"/>
                </a:solidFill>
                <a:latin typeface="Consolas"/>
                <a:ea typeface="Times New Roman"/>
                <a:cs typeface="Times New Roman"/>
              </a:rPr>
              <a:t> </a:t>
            </a:r>
            <a:r>
              <a:rPr lang="en-US" sz="2800" dirty="0" err="1" smtClean="0">
                <a:solidFill>
                  <a:srgbClr val="0000FF"/>
                </a:solidFill>
                <a:latin typeface="Consolas"/>
                <a:ea typeface="Times New Roman"/>
                <a:cs typeface="Times New Roman"/>
              </a:rPr>
              <a:t>int</a:t>
            </a:r>
            <a:r>
              <a:rPr lang="en-US" sz="2800" dirty="0" smtClean="0">
                <a:latin typeface="Consolas"/>
                <a:ea typeface="Times New Roman"/>
                <a:cs typeface="Times New Roman"/>
              </a:rPr>
              <a:t> </a:t>
            </a:r>
            <a:r>
              <a:rPr lang="en-US" sz="2800" dirty="0" err="1" smtClean="0">
                <a:latin typeface="Consolas"/>
                <a:ea typeface="Times New Roman"/>
                <a:cs typeface="Times New Roman"/>
              </a:rPr>
              <a:t>toExclusive</a:t>
            </a:r>
            <a:endParaRPr lang="en-US" sz="2800" dirty="0" smtClean="0">
              <a:latin typeface="Consolas"/>
              <a:ea typeface="Times New Roman"/>
              <a:cs typeface="Times New Roman"/>
            </a:endParaRPr>
          </a:p>
          <a:p>
            <a:pPr marL="457200" marR="0">
              <a:lnSpc>
                <a:spcPct val="115000"/>
              </a:lnSpc>
              <a:spcBef>
                <a:spcPts val="0"/>
              </a:spcBef>
              <a:spcAft>
                <a:spcPts val="0"/>
              </a:spcAft>
            </a:pPr>
            <a:r>
              <a:rPr lang="en-US" sz="2800" dirty="0">
                <a:latin typeface="Consolas"/>
                <a:ea typeface="Times New Roman"/>
                <a:cs typeface="Times New Roman"/>
              </a:rPr>
              <a:t> </a:t>
            </a:r>
            <a:r>
              <a:rPr lang="en-US" sz="2800" dirty="0" smtClean="0">
                <a:latin typeface="Consolas"/>
                <a:ea typeface="Times New Roman"/>
                <a:cs typeface="Times New Roman"/>
              </a:rPr>
              <a:t>   , </a:t>
            </a:r>
            <a:r>
              <a:rPr lang="en-US" sz="2800" dirty="0" smtClean="0">
                <a:solidFill>
                  <a:srgbClr val="2B91AF"/>
                </a:solidFill>
                <a:latin typeface="Consolas"/>
                <a:ea typeface="Times New Roman"/>
                <a:cs typeface="Times New Roman"/>
              </a:rPr>
              <a:t>Action</a:t>
            </a:r>
            <a:r>
              <a:rPr lang="en-US" sz="2800" dirty="0" smtClean="0">
                <a:latin typeface="Consolas"/>
                <a:ea typeface="Times New Roman"/>
                <a:cs typeface="Times New Roman"/>
              </a:rPr>
              <a:t>&lt;</a:t>
            </a:r>
            <a:r>
              <a:rPr lang="en-US" sz="2800" dirty="0" err="1" smtClean="0">
                <a:solidFill>
                  <a:srgbClr val="0000FF"/>
                </a:solidFill>
                <a:latin typeface="Consolas"/>
                <a:ea typeface="Times New Roman"/>
                <a:cs typeface="Times New Roman"/>
              </a:rPr>
              <a:t>int</a:t>
            </a:r>
            <a:r>
              <a:rPr lang="en-US" sz="2800" dirty="0">
                <a:latin typeface="Consolas"/>
                <a:ea typeface="Times New Roman"/>
                <a:cs typeface="Times New Roman"/>
              </a:rPr>
              <a:t>&gt; </a:t>
            </a:r>
            <a:r>
              <a:rPr lang="en-US" sz="2800" dirty="0" smtClean="0">
                <a:latin typeface="Consolas"/>
                <a:ea typeface="Times New Roman"/>
                <a:cs typeface="Times New Roman"/>
              </a:rPr>
              <a:t>body</a:t>
            </a:r>
          </a:p>
          <a:p>
            <a:pPr marL="457200" marR="0">
              <a:lnSpc>
                <a:spcPct val="115000"/>
              </a:lnSpc>
              <a:spcBef>
                <a:spcPts val="0"/>
              </a:spcBef>
              <a:spcAft>
                <a:spcPts val="0"/>
              </a:spcAft>
            </a:pPr>
            <a:r>
              <a:rPr lang="en-US" sz="2800" dirty="0">
                <a:latin typeface="Consolas"/>
                <a:ea typeface="Times New Roman"/>
                <a:cs typeface="Times New Roman"/>
              </a:rPr>
              <a:t> </a:t>
            </a:r>
            <a:r>
              <a:rPr lang="en-US" sz="2800" dirty="0" smtClean="0">
                <a:latin typeface="Consolas"/>
                <a:ea typeface="Times New Roman"/>
                <a:cs typeface="Times New Roman"/>
              </a:rPr>
              <a:t>   );</a:t>
            </a:r>
          </a:p>
          <a:p>
            <a:pPr marL="457200" marR="0">
              <a:lnSpc>
                <a:spcPct val="115000"/>
              </a:lnSpc>
              <a:spcBef>
                <a:spcPts val="0"/>
              </a:spcBef>
              <a:spcAft>
                <a:spcPts val="0"/>
              </a:spcAft>
            </a:pPr>
            <a:endParaRPr lang="en-US" sz="2800" dirty="0" smtClean="0">
              <a:latin typeface="Consolas"/>
              <a:ea typeface="Times New Roman"/>
              <a:cs typeface="Times New Roman"/>
            </a:endParaRPr>
          </a:p>
        </p:txBody>
      </p:sp>
      <p:sp>
        <p:nvSpPr>
          <p:cNvPr id="3" name="Footer Placeholder 2"/>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4" name="Slide Number Placeholder 3"/>
          <p:cNvSpPr>
            <a:spLocks noGrp="1"/>
          </p:cNvSpPr>
          <p:nvPr>
            <p:ph type="sldNum" sz="quarter" idx="12"/>
          </p:nvPr>
        </p:nvSpPr>
        <p:spPr>
          <a:xfrm>
            <a:off x="6553200" y="6324600"/>
            <a:ext cx="2133600" cy="365125"/>
          </a:xfrm>
        </p:spPr>
        <p:txBody>
          <a:bodyPr/>
          <a:lstStyle/>
          <a:p>
            <a:fld id="{F4FB5E65-51E1-460A-B5D3-B6231F8C0386}" type="slidenum">
              <a:rPr lang="en-US" smtClean="0"/>
              <a:pPr/>
              <a:t>32</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grpSp>
        <p:nvGrpSpPr>
          <p:cNvPr id="7" name="Group 6"/>
          <p:cNvGrpSpPr/>
          <p:nvPr/>
        </p:nvGrpSpPr>
        <p:grpSpPr>
          <a:xfrm>
            <a:off x="7924800" y="5092963"/>
            <a:ext cx="1025506" cy="946427"/>
            <a:chOff x="3932694" y="5010564"/>
            <a:chExt cx="1283040" cy="1283040"/>
          </a:xfrm>
        </p:grpSpPr>
        <p:pic>
          <p:nvPicPr>
            <p:cNvPr id="8" name="Picture 2" descr="C:\Users\tball\Desktop\alpa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694" y="5010564"/>
              <a:ext cx="1283040" cy="12830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33065" y="5029200"/>
              <a:ext cx="1077871" cy="1251728"/>
            </a:xfrm>
            <a:prstGeom prst="rect">
              <a:avLst/>
            </a:prstGeom>
            <a:noFill/>
          </p:spPr>
          <p:txBody>
            <a:bodyPr wrap="none" rtlCol="0">
              <a:spAutoFit/>
            </a:bodyPr>
            <a:lstStyle/>
            <a:p>
              <a:pPr algn="ctr"/>
              <a:r>
                <a:rPr lang="en-US" b="1" dirty="0" smtClean="0">
                  <a:solidFill>
                    <a:srgbClr val="FFFF00"/>
                  </a:solidFill>
                  <a:effectLst>
                    <a:outerShdw blurRad="38100" dist="38100" dir="2700000" algn="tl">
                      <a:srgbClr val="000000">
                        <a:alpha val="43137"/>
                      </a:srgbClr>
                    </a:outerShdw>
                  </a:effectLst>
                </a:rPr>
                <a:t>Alpaca</a:t>
              </a:r>
            </a:p>
            <a:p>
              <a:pPr algn="ctr"/>
              <a:endParaRPr lang="en-US" b="1" dirty="0" smtClean="0">
                <a:solidFill>
                  <a:srgbClr val="FFFF00"/>
                </a:solidFill>
                <a:effectLst>
                  <a:outerShdw blurRad="38100" dist="38100" dir="2700000" algn="tl">
                    <a:srgbClr val="000000">
                      <a:alpha val="43137"/>
                    </a:srgbClr>
                  </a:outerShdw>
                </a:effectLst>
              </a:endParaRPr>
            </a:p>
            <a:p>
              <a:pPr algn="ctr"/>
              <a:r>
                <a:rPr lang="en-US" b="1" dirty="0" smtClean="0">
                  <a:solidFill>
                    <a:srgbClr val="FFFF00"/>
                  </a:solidFill>
                  <a:effectLst>
                    <a:outerShdw blurRad="38100" dist="38100" dir="2700000" algn="tl">
                      <a:srgbClr val="000000">
                        <a:alpha val="43137"/>
                      </a:srgbClr>
                    </a:outerShdw>
                  </a:effectLst>
                </a:rPr>
                <a:t>Project</a:t>
              </a:r>
              <a:endParaRPr lang="en-US" b="1" dirty="0">
                <a:solidFill>
                  <a:srgbClr val="FFFF00"/>
                </a:solidFill>
                <a:effectLst>
                  <a:outerShdw blurRad="38100" dist="38100" dir="2700000" algn="tl">
                    <a:srgbClr val="000000">
                      <a:alpha val="43137"/>
                    </a:srgbClr>
                  </a:outerShdw>
                </a:effectLst>
              </a:endParaRPr>
            </a:p>
          </p:txBody>
        </p:sp>
      </p:grpSp>
      <p:sp>
        <p:nvSpPr>
          <p:cNvPr id="10" name="Rectangle 9"/>
          <p:cNvSpPr/>
          <p:nvPr/>
        </p:nvSpPr>
        <p:spPr>
          <a:xfrm>
            <a:off x="6019800" y="5415182"/>
            <a:ext cx="1905000" cy="369332"/>
          </a:xfrm>
          <a:prstGeom prst="rect">
            <a:avLst/>
          </a:prstGeom>
        </p:spPr>
        <p:txBody>
          <a:bodyPr wrap="square">
            <a:spAutoFit/>
          </a:bodyPr>
          <a:lstStyle/>
          <a:p>
            <a:r>
              <a:rPr lang="en-US" dirty="0" err="1" smtClean="0"/>
              <a:t>ParallelSamples.cs</a:t>
            </a:r>
            <a:endParaRPr lang="en-US" dirty="0"/>
          </a:p>
        </p:txBody>
      </p:sp>
      <p:sp>
        <p:nvSpPr>
          <p:cNvPr id="11" name="Rectangle 10"/>
          <p:cNvSpPr/>
          <p:nvPr/>
        </p:nvSpPr>
        <p:spPr>
          <a:xfrm>
            <a:off x="4659481" y="5721813"/>
            <a:ext cx="3352800" cy="369332"/>
          </a:xfrm>
          <a:prstGeom prst="rect">
            <a:avLst/>
          </a:prstGeom>
        </p:spPr>
        <p:txBody>
          <a:bodyPr wrap="square">
            <a:spAutoFit/>
          </a:bodyPr>
          <a:lstStyle/>
          <a:p>
            <a:r>
              <a:rPr lang="en-US" dirty="0" err="1" smtClean="0"/>
              <a:t>PoPP_ClosingOverSharedData.cs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a:bodyPr>
          <a:lstStyle/>
          <a:p>
            <a:r>
              <a:rPr lang="en-US" dirty="0" smtClean="0"/>
              <a:t>Sequential Ray Tracing</a:t>
            </a:r>
            <a:endParaRPr lang="en-US" dirty="0"/>
          </a:p>
        </p:txBody>
      </p:sp>
      <p:pic>
        <p:nvPicPr>
          <p:cNvPr id="1026" name="Picture 2" descr="http://i.msdn.microsoft.com/cc163340.fig03(en-u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3161"/>
            <a:ext cx="2743200" cy="28186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76600" y="2133600"/>
            <a:ext cx="5638800" cy="3416320"/>
          </a:xfrm>
          <a:prstGeom prst="rect">
            <a:avLst/>
          </a:prstGeom>
        </p:spPr>
        <p:txBody>
          <a:bodyPr wrap="square">
            <a:spAutoFit/>
          </a:bodyPr>
          <a:lstStyle/>
          <a:p>
            <a:r>
              <a:rPr lang="en-US" sz="2400" dirty="0"/>
              <a:t>void Render(Scene </a:t>
            </a:r>
            <a:r>
              <a:rPr lang="en-US" sz="2400" dirty="0" err="1"/>
              <a:t>scene</a:t>
            </a:r>
            <a:r>
              <a:rPr lang="en-US" sz="2400" dirty="0"/>
              <a:t>, Color[,] </a:t>
            </a:r>
            <a:r>
              <a:rPr lang="en-US" sz="2400" dirty="0" err="1"/>
              <a:t>rgb</a:t>
            </a:r>
            <a:r>
              <a:rPr lang="en-US" sz="2400" dirty="0"/>
              <a:t>)</a:t>
            </a:r>
          </a:p>
          <a:p>
            <a:r>
              <a:rPr lang="en-US" sz="2400" dirty="0"/>
              <a:t>{</a:t>
            </a:r>
          </a:p>
          <a:p>
            <a:r>
              <a:rPr lang="en-US" sz="2400" dirty="0"/>
              <a:t>  for (</a:t>
            </a:r>
            <a:r>
              <a:rPr lang="en-US" sz="2400" dirty="0" err="1"/>
              <a:t>int</a:t>
            </a:r>
            <a:r>
              <a:rPr lang="en-US" sz="2400" dirty="0"/>
              <a:t> y = 0; y &lt; </a:t>
            </a:r>
            <a:r>
              <a:rPr lang="en-US" sz="2400" dirty="0" err="1"/>
              <a:t>screenHeight</a:t>
            </a:r>
            <a:r>
              <a:rPr lang="en-US" sz="2400" dirty="0"/>
              <a:t>; y++)</a:t>
            </a:r>
          </a:p>
          <a:p>
            <a:r>
              <a:rPr lang="en-US" sz="2400" dirty="0"/>
              <a:t>  {</a:t>
            </a:r>
          </a:p>
          <a:p>
            <a:r>
              <a:rPr lang="en-US" sz="2400" dirty="0"/>
              <a:t>    for (</a:t>
            </a:r>
            <a:r>
              <a:rPr lang="en-US" sz="2400" dirty="0" err="1"/>
              <a:t>int</a:t>
            </a:r>
            <a:r>
              <a:rPr lang="en-US" sz="2400" dirty="0"/>
              <a:t> x = 0; x &lt; </a:t>
            </a:r>
            <a:r>
              <a:rPr lang="en-US" sz="2400" dirty="0" err="1"/>
              <a:t>screenWidth</a:t>
            </a:r>
            <a:r>
              <a:rPr lang="en-US" sz="2400" dirty="0"/>
              <a:t>; x++) {</a:t>
            </a:r>
          </a:p>
          <a:p>
            <a:r>
              <a:rPr lang="en-US" sz="2400" dirty="0"/>
              <a:t>      </a:t>
            </a:r>
            <a:r>
              <a:rPr lang="en-US" sz="2400" dirty="0" err="1"/>
              <a:t>rgb</a:t>
            </a:r>
            <a:r>
              <a:rPr lang="en-US" sz="2400" dirty="0"/>
              <a:t>[</a:t>
            </a:r>
            <a:r>
              <a:rPr lang="en-US" sz="2400" dirty="0" err="1"/>
              <a:t>x,y</a:t>
            </a:r>
            <a:r>
              <a:rPr lang="en-US" sz="2400" dirty="0"/>
              <a:t>] = </a:t>
            </a:r>
            <a:r>
              <a:rPr lang="en-US" sz="2400" dirty="0" err="1"/>
              <a:t>TraceRay</a:t>
            </a:r>
            <a:r>
              <a:rPr lang="en-US" sz="2400" dirty="0"/>
              <a:t>(new Ray(</a:t>
            </a:r>
            <a:r>
              <a:rPr lang="en-US" sz="2400" dirty="0" err="1"/>
              <a:t>scene,x,y</a:t>
            </a:r>
            <a:r>
              <a:rPr lang="en-US" sz="2400" dirty="0"/>
              <a:t>));</a:t>
            </a:r>
          </a:p>
          <a:p>
            <a:r>
              <a:rPr lang="en-US" sz="2400" dirty="0"/>
              <a:t>    }</a:t>
            </a:r>
          </a:p>
          <a:p>
            <a:r>
              <a:rPr lang="en-US" sz="2400" dirty="0"/>
              <a:t>  }</a:t>
            </a:r>
          </a:p>
          <a:p>
            <a:r>
              <a:rPr lang="en-US" sz="2400" dirty="0"/>
              <a:t>}</a:t>
            </a:r>
          </a:p>
        </p:txBody>
      </p:sp>
      <p:sp>
        <p:nvSpPr>
          <p:cNvPr id="3" name="Footer Placeholder 2"/>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33</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2270510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Parallel Ray Tracing with</a:t>
            </a:r>
            <a:br>
              <a:rPr lang="en-US" dirty="0" smtClean="0"/>
            </a:br>
            <a:r>
              <a:rPr lang="en-US" i="1" dirty="0" smtClean="0"/>
              <a:t>Lambda</a:t>
            </a:r>
            <a:r>
              <a:rPr lang="en-US" dirty="0" smtClean="0"/>
              <a:t> and </a:t>
            </a:r>
            <a:r>
              <a:rPr lang="en-US" b="1" dirty="0" err="1" smtClean="0"/>
              <a:t>Parallel.For</a:t>
            </a:r>
            <a:endParaRPr lang="en-US" b="1" dirty="0"/>
          </a:p>
        </p:txBody>
      </p:sp>
      <p:pic>
        <p:nvPicPr>
          <p:cNvPr id="1026" name="Picture 2" descr="http://i.msdn.microsoft.com/cc163340.fig03(en-u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3161"/>
            <a:ext cx="2743200" cy="28186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00400" y="2222480"/>
            <a:ext cx="6019800" cy="3785652"/>
          </a:xfrm>
          <a:prstGeom prst="rect">
            <a:avLst/>
          </a:prstGeom>
        </p:spPr>
        <p:txBody>
          <a:bodyPr wrap="square">
            <a:spAutoFit/>
          </a:bodyPr>
          <a:lstStyle/>
          <a:p>
            <a:r>
              <a:rPr lang="en-US" sz="2400" dirty="0"/>
              <a:t>void Render(Scene </a:t>
            </a:r>
            <a:r>
              <a:rPr lang="en-US" sz="2400" dirty="0" err="1"/>
              <a:t>scene</a:t>
            </a:r>
            <a:r>
              <a:rPr lang="en-US" sz="2400" dirty="0"/>
              <a:t>, Color[,] </a:t>
            </a:r>
            <a:r>
              <a:rPr lang="en-US" sz="2400" dirty="0" err="1"/>
              <a:t>rgb</a:t>
            </a:r>
            <a:r>
              <a:rPr lang="en-US" sz="2400" dirty="0"/>
              <a:t>)</a:t>
            </a:r>
          </a:p>
          <a:p>
            <a:r>
              <a:rPr lang="en-US" sz="2400" dirty="0"/>
              <a:t>{  </a:t>
            </a:r>
          </a:p>
          <a:p>
            <a:r>
              <a:rPr lang="en-US" sz="2400" dirty="0"/>
              <a:t>  </a:t>
            </a:r>
            <a:r>
              <a:rPr lang="en-US" sz="2400" b="1" dirty="0" err="1">
                <a:solidFill>
                  <a:srgbClr val="00B050"/>
                </a:solidFill>
              </a:rPr>
              <a:t>Parallel.For</a:t>
            </a:r>
            <a:r>
              <a:rPr lang="en-US" sz="2400" b="1" dirty="0">
                <a:solidFill>
                  <a:srgbClr val="00B050"/>
                </a:solidFill>
              </a:rPr>
              <a:t>(0, </a:t>
            </a:r>
            <a:r>
              <a:rPr lang="en-US" sz="2400" b="1" dirty="0" err="1">
                <a:solidFill>
                  <a:srgbClr val="00B050"/>
                </a:solidFill>
              </a:rPr>
              <a:t>screenHeight</a:t>
            </a:r>
            <a:r>
              <a:rPr lang="en-US" sz="2400" b="1" dirty="0">
                <a:solidFill>
                  <a:srgbClr val="00B050"/>
                </a:solidFill>
              </a:rPr>
              <a:t>, </a:t>
            </a:r>
            <a:r>
              <a:rPr lang="en-US" sz="2400" b="1" dirty="0" smtClean="0">
                <a:solidFill>
                  <a:srgbClr val="00B050"/>
                </a:solidFill>
              </a:rPr>
              <a:t> (y) =&gt; </a:t>
            </a:r>
            <a:endParaRPr lang="en-US" sz="2400" b="1" dirty="0">
              <a:solidFill>
                <a:srgbClr val="00B050"/>
              </a:solidFill>
            </a:endParaRPr>
          </a:p>
          <a:p>
            <a:r>
              <a:rPr lang="en-US" sz="2400" dirty="0"/>
              <a:t>  {</a:t>
            </a:r>
          </a:p>
          <a:p>
            <a:r>
              <a:rPr lang="en-US" sz="2400" dirty="0"/>
              <a:t>    for (</a:t>
            </a:r>
            <a:r>
              <a:rPr lang="en-US" sz="2400" dirty="0" err="1"/>
              <a:t>int</a:t>
            </a:r>
            <a:r>
              <a:rPr lang="en-US" sz="2400" dirty="0"/>
              <a:t> x = 0; x &lt; </a:t>
            </a:r>
            <a:r>
              <a:rPr lang="en-US" sz="2400" dirty="0" err="1"/>
              <a:t>screenWidth</a:t>
            </a:r>
            <a:r>
              <a:rPr lang="en-US" sz="2400" dirty="0"/>
              <a:t>; x++) </a:t>
            </a:r>
            <a:endParaRPr lang="en-US" sz="2400" dirty="0" smtClean="0"/>
          </a:p>
          <a:p>
            <a:r>
              <a:rPr lang="en-US" sz="2400" dirty="0" smtClean="0"/>
              <a:t>    {</a:t>
            </a:r>
            <a:endParaRPr lang="en-US" sz="2400" dirty="0"/>
          </a:p>
          <a:p>
            <a:r>
              <a:rPr lang="en-US" sz="2400" dirty="0"/>
              <a:t>      </a:t>
            </a:r>
            <a:r>
              <a:rPr lang="en-US" sz="2400" dirty="0" err="1"/>
              <a:t>rgb</a:t>
            </a:r>
            <a:r>
              <a:rPr lang="en-US" sz="2400" dirty="0"/>
              <a:t>[</a:t>
            </a:r>
            <a:r>
              <a:rPr lang="en-US" sz="2400" dirty="0" err="1"/>
              <a:t>x,y</a:t>
            </a:r>
            <a:r>
              <a:rPr lang="en-US" sz="2400" dirty="0"/>
              <a:t>] = </a:t>
            </a:r>
            <a:r>
              <a:rPr lang="en-US" sz="2400" dirty="0" err="1"/>
              <a:t>TraceRay</a:t>
            </a:r>
            <a:r>
              <a:rPr lang="en-US" sz="2400" dirty="0"/>
              <a:t>(new Ray(</a:t>
            </a:r>
            <a:r>
              <a:rPr lang="en-US" sz="2400" dirty="0" err="1"/>
              <a:t>scene,x,y</a:t>
            </a:r>
            <a:r>
              <a:rPr lang="en-US" sz="2400" dirty="0"/>
              <a:t>));</a:t>
            </a:r>
          </a:p>
          <a:p>
            <a:r>
              <a:rPr lang="en-US" sz="2400" dirty="0"/>
              <a:t>    }</a:t>
            </a:r>
          </a:p>
          <a:p>
            <a:r>
              <a:rPr lang="en-US" sz="2400" dirty="0"/>
              <a:t>  }</a:t>
            </a:r>
            <a:r>
              <a:rPr lang="en-US" sz="2400" b="1" dirty="0">
                <a:solidFill>
                  <a:srgbClr val="00B050"/>
                </a:solidFill>
              </a:rPr>
              <a:t>);</a:t>
            </a:r>
          </a:p>
          <a:p>
            <a:r>
              <a:rPr lang="en-US" sz="2400" dirty="0" smtClean="0"/>
              <a:t>}</a:t>
            </a:r>
            <a:endParaRPr lang="en-US" sz="2400" dirty="0"/>
          </a:p>
        </p:txBody>
      </p:sp>
      <p:sp>
        <p:nvSpPr>
          <p:cNvPr id="3" name="Footer Placeholder 2"/>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4" name="Slide Number Placeholder 3"/>
          <p:cNvSpPr>
            <a:spLocks noGrp="1"/>
          </p:cNvSpPr>
          <p:nvPr>
            <p:ph type="sldNum" sz="quarter" idx="12"/>
          </p:nvPr>
        </p:nvSpPr>
        <p:spPr/>
        <p:txBody>
          <a:bodyPr/>
          <a:lstStyle/>
          <a:p>
            <a:fld id="{F4FB5E65-51E1-460A-B5D3-B6231F8C0386}" type="slidenum">
              <a:rPr lang="en-US" smtClean="0"/>
              <a:pPr/>
              <a:t>34</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
        <p:nvSpPr>
          <p:cNvPr id="7" name="Action Button: Forward or Next 6">
            <a:hlinkClick r:id="" action="ppaction://noaction" highlightClick="1"/>
          </p:cNvPr>
          <p:cNvSpPr/>
          <p:nvPr/>
        </p:nvSpPr>
        <p:spPr>
          <a:xfrm>
            <a:off x="228600" y="5334000"/>
            <a:ext cx="1066800" cy="9144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Run It!</a:t>
            </a:r>
            <a:endParaRPr lang="en-US" b="1" dirty="0"/>
          </a:p>
        </p:txBody>
      </p:sp>
      <p:grpSp>
        <p:nvGrpSpPr>
          <p:cNvPr id="9" name="Group 8"/>
          <p:cNvGrpSpPr/>
          <p:nvPr/>
        </p:nvGrpSpPr>
        <p:grpSpPr>
          <a:xfrm>
            <a:off x="7924800" y="5334000"/>
            <a:ext cx="1025506" cy="946427"/>
            <a:chOff x="3932694" y="5010564"/>
            <a:chExt cx="1283040" cy="1283040"/>
          </a:xfrm>
        </p:grpSpPr>
        <p:pic>
          <p:nvPicPr>
            <p:cNvPr id="10" name="Picture 2" descr="C:\Users\tball\Desktop\alpac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694" y="5010564"/>
              <a:ext cx="1283040" cy="12830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33065" y="5029200"/>
              <a:ext cx="1077871" cy="1251728"/>
            </a:xfrm>
            <a:prstGeom prst="rect">
              <a:avLst/>
            </a:prstGeom>
            <a:noFill/>
          </p:spPr>
          <p:txBody>
            <a:bodyPr wrap="none" rtlCol="0">
              <a:spAutoFit/>
            </a:bodyPr>
            <a:lstStyle/>
            <a:p>
              <a:pPr algn="ctr"/>
              <a:r>
                <a:rPr lang="en-US" b="1" dirty="0" smtClean="0">
                  <a:solidFill>
                    <a:srgbClr val="FFFF00"/>
                  </a:solidFill>
                  <a:effectLst>
                    <a:outerShdw blurRad="38100" dist="38100" dir="2700000" algn="tl">
                      <a:srgbClr val="000000">
                        <a:alpha val="43137"/>
                      </a:srgbClr>
                    </a:outerShdw>
                  </a:effectLst>
                </a:rPr>
                <a:t>Alpaca</a:t>
              </a:r>
            </a:p>
            <a:p>
              <a:pPr algn="ctr"/>
              <a:endParaRPr lang="en-US" b="1" dirty="0" smtClean="0">
                <a:solidFill>
                  <a:srgbClr val="FFFF00"/>
                </a:solidFill>
                <a:effectLst>
                  <a:outerShdw blurRad="38100" dist="38100" dir="2700000" algn="tl">
                    <a:srgbClr val="000000">
                      <a:alpha val="43137"/>
                    </a:srgbClr>
                  </a:outerShdw>
                </a:effectLst>
              </a:endParaRPr>
            </a:p>
            <a:p>
              <a:pPr algn="ctr"/>
              <a:r>
                <a:rPr lang="en-US" b="1" dirty="0" smtClean="0">
                  <a:solidFill>
                    <a:srgbClr val="FFFF00"/>
                  </a:solidFill>
                  <a:effectLst>
                    <a:outerShdw blurRad="38100" dist="38100" dir="2700000" algn="tl">
                      <a:srgbClr val="000000">
                        <a:alpha val="43137"/>
                      </a:srgbClr>
                    </a:outerShdw>
                  </a:effectLst>
                </a:rPr>
                <a:t>Project</a:t>
              </a:r>
              <a:endParaRPr lang="en-US" b="1" dirty="0">
                <a:solidFill>
                  <a:srgbClr val="FFFF00"/>
                </a:solidFill>
                <a:effectLst>
                  <a:outerShdw blurRad="38100" dist="38100" dir="2700000" algn="tl">
                    <a:srgbClr val="000000">
                      <a:alpha val="43137"/>
                    </a:srgbClr>
                  </a:outerShdw>
                </a:effectLst>
              </a:endParaRPr>
            </a:p>
          </p:txBody>
        </p:sp>
      </p:grpSp>
      <p:sp>
        <p:nvSpPr>
          <p:cNvPr id="8" name="Rectangle 7"/>
          <p:cNvSpPr/>
          <p:nvPr/>
        </p:nvSpPr>
        <p:spPr>
          <a:xfrm>
            <a:off x="4114800" y="5943600"/>
            <a:ext cx="3962400" cy="646331"/>
          </a:xfrm>
          <a:prstGeom prst="rect">
            <a:avLst/>
          </a:prstGeom>
        </p:spPr>
        <p:txBody>
          <a:bodyPr wrap="square">
            <a:spAutoFit/>
          </a:bodyPr>
          <a:lstStyle/>
          <a:p>
            <a:r>
              <a:rPr lang="en-US" dirty="0" err="1" smtClean="0"/>
              <a:t>RayTracerTest.cs</a:t>
            </a:r>
            <a:endParaRPr lang="en-US" dirty="0" smtClean="0"/>
          </a:p>
          <a:p>
            <a:r>
              <a:rPr lang="en-US" dirty="0" smtClean="0"/>
              <a:t>    </a:t>
            </a:r>
            <a:r>
              <a:rPr lang="en-US" dirty="0" err="1" smtClean="0"/>
              <a:t>ValidateOutput_BasicParallelRaytracer</a:t>
            </a:r>
            <a:endParaRPr lang="en-US" dirty="0"/>
          </a:p>
        </p:txBody>
      </p:sp>
    </p:spTree>
    <p:extLst>
      <p:ext uri="{BB962C8B-B14F-4D97-AF65-F5344CB8AC3E}">
        <p14:creationId xmlns:p14="http://schemas.microsoft.com/office/powerpoint/2010/main" val="2270510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Thinking About </a:t>
            </a:r>
            <a:r>
              <a:rPr lang="en-US" dirty="0" err="1" smtClean="0"/>
              <a:t>Parallel.For</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35</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Parallel DAG Edges (Happens-before)</a:t>
            </a:r>
            <a:br>
              <a:rPr lang="en-US" dirty="0" smtClean="0"/>
            </a:br>
            <a:r>
              <a:rPr lang="en-US" dirty="0" smtClean="0"/>
              <a:t>Constrain Execution</a:t>
            </a:r>
            <a:endParaRPr lang="en-US" dirty="0"/>
          </a:p>
        </p:txBody>
      </p:sp>
      <p:sp>
        <p:nvSpPr>
          <p:cNvPr id="3" name="Content Placeholder 2"/>
          <p:cNvSpPr>
            <a:spLocks noGrp="1"/>
          </p:cNvSpPr>
          <p:nvPr>
            <p:ph idx="1"/>
          </p:nvPr>
        </p:nvSpPr>
        <p:spPr>
          <a:xfrm>
            <a:off x="2819400" y="2027237"/>
            <a:ext cx="6172200" cy="4525963"/>
          </a:xfrm>
        </p:spPr>
        <p:txBody>
          <a:bodyPr>
            <a:normAutofit fontScale="92500" lnSpcReduction="20000"/>
          </a:bodyPr>
          <a:lstStyle/>
          <a:p>
            <a:r>
              <a:rPr lang="en-US" dirty="0" smtClean="0"/>
              <a:t>Implementation guarantees</a:t>
            </a:r>
          </a:p>
          <a:p>
            <a:pPr lvl="1"/>
            <a:r>
              <a:rPr lang="en-US" dirty="0" smtClean="0"/>
              <a:t>X completes execution before Y starts execution</a:t>
            </a:r>
          </a:p>
          <a:p>
            <a:pPr lvl="1"/>
            <a:r>
              <a:rPr lang="en-US" dirty="0" smtClean="0"/>
              <a:t>All effects of X are visible to Y</a:t>
            </a:r>
          </a:p>
          <a:p>
            <a:endParaRPr lang="en-US" dirty="0" smtClean="0"/>
          </a:p>
          <a:p>
            <a:pPr>
              <a:buNone/>
            </a:pPr>
            <a:r>
              <a:rPr lang="en-US" dirty="0" smtClean="0"/>
              <a:t> </a:t>
            </a:r>
          </a:p>
          <a:p>
            <a:r>
              <a:rPr lang="en-US" dirty="0" smtClean="0"/>
              <a:t>No directed path between X,Y, no guarantees</a:t>
            </a:r>
          </a:p>
          <a:p>
            <a:pPr lvl="1"/>
            <a:r>
              <a:rPr lang="en-US" dirty="0" smtClean="0"/>
              <a:t>X,Y could happen in parallel, or</a:t>
            </a:r>
          </a:p>
          <a:p>
            <a:pPr lvl="1"/>
            <a:r>
              <a:rPr lang="en-US" dirty="0" smtClean="0"/>
              <a:t>X could happen before Y, or</a:t>
            </a:r>
          </a:p>
          <a:p>
            <a:pPr lvl="1"/>
            <a:r>
              <a:rPr lang="en-US" dirty="0" smtClean="0"/>
              <a:t>Y could happen before X</a:t>
            </a:r>
            <a:endParaRPr lang="en-US" dirty="0"/>
          </a:p>
        </p:txBody>
      </p:sp>
      <p:sp>
        <p:nvSpPr>
          <p:cNvPr id="4" name="Rectangle 3"/>
          <p:cNvSpPr/>
          <p:nvPr/>
        </p:nvSpPr>
        <p:spPr>
          <a:xfrm>
            <a:off x="1066800" y="1951037"/>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X</a:t>
            </a:r>
            <a:endParaRPr lang="en-US" sz="4000" b="1" dirty="0"/>
          </a:p>
        </p:txBody>
      </p:sp>
      <p:cxnSp>
        <p:nvCxnSpPr>
          <p:cNvPr id="5" name="Straight Arrow Connector 4"/>
          <p:cNvCxnSpPr>
            <a:stCxn id="4" idx="2"/>
            <a:endCxn id="6" idx="0"/>
          </p:cNvCxnSpPr>
          <p:nvPr/>
        </p:nvCxnSpPr>
        <p:spPr>
          <a:xfrm rot="5400000">
            <a:off x="952500" y="3132137"/>
            <a:ext cx="9906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Rectangle 5"/>
          <p:cNvSpPr/>
          <p:nvPr/>
        </p:nvSpPr>
        <p:spPr>
          <a:xfrm>
            <a:off x="1066800" y="3627437"/>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Y</a:t>
            </a:r>
            <a:endParaRPr lang="en-US" sz="4000" b="1" dirty="0"/>
          </a:p>
        </p:txBody>
      </p:sp>
      <p:sp>
        <p:nvSpPr>
          <p:cNvPr id="7" name="Rectangle 6"/>
          <p:cNvSpPr/>
          <p:nvPr/>
        </p:nvSpPr>
        <p:spPr>
          <a:xfrm>
            <a:off x="685800" y="5227637"/>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X</a:t>
            </a:r>
            <a:endParaRPr lang="en-US" sz="4000" b="1" dirty="0"/>
          </a:p>
        </p:txBody>
      </p:sp>
      <p:sp>
        <p:nvSpPr>
          <p:cNvPr id="9" name="Rectangle 8"/>
          <p:cNvSpPr/>
          <p:nvPr/>
        </p:nvSpPr>
        <p:spPr>
          <a:xfrm>
            <a:off x="1752600" y="5227637"/>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Y</a:t>
            </a:r>
            <a:endParaRPr lang="en-US" sz="4000" b="1" dirty="0"/>
          </a:p>
        </p:txBody>
      </p:sp>
      <p:sp>
        <p:nvSpPr>
          <p:cNvPr id="8" name="Footer Placeholder 7"/>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11" name="Slide Number Placeholder 10"/>
          <p:cNvSpPr>
            <a:spLocks noGrp="1"/>
          </p:cNvSpPr>
          <p:nvPr>
            <p:ph type="sldNum" sz="quarter" idx="12"/>
          </p:nvPr>
        </p:nvSpPr>
        <p:spPr/>
        <p:txBody>
          <a:bodyPr/>
          <a:lstStyle/>
          <a:p>
            <a:fld id="{F4FB5E65-51E1-460A-B5D3-B6231F8C0386}" type="slidenum">
              <a:rPr lang="en-US" smtClean="0"/>
              <a:pPr/>
              <a:t>36</a:t>
            </a:fld>
            <a:endParaRPr lang="en-US"/>
          </a:p>
        </p:txBody>
      </p:sp>
      <p:sp>
        <p:nvSpPr>
          <p:cNvPr id="12" name="Date Placeholder 11"/>
          <p:cNvSpPr>
            <a:spLocks noGrp="1"/>
          </p:cNvSpPr>
          <p:nvPr>
            <p:ph type="dt" sz="half" idx="10"/>
          </p:nvPr>
        </p:nvSpPr>
        <p:spPr/>
        <p:txBody>
          <a:bodyPr/>
          <a:lstStyle/>
          <a:p>
            <a:r>
              <a:rPr lang="en-US" smtClean="0"/>
              <a:t>6/16/2010</a:t>
            </a:r>
            <a:endParaRPr lang="en-US"/>
          </a:p>
        </p:txBody>
      </p:sp>
      <p:sp>
        <p:nvSpPr>
          <p:cNvPr id="13" name="Flowchart: Decision 12"/>
          <p:cNvSpPr/>
          <p:nvPr/>
        </p:nvSpPr>
        <p:spPr>
          <a:xfrm>
            <a:off x="9448800" y="5403742"/>
            <a:ext cx="2667000" cy="1454258"/>
          </a:xfrm>
          <a:prstGeom prst="flowChartDecisio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t>Correctness</a:t>
            </a:r>
          </a:p>
          <a:p>
            <a:pPr algn="ctr"/>
            <a:r>
              <a:rPr lang="en-US" b="1" dirty="0" smtClean="0"/>
              <a:t>Concept</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5105400" cy="1981200"/>
          </a:xfrm>
        </p:spPr>
        <p:txBody>
          <a:bodyPr>
            <a:normAutofit fontScale="92500"/>
          </a:bodyPr>
          <a:lstStyle/>
          <a:p>
            <a:pPr>
              <a:buNone/>
            </a:pPr>
            <a:r>
              <a:rPr lang="en-US" dirty="0" smtClean="0"/>
              <a:t>A;</a:t>
            </a:r>
          </a:p>
          <a:p>
            <a:pPr>
              <a:buNone/>
            </a:pPr>
            <a:r>
              <a:rPr lang="en-US" dirty="0" err="1" smtClean="0"/>
              <a:t>Parallel.For</a:t>
            </a:r>
            <a:r>
              <a:rPr lang="en-US" dirty="0" smtClean="0"/>
              <a:t>(0, N, </a:t>
            </a:r>
            <a:r>
              <a:rPr lang="en-US" b="1" dirty="0">
                <a:solidFill>
                  <a:srgbClr val="FF0000"/>
                </a:solidFill>
                <a:sym typeface="Symbol"/>
              </a:rPr>
              <a:t>m</a:t>
            </a:r>
            <a:r>
              <a:rPr lang="en-US" b="1" dirty="0" smtClean="0">
                <a:solidFill>
                  <a:srgbClr val="FF0000"/>
                </a:solidFill>
              </a:rPr>
              <a:t>: </a:t>
            </a:r>
            <a:r>
              <a:rPr lang="en-US" dirty="0" smtClean="0"/>
              <a:t>i =&gt; { B; });</a:t>
            </a:r>
          </a:p>
          <a:p>
            <a:pPr>
              <a:buNone/>
            </a:pPr>
            <a:r>
              <a:rPr lang="en-US" dirty="0" smtClean="0"/>
              <a:t>C;</a:t>
            </a:r>
          </a:p>
          <a:p>
            <a:pPr>
              <a:buNone/>
            </a:pPr>
            <a:endParaRPr lang="en-US" dirty="0" smtClean="0"/>
          </a:p>
          <a:p>
            <a:pPr lvl="1">
              <a:buNone/>
            </a:pPr>
            <a:endParaRPr lang="en-US" dirty="0" smtClean="0"/>
          </a:p>
          <a:p>
            <a:pPr>
              <a:buNone/>
            </a:pPr>
            <a:endParaRPr lang="en-US" dirty="0"/>
          </a:p>
        </p:txBody>
      </p:sp>
      <p:sp>
        <p:nvSpPr>
          <p:cNvPr id="7" name="Rectangle 6"/>
          <p:cNvSpPr/>
          <p:nvPr/>
        </p:nvSpPr>
        <p:spPr>
          <a:xfrm>
            <a:off x="3276600" y="39624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m(0)</a:t>
            </a:r>
          </a:p>
        </p:txBody>
      </p:sp>
      <p:sp>
        <p:nvSpPr>
          <p:cNvPr id="11" name="Rectangle 10"/>
          <p:cNvSpPr/>
          <p:nvPr/>
        </p:nvSpPr>
        <p:spPr>
          <a:xfrm>
            <a:off x="4724400" y="39624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m(1) </a:t>
            </a:r>
            <a:endParaRPr lang="en-US" sz="3200" b="1" dirty="0"/>
          </a:p>
        </p:txBody>
      </p:sp>
      <p:sp>
        <p:nvSpPr>
          <p:cNvPr id="12" name="Rectangle 11"/>
          <p:cNvSpPr/>
          <p:nvPr/>
        </p:nvSpPr>
        <p:spPr>
          <a:xfrm>
            <a:off x="7086600" y="39624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m(N-1)</a:t>
            </a:r>
          </a:p>
        </p:txBody>
      </p:sp>
      <p:sp>
        <p:nvSpPr>
          <p:cNvPr id="13" name="Rectangle 12"/>
          <p:cNvSpPr/>
          <p:nvPr/>
        </p:nvSpPr>
        <p:spPr>
          <a:xfrm>
            <a:off x="6072722" y="3616404"/>
            <a:ext cx="709078" cy="1015663"/>
          </a:xfrm>
          <a:prstGeom prst="rect">
            <a:avLst/>
          </a:prstGeom>
        </p:spPr>
        <p:txBody>
          <a:bodyPr wrap="square">
            <a:spAutoFit/>
          </a:bodyPr>
          <a:lstStyle/>
          <a:p>
            <a:r>
              <a:rPr lang="en-US" sz="6000" b="1" dirty="0" smtClean="0"/>
              <a:t>…</a:t>
            </a:r>
            <a:endParaRPr lang="en-US" sz="6000" b="1" dirty="0"/>
          </a:p>
        </p:txBody>
      </p:sp>
      <p:cxnSp>
        <p:nvCxnSpPr>
          <p:cNvPr id="15" name="Straight Arrow Connector 14"/>
          <p:cNvCxnSpPr>
            <a:endCxn id="7" idx="0"/>
          </p:cNvCxnSpPr>
          <p:nvPr/>
        </p:nvCxnSpPr>
        <p:spPr>
          <a:xfrm rot="5400000">
            <a:off x="4743450" y="2457450"/>
            <a:ext cx="533400" cy="2476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endCxn id="11" idx="0"/>
          </p:cNvCxnSpPr>
          <p:nvPr/>
        </p:nvCxnSpPr>
        <p:spPr>
          <a:xfrm rot="5400000">
            <a:off x="5467350" y="3181350"/>
            <a:ext cx="533400"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a:endCxn id="12" idx="0"/>
          </p:cNvCxnSpPr>
          <p:nvPr/>
        </p:nvCxnSpPr>
        <p:spPr>
          <a:xfrm rot="16200000" flipH="1">
            <a:off x="6724650" y="2952750"/>
            <a:ext cx="533400"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a:stCxn id="7" idx="2"/>
          </p:cNvCxnSpPr>
          <p:nvPr/>
        </p:nvCxnSpPr>
        <p:spPr>
          <a:xfrm rot="16200000" flipH="1">
            <a:off x="4743450" y="3676650"/>
            <a:ext cx="533400" cy="2476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a:stCxn id="11" idx="2"/>
          </p:cNvCxnSpPr>
          <p:nvPr/>
        </p:nvCxnSpPr>
        <p:spPr>
          <a:xfrm rot="16200000" flipH="1">
            <a:off x="5467350" y="4400550"/>
            <a:ext cx="533400"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a:stCxn id="12" idx="2"/>
          </p:cNvCxnSpPr>
          <p:nvPr/>
        </p:nvCxnSpPr>
        <p:spPr>
          <a:xfrm rot="5400000">
            <a:off x="6724650" y="4171950"/>
            <a:ext cx="533400"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Title 1"/>
          <p:cNvSpPr>
            <a:spLocks noGrp="1"/>
          </p:cNvSpPr>
          <p:nvPr>
            <p:ph type="title"/>
          </p:nvPr>
        </p:nvSpPr>
        <p:spPr>
          <a:xfrm>
            <a:off x="533400" y="0"/>
            <a:ext cx="8229600" cy="1143000"/>
          </a:xfrm>
        </p:spPr>
        <p:txBody>
          <a:bodyPr>
            <a:normAutofit/>
          </a:bodyPr>
          <a:lstStyle/>
          <a:p>
            <a:r>
              <a:rPr lang="en-US" dirty="0" err="1" smtClean="0"/>
              <a:t>Parallel.For</a:t>
            </a:r>
            <a:r>
              <a:rPr lang="en-US" dirty="0" smtClean="0"/>
              <a:t> Happens-before Edges</a:t>
            </a:r>
            <a:endParaRPr lang="en-US" dirty="0"/>
          </a:p>
        </p:txBody>
      </p:sp>
      <p:sp>
        <p:nvSpPr>
          <p:cNvPr id="18" name="Rectangle 17"/>
          <p:cNvSpPr/>
          <p:nvPr/>
        </p:nvSpPr>
        <p:spPr>
          <a:xfrm>
            <a:off x="5867400" y="20574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a:t>
            </a:r>
            <a:endParaRPr lang="en-US" sz="4000" b="1" dirty="0"/>
          </a:p>
        </p:txBody>
      </p:sp>
      <p:sp>
        <p:nvSpPr>
          <p:cNvPr id="19" name="Oval 18"/>
          <p:cNvSpPr/>
          <p:nvPr/>
        </p:nvSpPr>
        <p:spPr>
          <a:xfrm>
            <a:off x="6096000" y="3276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867400" y="60960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C</a:t>
            </a:r>
            <a:endParaRPr lang="en-US" sz="4000" b="1" dirty="0"/>
          </a:p>
        </p:txBody>
      </p:sp>
      <p:sp>
        <p:nvSpPr>
          <p:cNvPr id="22" name="Oval 21"/>
          <p:cNvSpPr/>
          <p:nvPr/>
        </p:nvSpPr>
        <p:spPr>
          <a:xfrm>
            <a:off x="6096000" y="5181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2" idx="4"/>
            <a:endCxn id="21" idx="0"/>
          </p:cNvCxnSpPr>
          <p:nvPr/>
        </p:nvCxnSpPr>
        <p:spPr>
          <a:xfrm rot="5400000">
            <a:off x="5943600" y="5791200"/>
            <a:ext cx="6096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a:stCxn id="18" idx="2"/>
            <a:endCxn id="19" idx="0"/>
          </p:cNvCxnSpPr>
          <p:nvPr/>
        </p:nvCxnSpPr>
        <p:spPr>
          <a:xfrm rot="5400000">
            <a:off x="5981700" y="3009900"/>
            <a:ext cx="533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Footer Placeholder 1"/>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4" name="Slide Number Placeholder 3"/>
          <p:cNvSpPr>
            <a:spLocks noGrp="1"/>
          </p:cNvSpPr>
          <p:nvPr>
            <p:ph type="sldNum" sz="quarter" idx="12"/>
          </p:nvPr>
        </p:nvSpPr>
        <p:spPr/>
        <p:txBody>
          <a:bodyPr/>
          <a:lstStyle/>
          <a:p>
            <a:fld id="{F4FB5E65-51E1-460A-B5D3-B6231F8C0386}" type="slidenum">
              <a:rPr lang="en-US" smtClean="0"/>
              <a:pPr/>
              <a:t>37</a:t>
            </a:fld>
            <a:endParaRPr lang="en-US"/>
          </a:p>
        </p:txBody>
      </p:sp>
      <p:sp>
        <p:nvSpPr>
          <p:cNvPr id="5" name="Date Placeholder 4"/>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2000349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.NET 4 Does For You</a:t>
            </a:r>
            <a:endParaRPr lang="en-US" dirty="0"/>
          </a:p>
        </p:txBody>
      </p:sp>
      <p:sp>
        <p:nvSpPr>
          <p:cNvPr id="3" name="Content Placeholder 2"/>
          <p:cNvSpPr>
            <a:spLocks noGrp="1"/>
          </p:cNvSpPr>
          <p:nvPr>
            <p:ph idx="1"/>
          </p:nvPr>
        </p:nvSpPr>
        <p:spPr/>
        <p:txBody>
          <a:bodyPr>
            <a:normAutofit/>
          </a:bodyPr>
          <a:lstStyle/>
          <a:p>
            <a:r>
              <a:rPr lang="en-US" sz="3600" dirty="0" err="1" smtClean="0"/>
              <a:t>Parallel.For</a:t>
            </a:r>
            <a:r>
              <a:rPr lang="en-US" sz="3600" dirty="0" smtClean="0"/>
              <a:t> automatically</a:t>
            </a:r>
            <a:endParaRPr lang="en-US" sz="3200" dirty="0" smtClean="0"/>
          </a:p>
          <a:p>
            <a:pPr lvl="1"/>
            <a:r>
              <a:rPr lang="en-US" sz="3200" dirty="0" smtClean="0"/>
              <a:t>Assigns work to cores efficiently</a:t>
            </a:r>
            <a:endParaRPr lang="en-US" sz="2800" dirty="0" smtClean="0"/>
          </a:p>
          <a:p>
            <a:pPr lvl="1"/>
            <a:r>
              <a:rPr lang="en-US" sz="3200" dirty="0" smtClean="0"/>
              <a:t>Dynamically partitions</a:t>
            </a:r>
          </a:p>
          <a:p>
            <a:pPr lvl="1"/>
            <a:r>
              <a:rPr lang="en-US" sz="3200" dirty="0" smtClean="0"/>
              <a:t>Balances load efficiently</a:t>
            </a:r>
          </a:p>
          <a:p>
            <a:pPr lvl="1"/>
            <a:r>
              <a:rPr lang="en-US" sz="3200" dirty="0" smtClean="0"/>
              <a:t>Handles exceptions</a:t>
            </a:r>
          </a:p>
          <a:p>
            <a:endParaRPr lang="en-US" sz="3600" dirty="0" smtClean="0"/>
          </a:p>
          <a:p>
            <a:r>
              <a:rPr lang="en-US" sz="3600" dirty="0" smtClean="0"/>
              <a:t>And much more… </a:t>
            </a:r>
          </a:p>
          <a:p>
            <a:endParaRPr lang="en-US" sz="3600" dirty="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38</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a:xfrm>
            <a:off x="4382310" y="3657600"/>
            <a:ext cx="4228290" cy="1295400"/>
          </a:xfrm>
          <a:prstGeom prst="round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85800" y="3657600"/>
            <a:ext cx="36576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20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12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08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004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196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92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484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676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772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19600" y="1752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6" idx="2"/>
            <a:endCxn id="2" idx="0"/>
          </p:cNvCxnSpPr>
          <p:nvPr/>
        </p:nvCxnSpPr>
        <p:spPr>
          <a:xfrm rot="5400000">
            <a:off x="1905000" y="1295400"/>
            <a:ext cx="1828800" cy="3657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stCxn id="16" idx="2"/>
            <a:endCxn id="3" idx="0"/>
          </p:cNvCxnSpPr>
          <p:nvPr/>
        </p:nvCxnSpPr>
        <p:spPr>
          <a:xfrm rot="5400000">
            <a:off x="2209800" y="1600200"/>
            <a:ext cx="1828800" cy="3048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a:stCxn id="16" idx="2"/>
            <a:endCxn id="4" idx="0"/>
          </p:cNvCxnSpPr>
          <p:nvPr/>
        </p:nvCxnSpPr>
        <p:spPr>
          <a:xfrm rot="5400000">
            <a:off x="2514600" y="1905000"/>
            <a:ext cx="1828800" cy="2438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stCxn id="16" idx="2"/>
            <a:endCxn id="5" idx="0"/>
          </p:cNvCxnSpPr>
          <p:nvPr/>
        </p:nvCxnSpPr>
        <p:spPr>
          <a:xfrm rot="5400000">
            <a:off x="2819400" y="2209800"/>
            <a:ext cx="1828800" cy="1828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stCxn id="16" idx="2"/>
            <a:endCxn id="6" idx="0"/>
          </p:cNvCxnSpPr>
          <p:nvPr/>
        </p:nvCxnSpPr>
        <p:spPr>
          <a:xfrm rot="5400000">
            <a:off x="3124200" y="2514600"/>
            <a:ext cx="1828800" cy="1219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16" idx="2"/>
            <a:endCxn id="7" idx="0"/>
          </p:cNvCxnSpPr>
          <p:nvPr/>
        </p:nvCxnSpPr>
        <p:spPr>
          <a:xfrm rot="5400000">
            <a:off x="3429000" y="2819400"/>
            <a:ext cx="18288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a:stCxn id="16" idx="2"/>
            <a:endCxn id="8" idx="0"/>
          </p:cNvCxnSpPr>
          <p:nvPr/>
        </p:nvCxnSpPr>
        <p:spPr>
          <a:xfrm rot="5400000">
            <a:off x="3733800" y="3124200"/>
            <a:ext cx="1828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a:stCxn id="16" idx="2"/>
            <a:endCxn id="9" idx="0"/>
          </p:cNvCxnSpPr>
          <p:nvPr/>
        </p:nvCxnSpPr>
        <p:spPr>
          <a:xfrm rot="16200000" flipH="1">
            <a:off x="4038600" y="2819400"/>
            <a:ext cx="18288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a:stCxn id="16" idx="2"/>
            <a:endCxn id="10" idx="0"/>
          </p:cNvCxnSpPr>
          <p:nvPr/>
        </p:nvCxnSpPr>
        <p:spPr>
          <a:xfrm rot="16200000" flipH="1">
            <a:off x="4343400" y="2514600"/>
            <a:ext cx="1828800" cy="1219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a:stCxn id="16" idx="2"/>
            <a:endCxn id="11" idx="0"/>
          </p:cNvCxnSpPr>
          <p:nvPr/>
        </p:nvCxnSpPr>
        <p:spPr>
          <a:xfrm rot="16200000" flipH="1">
            <a:off x="4648200" y="2209800"/>
            <a:ext cx="1828800" cy="1828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Straight Arrow Connector 51"/>
          <p:cNvCxnSpPr>
            <a:stCxn id="16" idx="2"/>
            <a:endCxn id="12" idx="0"/>
          </p:cNvCxnSpPr>
          <p:nvPr/>
        </p:nvCxnSpPr>
        <p:spPr>
          <a:xfrm rot="16200000" flipH="1">
            <a:off x="4953000" y="1905000"/>
            <a:ext cx="1828800" cy="2438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5" name="Straight Arrow Connector 54"/>
          <p:cNvCxnSpPr>
            <a:stCxn id="16" idx="2"/>
            <a:endCxn id="13" idx="0"/>
          </p:cNvCxnSpPr>
          <p:nvPr/>
        </p:nvCxnSpPr>
        <p:spPr>
          <a:xfrm rot="16200000" flipH="1">
            <a:off x="5257800" y="1600200"/>
            <a:ext cx="1828800" cy="3048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8" name="Straight Arrow Connector 57"/>
          <p:cNvCxnSpPr>
            <a:stCxn id="16" idx="2"/>
            <a:endCxn id="14" idx="0"/>
          </p:cNvCxnSpPr>
          <p:nvPr/>
        </p:nvCxnSpPr>
        <p:spPr>
          <a:xfrm rot="16200000" flipH="1">
            <a:off x="5562600" y="1295400"/>
            <a:ext cx="1828800" cy="3657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4" name="Title 1"/>
          <p:cNvSpPr txBox="1">
            <a:spLocks/>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Example P</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artitioning</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on Two Cores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Footer Placeholder 14"/>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17" name="Slide Number Placeholder 16"/>
          <p:cNvSpPr>
            <a:spLocks noGrp="1"/>
          </p:cNvSpPr>
          <p:nvPr>
            <p:ph type="sldNum" sz="quarter" idx="12"/>
          </p:nvPr>
        </p:nvSpPr>
        <p:spPr/>
        <p:txBody>
          <a:bodyPr/>
          <a:lstStyle/>
          <a:p>
            <a:fld id="{F4FB5E65-51E1-460A-B5D3-B6231F8C0386}" type="slidenum">
              <a:rPr lang="en-US" smtClean="0"/>
              <a:pPr/>
              <a:t>39</a:t>
            </a:fld>
            <a:endParaRPr lang="en-US"/>
          </a:p>
        </p:txBody>
      </p:sp>
      <p:sp>
        <p:nvSpPr>
          <p:cNvPr id="20" name="Date Placeholder 19"/>
          <p:cNvSpPr>
            <a:spLocks noGrp="1"/>
          </p:cNvSpPr>
          <p:nvPr>
            <p:ph type="dt" sz="half" idx="10"/>
          </p:nvPr>
        </p:nvSpPr>
        <p:spPr/>
        <p:txBody>
          <a:bodyPr/>
          <a:lstStyle/>
          <a:p>
            <a:r>
              <a:rPr lang="en-US" smtClean="0"/>
              <a:t>6/16/2010</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Parallelism</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Why: </a:t>
            </a:r>
            <a:r>
              <a:rPr lang="en-US" i="1" dirty="0" smtClean="0"/>
              <a:t>speed-up</a:t>
            </a:r>
          </a:p>
          <a:p>
            <a:endParaRPr lang="en-US" dirty="0" smtClean="0"/>
          </a:p>
          <a:p>
            <a:r>
              <a:rPr lang="en-US" dirty="0" smtClean="0"/>
              <a:t>How (greatly simplified):  </a:t>
            </a:r>
          </a:p>
          <a:p>
            <a:pPr lvl="1"/>
            <a:r>
              <a:rPr lang="en-US" dirty="0" smtClean="0"/>
              <a:t>split </a:t>
            </a:r>
            <a:r>
              <a:rPr lang="en-US" dirty="0"/>
              <a:t>work into independent </a:t>
            </a:r>
            <a:r>
              <a:rPr lang="en-US" dirty="0" smtClean="0"/>
              <a:t>similar pieces</a:t>
            </a:r>
          </a:p>
          <a:p>
            <a:pPr lvl="1"/>
            <a:r>
              <a:rPr lang="en-US" dirty="0" smtClean="0"/>
              <a:t>execute pieces in parallel</a:t>
            </a:r>
          </a:p>
          <a:p>
            <a:pPr lvl="1"/>
            <a:r>
              <a:rPr lang="en-US" dirty="0" smtClean="0"/>
              <a:t>collect results </a:t>
            </a:r>
          </a:p>
          <a:p>
            <a:pPr lvl="1"/>
            <a:endParaRPr lang="en-US" dirty="0"/>
          </a:p>
          <a:p>
            <a:r>
              <a:rPr lang="en-US" dirty="0" smtClean="0"/>
              <a:t>Simple example</a:t>
            </a:r>
          </a:p>
          <a:p>
            <a:pPr lvl="1"/>
            <a:r>
              <a:rPr lang="en-US" dirty="0" smtClean="0"/>
              <a:t>Count number of words in a set of files</a:t>
            </a:r>
            <a:endParaRPr lang="en-US" dirty="0"/>
          </a:p>
          <a:p>
            <a:pPr lvl="0"/>
            <a:endParaRPr lang="en-US" dirty="0" smtClean="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4</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Tree>
    <p:extLst>
      <p:ext uri="{BB962C8B-B14F-4D97-AF65-F5344CB8AC3E}">
        <p14:creationId xmlns:p14="http://schemas.microsoft.com/office/powerpoint/2010/main" val="1009926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80690" y="3657600"/>
            <a:ext cx="1791510" cy="1295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209490" y="3657600"/>
            <a:ext cx="2362200" cy="1295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532435" y="3654360"/>
            <a:ext cx="1810965" cy="1295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46890" y="3657600"/>
            <a:ext cx="18288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20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12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08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004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196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92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484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676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772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19600" y="1752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6" idx="2"/>
            <a:endCxn id="2" idx="0"/>
          </p:cNvCxnSpPr>
          <p:nvPr/>
        </p:nvCxnSpPr>
        <p:spPr>
          <a:xfrm rot="5400000">
            <a:off x="1905000" y="1295400"/>
            <a:ext cx="1828800" cy="3657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stCxn id="16" idx="2"/>
            <a:endCxn id="3" idx="0"/>
          </p:cNvCxnSpPr>
          <p:nvPr/>
        </p:nvCxnSpPr>
        <p:spPr>
          <a:xfrm rot="5400000">
            <a:off x="2209800" y="1600200"/>
            <a:ext cx="1828800" cy="3048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a:stCxn id="16" idx="2"/>
            <a:endCxn id="4" idx="0"/>
          </p:cNvCxnSpPr>
          <p:nvPr/>
        </p:nvCxnSpPr>
        <p:spPr>
          <a:xfrm rot="5400000">
            <a:off x="2514600" y="1905000"/>
            <a:ext cx="1828800" cy="2438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stCxn id="16" idx="2"/>
            <a:endCxn id="5" idx="0"/>
          </p:cNvCxnSpPr>
          <p:nvPr/>
        </p:nvCxnSpPr>
        <p:spPr>
          <a:xfrm rot="5400000">
            <a:off x="2819400" y="2209800"/>
            <a:ext cx="1828800" cy="1828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stCxn id="16" idx="2"/>
            <a:endCxn id="6" idx="0"/>
          </p:cNvCxnSpPr>
          <p:nvPr/>
        </p:nvCxnSpPr>
        <p:spPr>
          <a:xfrm rot="5400000">
            <a:off x="3124200" y="2514600"/>
            <a:ext cx="1828800" cy="1219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16" idx="2"/>
            <a:endCxn id="7" idx="0"/>
          </p:cNvCxnSpPr>
          <p:nvPr/>
        </p:nvCxnSpPr>
        <p:spPr>
          <a:xfrm rot="5400000">
            <a:off x="3429000" y="2819400"/>
            <a:ext cx="18288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a:stCxn id="16" idx="2"/>
            <a:endCxn id="8" idx="0"/>
          </p:cNvCxnSpPr>
          <p:nvPr/>
        </p:nvCxnSpPr>
        <p:spPr>
          <a:xfrm rot="5400000">
            <a:off x="3733800" y="3124200"/>
            <a:ext cx="1828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a:stCxn id="16" idx="2"/>
            <a:endCxn id="9" idx="0"/>
          </p:cNvCxnSpPr>
          <p:nvPr/>
        </p:nvCxnSpPr>
        <p:spPr>
          <a:xfrm rot="16200000" flipH="1">
            <a:off x="4038600" y="2819400"/>
            <a:ext cx="18288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a:stCxn id="16" idx="2"/>
            <a:endCxn id="10" idx="0"/>
          </p:cNvCxnSpPr>
          <p:nvPr/>
        </p:nvCxnSpPr>
        <p:spPr>
          <a:xfrm rot="16200000" flipH="1">
            <a:off x="4343400" y="2514600"/>
            <a:ext cx="1828800" cy="1219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a:stCxn id="16" idx="2"/>
            <a:endCxn id="11" idx="0"/>
          </p:cNvCxnSpPr>
          <p:nvPr/>
        </p:nvCxnSpPr>
        <p:spPr>
          <a:xfrm rot="16200000" flipH="1">
            <a:off x="4648200" y="2209800"/>
            <a:ext cx="1828800" cy="1828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Straight Arrow Connector 51"/>
          <p:cNvCxnSpPr>
            <a:stCxn id="16" idx="2"/>
            <a:endCxn id="12" idx="0"/>
          </p:cNvCxnSpPr>
          <p:nvPr/>
        </p:nvCxnSpPr>
        <p:spPr>
          <a:xfrm rot="16200000" flipH="1">
            <a:off x="4953000" y="1905000"/>
            <a:ext cx="1828800" cy="2438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5" name="Straight Arrow Connector 54"/>
          <p:cNvCxnSpPr>
            <a:stCxn id="16" idx="2"/>
            <a:endCxn id="13" idx="0"/>
          </p:cNvCxnSpPr>
          <p:nvPr/>
        </p:nvCxnSpPr>
        <p:spPr>
          <a:xfrm rot="16200000" flipH="1">
            <a:off x="5257800" y="1600200"/>
            <a:ext cx="1828800" cy="3048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8" name="Straight Arrow Connector 57"/>
          <p:cNvCxnSpPr>
            <a:stCxn id="16" idx="2"/>
            <a:endCxn id="14" idx="0"/>
          </p:cNvCxnSpPr>
          <p:nvPr/>
        </p:nvCxnSpPr>
        <p:spPr>
          <a:xfrm rot="16200000" flipH="1">
            <a:off x="5562600" y="1295400"/>
            <a:ext cx="1828800" cy="3657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5" name="Title 1"/>
          <p:cNvSpPr txBox="1">
            <a:spLocks/>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Partitioning on Four Cores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Footer Placeholder 14"/>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17" name="Slide Number Placeholder 16"/>
          <p:cNvSpPr>
            <a:spLocks noGrp="1"/>
          </p:cNvSpPr>
          <p:nvPr>
            <p:ph type="sldNum" sz="quarter" idx="12"/>
          </p:nvPr>
        </p:nvSpPr>
        <p:spPr/>
        <p:txBody>
          <a:bodyPr/>
          <a:lstStyle/>
          <a:p>
            <a:fld id="{F4FB5E65-51E1-460A-B5D3-B6231F8C0386}" type="slidenum">
              <a:rPr lang="en-US" smtClean="0"/>
              <a:pPr/>
              <a:t>40</a:t>
            </a:fld>
            <a:endParaRPr lang="en-US"/>
          </a:p>
        </p:txBody>
      </p:sp>
      <p:sp>
        <p:nvSpPr>
          <p:cNvPr id="20" name="Date Placeholder 19"/>
          <p:cNvSpPr>
            <a:spLocks noGrp="1"/>
          </p:cNvSpPr>
          <p:nvPr>
            <p:ph type="dt" sz="half" idx="10"/>
          </p:nvPr>
        </p:nvSpPr>
        <p:spPr/>
        <p:txBody>
          <a:bodyPr/>
          <a:lstStyle/>
          <a:p>
            <a:r>
              <a:rPr lang="en-US" smtClean="0"/>
              <a:t>6/16/2010</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a:xfrm>
            <a:off x="4382310" y="3657600"/>
            <a:ext cx="4228290" cy="2286000"/>
          </a:xfrm>
          <a:prstGeom prst="round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85800" y="3657600"/>
            <a:ext cx="36576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20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12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08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004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19600" y="4038600"/>
            <a:ext cx="457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9200" y="4038600"/>
            <a:ext cx="457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48400" y="4038600"/>
            <a:ext cx="533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67600" y="4038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77200" y="4038600"/>
            <a:ext cx="457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19600" y="1752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6" idx="2"/>
            <a:endCxn id="2" idx="0"/>
          </p:cNvCxnSpPr>
          <p:nvPr/>
        </p:nvCxnSpPr>
        <p:spPr>
          <a:xfrm rot="5400000">
            <a:off x="1905000" y="1295400"/>
            <a:ext cx="1828800" cy="3657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stCxn id="16" idx="2"/>
            <a:endCxn id="3" idx="0"/>
          </p:cNvCxnSpPr>
          <p:nvPr/>
        </p:nvCxnSpPr>
        <p:spPr>
          <a:xfrm rot="5400000">
            <a:off x="2209800" y="1600200"/>
            <a:ext cx="1828800" cy="3048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a:stCxn id="16" idx="2"/>
            <a:endCxn id="4" idx="0"/>
          </p:cNvCxnSpPr>
          <p:nvPr/>
        </p:nvCxnSpPr>
        <p:spPr>
          <a:xfrm rot="5400000">
            <a:off x="2514600" y="1905000"/>
            <a:ext cx="1828800" cy="2438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stCxn id="16" idx="2"/>
            <a:endCxn id="5" idx="0"/>
          </p:cNvCxnSpPr>
          <p:nvPr/>
        </p:nvCxnSpPr>
        <p:spPr>
          <a:xfrm rot="5400000">
            <a:off x="2819400" y="2209800"/>
            <a:ext cx="1828800" cy="1828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stCxn id="16" idx="2"/>
            <a:endCxn id="6" idx="0"/>
          </p:cNvCxnSpPr>
          <p:nvPr/>
        </p:nvCxnSpPr>
        <p:spPr>
          <a:xfrm rot="5400000">
            <a:off x="3124200" y="2514600"/>
            <a:ext cx="1828800" cy="1219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16" idx="2"/>
            <a:endCxn id="7" idx="0"/>
          </p:cNvCxnSpPr>
          <p:nvPr/>
        </p:nvCxnSpPr>
        <p:spPr>
          <a:xfrm rot="5400000">
            <a:off x="3429000" y="2819400"/>
            <a:ext cx="18288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a:stCxn id="16" idx="2"/>
            <a:endCxn id="8" idx="0"/>
          </p:cNvCxnSpPr>
          <p:nvPr/>
        </p:nvCxnSpPr>
        <p:spPr>
          <a:xfrm rot="5400000">
            <a:off x="3733800" y="3124200"/>
            <a:ext cx="1828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a:stCxn id="16" idx="2"/>
            <a:endCxn id="9" idx="0"/>
          </p:cNvCxnSpPr>
          <p:nvPr/>
        </p:nvCxnSpPr>
        <p:spPr>
          <a:xfrm rot="16200000" flipH="1">
            <a:off x="4038600" y="2819400"/>
            <a:ext cx="18288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a:stCxn id="16" idx="2"/>
            <a:endCxn id="10" idx="0"/>
          </p:cNvCxnSpPr>
          <p:nvPr/>
        </p:nvCxnSpPr>
        <p:spPr>
          <a:xfrm rot="16200000" flipH="1">
            <a:off x="4343400" y="2514600"/>
            <a:ext cx="1828800" cy="1219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a:stCxn id="16" idx="2"/>
            <a:endCxn id="11" idx="0"/>
          </p:cNvCxnSpPr>
          <p:nvPr/>
        </p:nvCxnSpPr>
        <p:spPr>
          <a:xfrm rot="16200000" flipH="1">
            <a:off x="4667250" y="2190750"/>
            <a:ext cx="1828800" cy="1866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Straight Arrow Connector 51"/>
          <p:cNvCxnSpPr>
            <a:stCxn id="16" idx="2"/>
            <a:endCxn id="12" idx="0"/>
          </p:cNvCxnSpPr>
          <p:nvPr/>
        </p:nvCxnSpPr>
        <p:spPr>
          <a:xfrm rot="16200000" flipH="1">
            <a:off x="4953000" y="1905000"/>
            <a:ext cx="1828800" cy="2438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5" name="Straight Arrow Connector 54"/>
          <p:cNvCxnSpPr>
            <a:stCxn id="16" idx="2"/>
            <a:endCxn id="13" idx="0"/>
          </p:cNvCxnSpPr>
          <p:nvPr/>
        </p:nvCxnSpPr>
        <p:spPr>
          <a:xfrm rot="16200000" flipH="1">
            <a:off x="5257800" y="1600200"/>
            <a:ext cx="1828800" cy="3048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8" name="Straight Arrow Connector 57"/>
          <p:cNvCxnSpPr>
            <a:stCxn id="16" idx="2"/>
            <a:endCxn id="14" idx="0"/>
          </p:cNvCxnSpPr>
          <p:nvPr/>
        </p:nvCxnSpPr>
        <p:spPr>
          <a:xfrm rot="16200000" flipH="1">
            <a:off x="5562600" y="1295400"/>
            <a:ext cx="1828800" cy="3657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7" name="Title 1"/>
          <p:cNvSpPr txBox="1">
            <a:spLocks/>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Unbalanced Workloads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Footer Placeholder 14"/>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17" name="Slide Number Placeholder 16"/>
          <p:cNvSpPr>
            <a:spLocks noGrp="1"/>
          </p:cNvSpPr>
          <p:nvPr>
            <p:ph type="sldNum" sz="quarter" idx="12"/>
          </p:nvPr>
        </p:nvSpPr>
        <p:spPr/>
        <p:txBody>
          <a:bodyPr/>
          <a:lstStyle/>
          <a:p>
            <a:fld id="{F4FB5E65-51E1-460A-B5D3-B6231F8C0386}" type="slidenum">
              <a:rPr lang="en-US" smtClean="0"/>
              <a:pPr/>
              <a:t>41</a:t>
            </a:fld>
            <a:endParaRPr lang="en-US"/>
          </a:p>
        </p:txBody>
      </p:sp>
      <p:sp>
        <p:nvSpPr>
          <p:cNvPr id="20" name="Date Placeholder 19"/>
          <p:cNvSpPr>
            <a:spLocks noGrp="1"/>
          </p:cNvSpPr>
          <p:nvPr>
            <p:ph type="dt" sz="half" idx="10"/>
          </p:nvPr>
        </p:nvSpPr>
        <p:spPr/>
        <p:txBody>
          <a:bodyPr/>
          <a:lstStyle/>
          <a:p>
            <a:r>
              <a:rPr lang="en-US" smtClean="0"/>
              <a:t>6/16/2010</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
            </a:r>
            <a:br>
              <a:rPr lang="en-US" dirty="0" smtClean="0"/>
            </a:br>
            <a:r>
              <a:rPr lang="en-US" dirty="0" err="1" smtClean="0"/>
              <a:t>Parallel.For</a:t>
            </a:r>
            <a:r>
              <a:rPr lang="en-US" dirty="0" smtClean="0"/>
              <a:t>(0, N, </a:t>
            </a:r>
            <a:r>
              <a:rPr lang="en-US" dirty="0" err="1" smtClean="0"/>
              <a:t>i</a:t>
            </a:r>
            <a:r>
              <a:rPr lang="en-US" dirty="0" smtClean="0"/>
              <a:t> =&gt; { S });</a:t>
            </a:r>
            <a:br>
              <a:rPr lang="en-US" dirty="0" smtClean="0"/>
            </a:br>
            <a:endParaRPr lang="en-US" dirty="0"/>
          </a:p>
        </p:txBody>
      </p:sp>
      <p:sp>
        <p:nvSpPr>
          <p:cNvPr id="3" name="Content Placeholder 2"/>
          <p:cNvSpPr>
            <a:spLocks noGrp="1"/>
          </p:cNvSpPr>
          <p:nvPr>
            <p:ph idx="1"/>
          </p:nvPr>
        </p:nvSpPr>
        <p:spPr/>
        <p:txBody>
          <a:bodyPr>
            <a:normAutofit/>
          </a:bodyPr>
          <a:lstStyle/>
          <a:p>
            <a:r>
              <a:rPr lang="en-US" sz="4000" dirty="0" smtClean="0"/>
              <a:t>Desirable properties of statement S</a:t>
            </a:r>
            <a:endParaRPr lang="en-US" sz="3600" dirty="0" smtClean="0"/>
          </a:p>
          <a:p>
            <a:pPr lvl="1"/>
            <a:r>
              <a:rPr lang="en-US" sz="3600" dirty="0" smtClean="0"/>
              <a:t>S does enough work, or</a:t>
            </a:r>
          </a:p>
          <a:p>
            <a:pPr lvl="1"/>
            <a:r>
              <a:rPr lang="en-US" sz="3600" dirty="0" smtClean="0"/>
              <a:t>N is large enough to compensate</a:t>
            </a:r>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42</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Typical Reasons for</a:t>
            </a:r>
            <a:br>
              <a:rPr lang="en-US" dirty="0" smtClean="0"/>
            </a:br>
            <a:r>
              <a:rPr lang="en-US" dirty="0" smtClean="0"/>
              <a:t>Performance Problems</a:t>
            </a:r>
            <a:endParaRPr lang="en-US" dirty="0"/>
          </a:p>
        </p:txBody>
      </p:sp>
      <p:sp>
        <p:nvSpPr>
          <p:cNvPr id="3" name="Content Placeholder 2"/>
          <p:cNvSpPr>
            <a:spLocks noGrp="1"/>
          </p:cNvSpPr>
          <p:nvPr>
            <p:ph idx="1"/>
          </p:nvPr>
        </p:nvSpPr>
        <p:spPr/>
        <p:txBody>
          <a:bodyPr/>
          <a:lstStyle/>
          <a:p>
            <a:r>
              <a:rPr lang="en-US" dirty="0" smtClean="0"/>
              <a:t>Not enough work per parallel task</a:t>
            </a:r>
          </a:p>
          <a:p>
            <a:pPr lvl="1"/>
            <a:r>
              <a:rPr lang="en-US" dirty="0" smtClean="0"/>
              <a:t>Overhead of coordinating parallelism dominates</a:t>
            </a:r>
          </a:p>
          <a:p>
            <a:r>
              <a:rPr lang="en-US" dirty="0" smtClean="0"/>
              <a:t>Insufficient memory bandwidth</a:t>
            </a:r>
          </a:p>
          <a:p>
            <a:pPr lvl="1"/>
            <a:r>
              <a:rPr lang="en-US" dirty="0" smtClean="0"/>
              <a:t>Limitation of processor architecture</a:t>
            </a:r>
          </a:p>
          <a:p>
            <a:r>
              <a:rPr lang="en-US" dirty="0" smtClean="0"/>
              <a:t>False sharing</a:t>
            </a:r>
          </a:p>
          <a:p>
            <a:pPr lvl="1"/>
            <a:r>
              <a:rPr lang="en-US" dirty="0" smtClean="0"/>
              <a:t>Bad cache performance</a:t>
            </a:r>
          </a:p>
          <a:p>
            <a:pPr lvl="1"/>
            <a:r>
              <a:rPr lang="en-US" dirty="0" smtClean="0"/>
              <a:t>Exposed to memory wall</a:t>
            </a:r>
          </a:p>
          <a:p>
            <a:r>
              <a:rPr lang="en-US" dirty="0" smtClean="0"/>
              <a:t>Lock contention</a:t>
            </a:r>
          </a:p>
          <a:p>
            <a:endParaRPr lang="en-US" dirty="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43</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638800" cy="1143000"/>
          </a:xfrm>
        </p:spPr>
        <p:txBody>
          <a:bodyPr>
            <a:normAutofit/>
          </a:bodyPr>
          <a:lstStyle/>
          <a:p>
            <a:r>
              <a:rPr lang="en-US" dirty="0" smtClean="0"/>
              <a:t>Nested </a:t>
            </a:r>
            <a:r>
              <a:rPr lang="en-US" dirty="0" err="1" smtClean="0"/>
              <a:t>Parallel.For</a:t>
            </a:r>
            <a:endParaRPr lang="en-US" dirty="0"/>
          </a:p>
        </p:txBody>
      </p:sp>
      <p:pic>
        <p:nvPicPr>
          <p:cNvPr id="1026" name="Picture 2" descr="http://i.msdn.microsoft.com/cc163340.fig03(en-u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3161"/>
            <a:ext cx="2743200" cy="28186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7089" y="1676400"/>
            <a:ext cx="6019800" cy="3785652"/>
          </a:xfrm>
          <a:prstGeom prst="rect">
            <a:avLst/>
          </a:prstGeom>
        </p:spPr>
        <p:txBody>
          <a:bodyPr wrap="square">
            <a:spAutoFit/>
          </a:bodyPr>
          <a:lstStyle/>
          <a:p>
            <a:r>
              <a:rPr lang="en-US" sz="2400" dirty="0"/>
              <a:t>void Render(Scene </a:t>
            </a:r>
            <a:r>
              <a:rPr lang="en-US" sz="2400" dirty="0" err="1"/>
              <a:t>scene</a:t>
            </a:r>
            <a:r>
              <a:rPr lang="en-US" sz="2400" dirty="0"/>
              <a:t>, Color[,] </a:t>
            </a:r>
            <a:r>
              <a:rPr lang="en-US" sz="2400" dirty="0" err="1"/>
              <a:t>rgb</a:t>
            </a:r>
            <a:r>
              <a:rPr lang="en-US" sz="2400" dirty="0"/>
              <a:t>)</a:t>
            </a:r>
          </a:p>
          <a:p>
            <a:r>
              <a:rPr lang="en-US" sz="2400" dirty="0"/>
              <a:t>{  </a:t>
            </a:r>
          </a:p>
          <a:p>
            <a:r>
              <a:rPr lang="en-US" sz="2400" dirty="0"/>
              <a:t>  </a:t>
            </a:r>
            <a:r>
              <a:rPr lang="en-US" sz="2400" b="1" dirty="0" err="1">
                <a:solidFill>
                  <a:srgbClr val="00B050"/>
                </a:solidFill>
              </a:rPr>
              <a:t>Parallel.For</a:t>
            </a:r>
            <a:r>
              <a:rPr lang="en-US" sz="2400" b="1" dirty="0">
                <a:solidFill>
                  <a:srgbClr val="00B050"/>
                </a:solidFill>
              </a:rPr>
              <a:t>(0, </a:t>
            </a:r>
            <a:r>
              <a:rPr lang="en-US" sz="2400" b="1" dirty="0" err="1">
                <a:solidFill>
                  <a:srgbClr val="00B050"/>
                </a:solidFill>
              </a:rPr>
              <a:t>screenHeight</a:t>
            </a:r>
            <a:r>
              <a:rPr lang="en-US" sz="2400" b="1" dirty="0">
                <a:solidFill>
                  <a:srgbClr val="00B050"/>
                </a:solidFill>
              </a:rPr>
              <a:t>, </a:t>
            </a:r>
            <a:r>
              <a:rPr lang="en-US" sz="2400" b="1" dirty="0" smtClean="0">
                <a:solidFill>
                  <a:srgbClr val="00B050"/>
                </a:solidFill>
              </a:rPr>
              <a:t> (y) =&gt; </a:t>
            </a:r>
            <a:endParaRPr lang="en-US" sz="2400" b="1" dirty="0">
              <a:solidFill>
                <a:srgbClr val="00B050"/>
              </a:solidFill>
            </a:endParaRPr>
          </a:p>
          <a:p>
            <a:r>
              <a:rPr lang="en-US" sz="2400" dirty="0"/>
              <a:t>  {</a:t>
            </a:r>
          </a:p>
          <a:p>
            <a:r>
              <a:rPr lang="en-US" sz="2400" dirty="0"/>
              <a:t> </a:t>
            </a:r>
            <a:r>
              <a:rPr lang="en-US" sz="2400" dirty="0" smtClean="0"/>
              <a:t>   </a:t>
            </a:r>
            <a:r>
              <a:rPr lang="en-US" sz="2400" b="1" dirty="0" err="1" smtClean="0">
                <a:solidFill>
                  <a:srgbClr val="00B050"/>
                </a:solidFill>
              </a:rPr>
              <a:t>Parallel.For</a:t>
            </a:r>
            <a:r>
              <a:rPr lang="en-US" sz="2400" b="1" dirty="0" smtClean="0">
                <a:solidFill>
                  <a:srgbClr val="00B050"/>
                </a:solidFill>
              </a:rPr>
              <a:t>(0, </a:t>
            </a:r>
            <a:r>
              <a:rPr lang="en-US" sz="2400" b="1" dirty="0" err="1" smtClean="0">
                <a:solidFill>
                  <a:srgbClr val="00B050"/>
                </a:solidFill>
              </a:rPr>
              <a:t>screenWidth</a:t>
            </a:r>
            <a:r>
              <a:rPr lang="en-US" sz="2400" b="1" dirty="0" smtClean="0">
                <a:solidFill>
                  <a:srgbClr val="00B050"/>
                </a:solidFill>
              </a:rPr>
              <a:t>,  (x) =&gt; </a:t>
            </a:r>
          </a:p>
          <a:p>
            <a:r>
              <a:rPr lang="en-US" sz="2400" b="1" dirty="0" smtClean="0">
                <a:solidFill>
                  <a:srgbClr val="00B050"/>
                </a:solidFill>
              </a:rPr>
              <a:t>    </a:t>
            </a:r>
            <a:r>
              <a:rPr lang="en-US" sz="2400" dirty="0" smtClean="0"/>
              <a:t>{</a:t>
            </a:r>
            <a:endParaRPr lang="en-US" sz="2400" dirty="0"/>
          </a:p>
          <a:p>
            <a:r>
              <a:rPr lang="en-US" sz="2400" dirty="0"/>
              <a:t>      </a:t>
            </a:r>
            <a:r>
              <a:rPr lang="en-US" sz="2400" dirty="0" err="1"/>
              <a:t>rgb</a:t>
            </a:r>
            <a:r>
              <a:rPr lang="en-US" sz="2400" dirty="0"/>
              <a:t>[</a:t>
            </a:r>
            <a:r>
              <a:rPr lang="en-US" sz="2400" dirty="0" err="1"/>
              <a:t>x,y</a:t>
            </a:r>
            <a:r>
              <a:rPr lang="en-US" sz="2400" dirty="0"/>
              <a:t>] = </a:t>
            </a:r>
            <a:r>
              <a:rPr lang="en-US" sz="2400" dirty="0" err="1"/>
              <a:t>TraceRay</a:t>
            </a:r>
            <a:r>
              <a:rPr lang="en-US" sz="2400" dirty="0"/>
              <a:t>(new Ray(</a:t>
            </a:r>
            <a:r>
              <a:rPr lang="en-US" sz="2400" dirty="0" err="1"/>
              <a:t>scene,x,y</a:t>
            </a:r>
            <a:r>
              <a:rPr lang="en-US" sz="2400" dirty="0"/>
              <a:t>));</a:t>
            </a:r>
          </a:p>
          <a:p>
            <a:r>
              <a:rPr lang="en-US" sz="2400" dirty="0"/>
              <a:t>    }</a:t>
            </a:r>
          </a:p>
          <a:p>
            <a:r>
              <a:rPr lang="en-US" sz="2400" dirty="0"/>
              <a:t>  });</a:t>
            </a:r>
          </a:p>
          <a:p>
            <a:r>
              <a:rPr lang="en-US" sz="2400" dirty="0"/>
              <a:t>}</a:t>
            </a:r>
          </a:p>
        </p:txBody>
      </p:sp>
      <p:sp>
        <p:nvSpPr>
          <p:cNvPr id="3" name="Rectangle 2"/>
          <p:cNvSpPr/>
          <p:nvPr/>
        </p:nvSpPr>
        <p:spPr>
          <a:xfrm>
            <a:off x="228600" y="3657600"/>
            <a:ext cx="2743200" cy="1569660"/>
          </a:xfrm>
          <a:prstGeom prst="rect">
            <a:avLst/>
          </a:prstGeom>
        </p:spPr>
        <p:txBody>
          <a:bodyPr wrap="square">
            <a:spAutoFit/>
          </a:bodyPr>
          <a:lstStyle/>
          <a:p>
            <a:r>
              <a:rPr lang="en-US" sz="2400" i="1" dirty="0" smtClean="0"/>
              <a:t>Is there enough work per parallel task? Experiment and find out!</a:t>
            </a:r>
            <a:endParaRPr lang="en-US" sz="2400" i="1" dirty="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6" name="Slide Number Placeholder 5"/>
          <p:cNvSpPr>
            <a:spLocks noGrp="1"/>
          </p:cNvSpPr>
          <p:nvPr>
            <p:ph type="sldNum" sz="quarter" idx="12"/>
          </p:nvPr>
        </p:nvSpPr>
        <p:spPr/>
        <p:txBody>
          <a:bodyPr/>
          <a:lstStyle/>
          <a:p>
            <a:fld id="{F4FB5E65-51E1-460A-B5D3-B6231F8C0386}" type="slidenum">
              <a:rPr lang="en-US" smtClean="0"/>
              <a:pPr/>
              <a:t>44</a:t>
            </a:fld>
            <a:endParaRPr lang="en-US"/>
          </a:p>
        </p:txBody>
      </p:sp>
      <p:sp>
        <p:nvSpPr>
          <p:cNvPr id="7" name="Date Placeholder 6"/>
          <p:cNvSpPr>
            <a:spLocks noGrp="1"/>
          </p:cNvSpPr>
          <p:nvPr>
            <p:ph type="dt" sz="half" idx="10"/>
          </p:nvPr>
        </p:nvSpPr>
        <p:spPr/>
        <p:txBody>
          <a:bodyPr/>
          <a:lstStyle/>
          <a:p>
            <a:r>
              <a:rPr lang="en-US" smtClean="0"/>
              <a:t>6/16/2010</a:t>
            </a:r>
            <a:endParaRPr lang="en-US"/>
          </a:p>
        </p:txBody>
      </p:sp>
      <p:grpSp>
        <p:nvGrpSpPr>
          <p:cNvPr id="9" name="Group 8"/>
          <p:cNvGrpSpPr/>
          <p:nvPr/>
        </p:nvGrpSpPr>
        <p:grpSpPr>
          <a:xfrm>
            <a:off x="7813694" y="5225773"/>
            <a:ext cx="1025506" cy="946427"/>
            <a:chOff x="3932694" y="5010564"/>
            <a:chExt cx="1283040" cy="1283040"/>
          </a:xfrm>
        </p:grpSpPr>
        <p:pic>
          <p:nvPicPr>
            <p:cNvPr id="10" name="Picture 2" descr="C:\Users\tball\Desktop\alpac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694" y="5010564"/>
              <a:ext cx="1283040" cy="12830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33065" y="5029200"/>
              <a:ext cx="1077871" cy="1251728"/>
            </a:xfrm>
            <a:prstGeom prst="rect">
              <a:avLst/>
            </a:prstGeom>
            <a:noFill/>
          </p:spPr>
          <p:txBody>
            <a:bodyPr wrap="none" rtlCol="0">
              <a:spAutoFit/>
            </a:bodyPr>
            <a:lstStyle/>
            <a:p>
              <a:pPr algn="ctr"/>
              <a:r>
                <a:rPr lang="en-US" b="1" dirty="0" smtClean="0">
                  <a:solidFill>
                    <a:srgbClr val="FFFF00"/>
                  </a:solidFill>
                  <a:effectLst>
                    <a:outerShdw blurRad="38100" dist="38100" dir="2700000" algn="tl">
                      <a:srgbClr val="000000">
                        <a:alpha val="43137"/>
                      </a:srgbClr>
                    </a:outerShdw>
                  </a:effectLst>
                </a:rPr>
                <a:t>Alpaca</a:t>
              </a:r>
            </a:p>
            <a:p>
              <a:pPr algn="ctr"/>
              <a:endParaRPr lang="en-US" b="1" dirty="0" smtClean="0">
                <a:solidFill>
                  <a:srgbClr val="FFFF00"/>
                </a:solidFill>
                <a:effectLst>
                  <a:outerShdw blurRad="38100" dist="38100" dir="2700000" algn="tl">
                    <a:srgbClr val="000000">
                      <a:alpha val="43137"/>
                    </a:srgbClr>
                  </a:outerShdw>
                </a:effectLst>
              </a:endParaRPr>
            </a:p>
            <a:p>
              <a:pPr algn="ctr"/>
              <a:r>
                <a:rPr lang="en-US" b="1" dirty="0" smtClean="0">
                  <a:solidFill>
                    <a:srgbClr val="FFFF00"/>
                  </a:solidFill>
                  <a:effectLst>
                    <a:outerShdw blurRad="38100" dist="38100" dir="2700000" algn="tl">
                      <a:srgbClr val="000000">
                        <a:alpha val="43137"/>
                      </a:srgbClr>
                    </a:outerShdw>
                  </a:effectLst>
                </a:rPr>
                <a:t>Project</a:t>
              </a:r>
              <a:endParaRPr lang="en-US" b="1" dirty="0">
                <a:solidFill>
                  <a:srgbClr val="FFFF00"/>
                </a:solidFill>
                <a:effectLst>
                  <a:outerShdw blurRad="38100" dist="38100" dir="2700000" algn="tl">
                    <a:srgbClr val="000000">
                      <a:alpha val="43137"/>
                    </a:srgbClr>
                  </a:outerShdw>
                </a:effectLst>
              </a:endParaRPr>
            </a:p>
          </p:txBody>
        </p:sp>
      </p:grpSp>
      <p:sp>
        <p:nvSpPr>
          <p:cNvPr id="8" name="Rectangle 7"/>
          <p:cNvSpPr/>
          <p:nvPr/>
        </p:nvSpPr>
        <p:spPr>
          <a:xfrm>
            <a:off x="4495800" y="5570198"/>
            <a:ext cx="4572000" cy="646331"/>
          </a:xfrm>
          <a:prstGeom prst="rect">
            <a:avLst/>
          </a:prstGeom>
        </p:spPr>
        <p:txBody>
          <a:bodyPr>
            <a:spAutoFit/>
          </a:bodyPr>
          <a:lstStyle/>
          <a:p>
            <a:r>
              <a:rPr lang="en-US" dirty="0" err="1" smtClean="0"/>
              <a:t>FineVsCoarseGrainedRayTracer.cs</a:t>
            </a:r>
            <a:endParaRPr lang="en-US" dirty="0" smtClean="0"/>
          </a:p>
          <a:p>
            <a:r>
              <a:rPr lang="en-US" dirty="0" err="1" smtClean="0"/>
              <a:t>RayTracerTest.cs</a:t>
            </a:r>
            <a:endParaRPr lang="en-US" dirty="0"/>
          </a:p>
        </p:txBody>
      </p:sp>
    </p:spTree>
    <p:extLst>
      <p:ext uri="{BB962C8B-B14F-4D97-AF65-F5344CB8AC3E}">
        <p14:creationId xmlns:p14="http://schemas.microsoft.com/office/powerpoint/2010/main" val="227051017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600" dirty="0">
                <a:hlinkClick r:id="rId3"/>
              </a:rPr>
              <a:t>http://</a:t>
            </a:r>
            <a:r>
              <a:rPr lang="en-US" sz="3600" dirty="0" smtClean="0">
                <a:hlinkClick r:id="rId3"/>
              </a:rPr>
              <a:t>code.msdn.microsoft.com/ParExtSamples</a:t>
            </a:r>
            <a:r>
              <a:rPr lang="en-US" sz="3600" dirty="0" smtClean="0"/>
              <a:t> </a:t>
            </a:r>
            <a:endParaRPr lang="en-US" dirty="0"/>
          </a:p>
        </p:txBody>
      </p:sp>
      <p:sp>
        <p:nvSpPr>
          <p:cNvPr id="3" name="Content Placeholder 2"/>
          <p:cNvSpPr>
            <a:spLocks noGrp="1"/>
          </p:cNvSpPr>
          <p:nvPr>
            <p:ph idx="1"/>
          </p:nvPr>
        </p:nvSpPr>
        <p:spPr/>
        <p:txBody>
          <a:bodyPr>
            <a:normAutofit/>
          </a:bodyPr>
          <a:lstStyle/>
          <a:p>
            <a:r>
              <a:rPr lang="en-US" dirty="0" err="1" smtClean="0"/>
              <a:t>Parallel.For</a:t>
            </a:r>
            <a:r>
              <a:rPr lang="en-US" dirty="0" smtClean="0"/>
              <a:t>/</a:t>
            </a:r>
            <a:r>
              <a:rPr lang="en-US" dirty="0" err="1" smtClean="0"/>
              <a:t>ForEach</a:t>
            </a:r>
            <a:endParaRPr lang="en-US" dirty="0" smtClean="0"/>
          </a:p>
          <a:p>
            <a:pPr lvl="1"/>
            <a:r>
              <a:rPr lang="en-US" dirty="0" smtClean="0"/>
              <a:t>Game </a:t>
            </a:r>
            <a:r>
              <a:rPr lang="en-US" dirty="0"/>
              <a:t>of </a:t>
            </a:r>
            <a:r>
              <a:rPr lang="en-US" dirty="0" smtClean="0"/>
              <a:t>Life</a:t>
            </a:r>
          </a:p>
          <a:p>
            <a:pPr lvl="1"/>
            <a:r>
              <a:rPr lang="en-US" dirty="0" smtClean="0"/>
              <a:t>Blend Images</a:t>
            </a:r>
          </a:p>
          <a:p>
            <a:pPr lvl="1"/>
            <a:r>
              <a:rPr lang="en-US" dirty="0" err="1" smtClean="0"/>
              <a:t>ImageColorizer</a:t>
            </a:r>
            <a:endParaRPr lang="en-US" dirty="0" smtClean="0"/>
          </a:p>
          <a:p>
            <a:pPr lvl="1"/>
            <a:r>
              <a:rPr lang="en-US" dirty="0" smtClean="0"/>
              <a:t>Morph</a:t>
            </a:r>
          </a:p>
          <a:p>
            <a:pPr lvl="1"/>
            <a:r>
              <a:rPr lang="en-US" dirty="0" err="1" smtClean="0"/>
              <a:t>MandelbrotsFractals</a:t>
            </a:r>
            <a:endParaRPr lang="en-US" dirty="0" smtClean="0"/>
          </a:p>
          <a:p>
            <a:pPr lvl="1"/>
            <a:r>
              <a:rPr lang="en-US" dirty="0" err="1" smtClean="0"/>
              <a:t>ComputePi</a:t>
            </a:r>
            <a:endParaRPr lang="en-US" dirty="0" smtClean="0"/>
          </a:p>
          <a:p>
            <a:pPr lvl="1"/>
            <a:r>
              <a:rPr lang="en-US" dirty="0" err="1" smtClean="0"/>
              <a:t>Strassens</a:t>
            </a:r>
            <a:endParaRPr lang="en-US" dirty="0" smtClean="0"/>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p:txBody>
          <a:bodyPr/>
          <a:lstStyle/>
          <a:p>
            <a:r>
              <a:rPr lang="en-US" dirty="0" smtClean="0"/>
              <a:t>Practical Parallel and Concurrent Programming DRAFT: comments to msrpcpcp@microsoft.com </a:t>
            </a:r>
            <a:endParaRPr lang="en-US" dirty="0"/>
          </a:p>
        </p:txBody>
      </p:sp>
      <p:sp>
        <p:nvSpPr>
          <p:cNvPr id="6" name="Slide Number Placeholder 5"/>
          <p:cNvSpPr>
            <a:spLocks noGrp="1"/>
          </p:cNvSpPr>
          <p:nvPr>
            <p:ph type="sldNum" sz="quarter" idx="12"/>
          </p:nvPr>
        </p:nvSpPr>
        <p:spPr/>
        <p:txBody>
          <a:bodyPr/>
          <a:lstStyle/>
          <a:p>
            <a:fld id="{B6916DE8-A4F0-4919-9162-E125D1717D4F}" type="slidenum">
              <a:rPr lang="en-US" smtClean="0"/>
              <a:pPr/>
              <a:t>45</a:t>
            </a:fld>
            <a:endParaRPr lang="en-US"/>
          </a:p>
        </p:txBody>
      </p:sp>
    </p:spTree>
    <p:extLst>
      <p:ext uri="{BB962C8B-B14F-4D97-AF65-F5344CB8AC3E}">
        <p14:creationId xmlns:p14="http://schemas.microsoft.com/office/powerpoint/2010/main" val="1018235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hlinkClick r:id="rId3"/>
              </a:rPr>
              <a:t>Parallel Programming </a:t>
            </a:r>
            <a:r>
              <a:rPr lang="en-US" b="1" dirty="0" smtClean="0">
                <a:hlinkClick r:id="rId3"/>
              </a:rPr>
              <a:t/>
            </a:r>
            <a:br>
              <a:rPr lang="en-US" b="1" dirty="0" smtClean="0">
                <a:hlinkClick r:id="rId3"/>
              </a:rPr>
            </a:br>
            <a:r>
              <a:rPr lang="en-US" b="1" dirty="0" smtClean="0">
                <a:hlinkClick r:id="rId3"/>
              </a:rPr>
              <a:t>with </a:t>
            </a:r>
            <a:r>
              <a:rPr lang="en-US" b="1" dirty="0">
                <a:hlinkClick r:id="rId3"/>
              </a:rPr>
              <a:t>Microsoft .NET </a:t>
            </a:r>
            <a:endParaRPr lang="en-US" dirty="0"/>
          </a:p>
        </p:txBody>
      </p:sp>
      <p:sp>
        <p:nvSpPr>
          <p:cNvPr id="3" name="Content Placeholder 2"/>
          <p:cNvSpPr>
            <a:spLocks noGrp="1"/>
          </p:cNvSpPr>
          <p:nvPr>
            <p:ph idx="1"/>
          </p:nvPr>
        </p:nvSpPr>
        <p:spPr>
          <a:xfrm>
            <a:off x="457200" y="1600200"/>
            <a:ext cx="5486400" cy="4525963"/>
          </a:xfrm>
        </p:spPr>
        <p:txBody>
          <a:bodyPr>
            <a:normAutofit/>
          </a:bodyPr>
          <a:lstStyle/>
          <a:p>
            <a:r>
              <a:rPr lang="en-US" dirty="0" smtClean="0"/>
              <a:t>Chapter 1 (Introduction)</a:t>
            </a:r>
          </a:p>
          <a:p>
            <a:r>
              <a:rPr lang="en-US" dirty="0" smtClean="0"/>
              <a:t>Chapter 2 (Parallel Loops) </a:t>
            </a:r>
            <a:r>
              <a:rPr lang="en-US" dirty="0" err="1" smtClean="0"/>
              <a:t>Parallel.For</a:t>
            </a:r>
            <a:r>
              <a:rPr lang="en-US" dirty="0" smtClean="0"/>
              <a:t>/</a:t>
            </a:r>
            <a:r>
              <a:rPr lang="en-US" dirty="0" err="1" smtClean="0"/>
              <a:t>ForEach</a:t>
            </a:r>
            <a:r>
              <a:rPr lang="en-US" dirty="0" smtClean="0"/>
              <a:t> </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6" name="Slide Number Placeholder 5"/>
          <p:cNvSpPr>
            <a:spLocks noGrp="1"/>
          </p:cNvSpPr>
          <p:nvPr>
            <p:ph type="sldNum" sz="quarter" idx="12"/>
          </p:nvPr>
        </p:nvSpPr>
        <p:spPr/>
        <p:txBody>
          <a:bodyPr/>
          <a:lstStyle/>
          <a:p>
            <a:fld id="{B6916DE8-A4F0-4919-9162-E125D1717D4F}" type="slidenum">
              <a:rPr lang="en-US" smtClean="0"/>
              <a:pPr/>
              <a:t>46</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52600"/>
            <a:ext cx="2352675" cy="29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281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Concepts</a:t>
            </a:r>
            <a:endParaRPr lang="en-US" dirty="0"/>
          </a:p>
        </p:txBody>
      </p:sp>
      <p:sp>
        <p:nvSpPr>
          <p:cNvPr id="3" name="Content Placeholder 2"/>
          <p:cNvSpPr>
            <a:spLocks noGrp="1"/>
          </p:cNvSpPr>
          <p:nvPr>
            <p:ph idx="1"/>
          </p:nvPr>
        </p:nvSpPr>
        <p:spPr>
          <a:xfrm>
            <a:off x="3048000" y="1524000"/>
            <a:ext cx="5486400" cy="4525963"/>
          </a:xfrm>
        </p:spPr>
        <p:txBody>
          <a:bodyPr>
            <a:noAutofit/>
          </a:bodyPr>
          <a:lstStyle/>
          <a:p>
            <a:r>
              <a:rPr lang="en-US" sz="2800" dirty="0" smtClean="0"/>
              <a:t>Amdahl’s law</a:t>
            </a:r>
          </a:p>
          <a:p>
            <a:r>
              <a:rPr lang="en-US" sz="2800" dirty="0" smtClean="0"/>
              <a:t>Directed-acyclic graph (DAG) execution model</a:t>
            </a:r>
          </a:p>
          <a:p>
            <a:r>
              <a:rPr lang="en-US" sz="2800" dirty="0" smtClean="0"/>
              <a:t>Work and span</a:t>
            </a:r>
          </a:p>
          <a:p>
            <a:endParaRPr lang="en-US" sz="2800" dirty="0" smtClean="0"/>
          </a:p>
          <a:p>
            <a:r>
              <a:rPr lang="en-US" sz="2800" dirty="0" smtClean="0"/>
              <a:t>C# lambdas</a:t>
            </a:r>
          </a:p>
          <a:p>
            <a:r>
              <a:rPr lang="en-US" sz="2800" dirty="0" err="1" smtClean="0"/>
              <a:t>Parallel.For</a:t>
            </a:r>
            <a:endParaRPr lang="en-US" sz="2800" dirty="0"/>
          </a:p>
          <a:p>
            <a:endParaRPr lang="en-US" sz="2800" dirty="0" smtClean="0"/>
          </a:p>
          <a:p>
            <a:r>
              <a:rPr lang="en-US" sz="2800" dirty="0" smtClean="0"/>
              <a:t>Happens-before edges</a:t>
            </a:r>
            <a:endParaRPr lang="en-US" sz="2000" dirty="0" smtClean="0"/>
          </a:p>
          <a:p>
            <a:endParaRPr lang="en-US" sz="2000" dirty="0"/>
          </a:p>
        </p:txBody>
      </p:sp>
      <p:sp>
        <p:nvSpPr>
          <p:cNvPr id="4" name="Footer Placeholder 3"/>
          <p:cNvSpPr>
            <a:spLocks noGrp="1"/>
          </p:cNvSpPr>
          <p:nvPr>
            <p:ph type="ftr" sz="quarter" idx="11"/>
          </p:nvPr>
        </p:nvSpPr>
        <p:spPr/>
        <p:txBody>
          <a:bodyPr/>
          <a:lstStyle/>
          <a:p>
            <a:r>
              <a:rPr lang="en-US" smtClean="0"/>
              <a:t>Practical Parallel and Concurrent Programming DRAFT: comments to msrpcpcp@microsoft.com  </a:t>
            </a:r>
            <a:endParaRPr lang="en-US"/>
          </a:p>
        </p:txBody>
      </p:sp>
      <p:sp>
        <p:nvSpPr>
          <p:cNvPr id="5" name="Slide Number Placeholder 4"/>
          <p:cNvSpPr>
            <a:spLocks noGrp="1"/>
          </p:cNvSpPr>
          <p:nvPr>
            <p:ph type="sldNum" sz="quarter" idx="12"/>
          </p:nvPr>
        </p:nvSpPr>
        <p:spPr/>
        <p:txBody>
          <a:bodyPr/>
          <a:lstStyle/>
          <a:p>
            <a:fld id="{F4FB5E65-51E1-460A-B5D3-B6231F8C0386}" type="slidenum">
              <a:rPr lang="en-US" smtClean="0"/>
              <a:pPr/>
              <a:t>5</a:t>
            </a:fld>
            <a:endParaRPr lang="en-US"/>
          </a:p>
        </p:txBody>
      </p:sp>
      <p:sp>
        <p:nvSpPr>
          <p:cNvPr id="6" name="Date Placeholder 5"/>
          <p:cNvSpPr>
            <a:spLocks noGrp="1"/>
          </p:cNvSpPr>
          <p:nvPr>
            <p:ph type="dt" sz="half" idx="10"/>
          </p:nvPr>
        </p:nvSpPr>
        <p:spPr/>
        <p:txBody>
          <a:bodyPr/>
          <a:lstStyle/>
          <a:p>
            <a:r>
              <a:rPr lang="en-US" smtClean="0"/>
              <a:t>6/16/2010</a:t>
            </a:r>
            <a:endParaRPr lang="en-US"/>
          </a:p>
        </p:txBody>
      </p:sp>
      <p:sp>
        <p:nvSpPr>
          <p:cNvPr id="13" name="Parallelogram 12"/>
          <p:cNvSpPr/>
          <p:nvPr/>
        </p:nvSpPr>
        <p:spPr>
          <a:xfrm>
            <a:off x="457200" y="2057400"/>
            <a:ext cx="1828800" cy="990600"/>
          </a:xfrm>
          <a:prstGeom prst="parallelogram">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smtClean="0"/>
              <a:t>Performance</a:t>
            </a:r>
          </a:p>
          <a:p>
            <a:pPr algn="ctr"/>
            <a:r>
              <a:rPr lang="en-US" sz="1600" b="1" dirty="0" smtClean="0"/>
              <a:t>Concept</a:t>
            </a:r>
            <a:endParaRPr lang="en-US" sz="1600" b="1" dirty="0"/>
          </a:p>
        </p:txBody>
      </p:sp>
      <p:sp>
        <p:nvSpPr>
          <p:cNvPr id="15" name="Right Brace 14"/>
          <p:cNvSpPr/>
          <p:nvPr/>
        </p:nvSpPr>
        <p:spPr>
          <a:xfrm flipH="1">
            <a:off x="2408872" y="1600200"/>
            <a:ext cx="533400" cy="1981200"/>
          </a:xfrm>
          <a:prstGeom prst="rightBrace">
            <a:avLst>
              <a:gd name="adj1" fmla="val 8333"/>
              <a:gd name="adj2" fmla="val 490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Vertical Scroll 15"/>
          <p:cNvSpPr/>
          <p:nvPr/>
        </p:nvSpPr>
        <p:spPr>
          <a:xfrm>
            <a:off x="762000" y="3886200"/>
            <a:ext cx="1371600" cy="1066800"/>
          </a:xfrm>
          <a:prstGeom prst="vertic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t>Code</a:t>
            </a:r>
          </a:p>
          <a:p>
            <a:pPr algn="ctr"/>
            <a:r>
              <a:rPr lang="en-US" sz="2000" b="1" dirty="0" smtClean="0"/>
              <a:t>Concept</a:t>
            </a:r>
            <a:endParaRPr lang="en-US" sz="2000" b="1" dirty="0"/>
          </a:p>
        </p:txBody>
      </p:sp>
      <p:sp>
        <p:nvSpPr>
          <p:cNvPr id="17" name="Flowchart: Decision 16"/>
          <p:cNvSpPr/>
          <p:nvPr/>
        </p:nvSpPr>
        <p:spPr>
          <a:xfrm>
            <a:off x="363855" y="5315078"/>
            <a:ext cx="2226945" cy="1009522"/>
          </a:xfrm>
          <a:prstGeom prst="flowChartDecisio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smtClean="0"/>
              <a:t>Correctness</a:t>
            </a:r>
          </a:p>
          <a:p>
            <a:pPr algn="ctr"/>
            <a:r>
              <a:rPr lang="en-US" sz="1400" b="1" dirty="0" smtClean="0"/>
              <a:t>Concept</a:t>
            </a:r>
            <a:endParaRPr lang="en-US" sz="1400" b="1" dirty="0"/>
          </a:p>
        </p:txBody>
      </p:sp>
      <p:sp>
        <p:nvSpPr>
          <p:cNvPr id="18" name="Right Brace 17"/>
          <p:cNvSpPr/>
          <p:nvPr/>
        </p:nvSpPr>
        <p:spPr>
          <a:xfrm flipH="1">
            <a:off x="2362200" y="4143439"/>
            <a:ext cx="533400" cy="733361"/>
          </a:xfrm>
          <a:prstGeom prst="rightBrace">
            <a:avLst>
              <a:gd name="adj1" fmla="val 8333"/>
              <a:gd name="adj2" fmla="val 490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12438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Amdahl’s law</a:t>
            </a:r>
            <a:endParaRPr lang="en-GB" dirty="0"/>
          </a:p>
        </p:txBody>
      </p:sp>
      <p:sp>
        <p:nvSpPr>
          <p:cNvPr id="3" name="Content Placeholder 2"/>
          <p:cNvSpPr>
            <a:spLocks noGrp="1"/>
          </p:cNvSpPr>
          <p:nvPr>
            <p:ph idx="1"/>
          </p:nvPr>
        </p:nvSpPr>
        <p:spPr/>
        <p:txBody>
          <a:bodyPr>
            <a:normAutofit/>
          </a:bodyPr>
          <a:lstStyle/>
          <a:p>
            <a:r>
              <a:rPr lang="en-GB" dirty="0" smtClean="0"/>
              <a:t>Sorting takes 70% of the execution time of a sequential program</a:t>
            </a:r>
          </a:p>
          <a:p>
            <a:endParaRPr lang="en-GB" dirty="0" smtClean="0"/>
          </a:p>
          <a:p>
            <a:r>
              <a:rPr lang="en-GB" dirty="0" smtClean="0"/>
              <a:t>You replace the sorting algorithm with one that scales perfectly on multi-core hardware</a:t>
            </a:r>
          </a:p>
          <a:p>
            <a:endParaRPr lang="en-GB" dirty="0" smtClean="0"/>
          </a:p>
          <a:p>
            <a:r>
              <a:rPr lang="en-GB" dirty="0" smtClean="0"/>
              <a:t>How many cores do you need to get a 4x speed-up on the program?</a:t>
            </a:r>
            <a:endParaRPr lang="en-GB"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6/16/2010</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Practical Parallel and Concurrent Programming DRAFT: comments to msrpcpcp@microsoft.com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074405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dirty="0" smtClean="0"/>
                  <a:t>Amdahl’s law, </a:t>
                </a:r>
                <a14:m>
                  <m:oMath xmlns:m="http://schemas.openxmlformats.org/officeDocument/2006/math">
                    <m:r>
                      <a:rPr lang="en-GB" i="1" dirty="0" smtClean="0">
                        <a:latin typeface="Cambria Math"/>
                      </a:rPr>
                      <m:t>𝑓</m:t>
                    </m:r>
                    <m:r>
                      <a:rPr lang="en-GB" i="1" dirty="0" smtClean="0">
                        <a:latin typeface="Cambria Math"/>
                      </a:rPr>
                      <m:t>=70%</m:t>
                    </m:r>
                  </m:oMath>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r>
              <a:rPr lang="en-US" smtClean="0">
                <a:solidFill>
                  <a:prstClr val="black">
                    <a:tint val="75000"/>
                  </a:prstClr>
                </a:solidFill>
              </a:rPr>
              <a:t>6/16/2010</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Practical Parallel and Concurrent Programming DRAFT: comments to msrpcpcp@microsoft.com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1013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mc:AlternateContent xmlns:mc="http://schemas.openxmlformats.org/markup-compatibility/2006" xmlns:a14="http://schemas.microsoft.com/office/drawing/2010/main">
        <mc:Choice Requires="a14">
          <p:sp>
            <p:nvSpPr>
              <p:cNvPr id="3" name="TextBox 2"/>
              <p:cNvSpPr txBox="1"/>
              <p:nvPr/>
            </p:nvSpPr>
            <p:spPr>
              <a:xfrm>
                <a:off x="1370695" y="1676400"/>
                <a:ext cx="6167201" cy="1599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𝑆𝑝𝑒𝑒𝑑𝑢𝑝</m:t>
                      </m:r>
                      <m:d>
                        <m:dPr>
                          <m:ctrlPr>
                            <a:rPr lang="en-US" sz="3600" b="0" i="1" smtClean="0">
                              <a:latin typeface="Cambria Math"/>
                            </a:rPr>
                          </m:ctrlPr>
                        </m:dPr>
                        <m:e>
                          <m:r>
                            <a:rPr lang="en-US" sz="3600" b="0" i="1" smtClean="0">
                              <a:latin typeface="Cambria Math"/>
                            </a:rPr>
                            <m:t>𝑓</m:t>
                          </m:r>
                          <m:r>
                            <a:rPr lang="en-US" sz="3600" b="0" i="1" smtClean="0">
                              <a:latin typeface="Cambria Math"/>
                            </a:rPr>
                            <m:t>,</m:t>
                          </m:r>
                          <m:r>
                            <a:rPr lang="en-US" sz="3600" b="0" i="1" smtClean="0">
                              <a:latin typeface="Cambria Math"/>
                            </a:rPr>
                            <m:t>𝑐</m:t>
                          </m:r>
                        </m:e>
                      </m:d>
                      <m:r>
                        <a:rPr lang="en-US" sz="3600" b="0" i="1" smtClean="0">
                          <a:latin typeface="Cambria Math"/>
                        </a:rPr>
                        <m:t>=  </m:t>
                      </m:r>
                      <m:f>
                        <m:fPr>
                          <m:ctrlPr>
                            <a:rPr lang="en-US" sz="3600" b="0" i="1" smtClean="0">
                              <a:latin typeface="Cambria Math"/>
                            </a:rPr>
                          </m:ctrlPr>
                        </m:fPr>
                        <m:num>
                          <m:r>
                            <a:rPr lang="en-US" sz="3600" b="0" i="1" smtClean="0">
                              <a:latin typeface="Cambria Math"/>
                            </a:rPr>
                            <m:t>1</m:t>
                          </m:r>
                        </m:num>
                        <m:den>
                          <m:d>
                            <m:dPr>
                              <m:ctrlPr>
                                <a:rPr lang="en-US" sz="3600" b="0" i="1" smtClean="0">
                                  <a:latin typeface="Cambria Math"/>
                                </a:rPr>
                              </m:ctrlPr>
                            </m:dPr>
                            <m:e>
                              <m:r>
                                <a:rPr lang="en-US" sz="3600" b="0" i="1" smtClean="0">
                                  <a:latin typeface="Cambria Math"/>
                                </a:rPr>
                                <m:t>1−</m:t>
                              </m:r>
                              <m:r>
                                <a:rPr lang="en-US" sz="3600" b="0" i="1" smtClean="0">
                                  <a:latin typeface="Cambria Math"/>
                                </a:rPr>
                                <m:t>𝑓</m:t>
                              </m:r>
                            </m:e>
                          </m:d>
                          <m:r>
                            <a:rPr lang="en-US" sz="3600" b="0" i="1" smtClean="0">
                              <a:latin typeface="Cambria Math"/>
                            </a:rPr>
                            <m:t>+</m:t>
                          </m:r>
                          <m:f>
                            <m:fPr>
                              <m:ctrlPr>
                                <a:rPr lang="en-US" sz="3600" b="0" i="1" smtClean="0">
                                  <a:latin typeface="Cambria Math"/>
                                </a:rPr>
                              </m:ctrlPr>
                            </m:fPr>
                            <m:num>
                              <m:r>
                                <a:rPr lang="en-US" sz="3600" b="0" i="1" smtClean="0">
                                  <a:latin typeface="Cambria Math"/>
                                </a:rPr>
                                <m:t>𝑓</m:t>
                              </m:r>
                            </m:num>
                            <m:den>
                              <m:r>
                                <a:rPr lang="en-US" sz="3600" b="0" i="1" smtClean="0">
                                  <a:latin typeface="Cambria Math"/>
                                </a:rPr>
                                <m:t>𝑐</m:t>
                              </m:r>
                            </m:den>
                          </m:f>
                        </m:den>
                      </m:f>
                    </m:oMath>
                  </m:oMathPara>
                </a14:m>
                <a:endParaRPr 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1370695" y="1676400"/>
                <a:ext cx="6167201" cy="159979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239307272"/>
                  </p:ext>
                </p:extLst>
              </p:nvPr>
            </p:nvGraphicFramePr>
            <p:xfrm>
              <a:off x="1142095" y="3886200"/>
              <a:ext cx="7773305" cy="1554480"/>
            </p:xfrm>
            <a:graphic>
              <a:graphicData uri="http://schemas.openxmlformats.org/drawingml/2006/table">
                <a:tbl>
                  <a:tblPr bandRow="1">
                    <a:tableStyleId>{2D5ABB26-0587-4C30-8999-92F81FD0307C}</a:tableStyleId>
                  </a:tblPr>
                  <a:tblGrid>
                    <a:gridCol w="1746810"/>
                    <a:gridCol w="6026495"/>
                  </a:tblGrid>
                  <a:tr h="365760">
                    <a:tc>
                      <a:txBody>
                        <a:bodyPr/>
                        <a:lstStyle/>
                        <a:p>
                          <a:pPr algn="ctr"/>
                          <a14:m>
                            <m:oMath xmlns:m="http://schemas.openxmlformats.org/officeDocument/2006/math">
                              <m:r>
                                <a:rPr kumimoji="0" lang="en-GB" sz="2800" u="none" strike="noStrike" kern="1200" cap="none" spc="0" normalizeH="0" baseline="0" noProof="0" dirty="0" smtClean="0">
                                  <a:ln>
                                    <a:noFill/>
                                  </a:ln>
                                  <a:effectLst/>
                                  <a:uLnTx/>
                                  <a:uFillTx/>
                                  <a:latin typeface="Cambria Math"/>
                                </a:rPr>
                                <m:t>𝑓</m:t>
                              </m:r>
                            </m:oMath>
                          </a14:m>
                          <a:r>
                            <a:rPr kumimoji="0" lang="en-GB" sz="2800" u="none" strike="noStrike" kern="1200" cap="none" spc="0" normalizeH="0" baseline="0" noProof="0" dirty="0" smtClean="0">
                              <a:ln>
                                <a:noFill/>
                              </a:ln>
                              <a:effectLst/>
                              <a:uLnTx/>
                              <a:uFillTx/>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the </a:t>
                          </a:r>
                          <a:r>
                            <a:rPr kumimoji="0" lang="en-GB" sz="2800" u="sng" strike="noStrike" kern="1200" cap="none" spc="0" normalizeH="0" baseline="0" noProof="0" dirty="0" smtClean="0">
                              <a:ln>
                                <a:noFill/>
                              </a:ln>
                              <a:effectLst/>
                              <a:uLnTx/>
                              <a:uFillTx/>
                            </a:rPr>
                            <a:t>parallel</a:t>
                          </a:r>
                          <a:r>
                            <a:rPr kumimoji="0" lang="en-GB" sz="2800" u="none" strike="noStrike" kern="1200" cap="none" spc="0" normalizeH="0" baseline="0" noProof="0" dirty="0" smtClean="0">
                              <a:ln>
                                <a:noFill/>
                              </a:ln>
                              <a:effectLst/>
                              <a:uLnTx/>
                              <a:uFillTx/>
                            </a:rPr>
                            <a:t> portion of execution</a:t>
                          </a:r>
                          <a:endParaRPr kumimoji="0" lang="en-GB" sz="28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70840">
                    <a:tc>
                      <a:txBody>
                        <a:bodyPr/>
                        <a:lstStyle/>
                        <a:p>
                          <a:pPr algn="ctr"/>
                          <a14:m>
                            <m:oMathPara xmlns:m="http://schemas.openxmlformats.org/officeDocument/2006/math">
                              <m:oMathParaPr>
                                <m:jc m:val="centerGroup"/>
                              </m:oMathParaPr>
                              <m:oMath xmlns:m="http://schemas.openxmlformats.org/officeDocument/2006/math">
                                <m:d>
                                  <m:dPr>
                                    <m:ctrlPr>
                                      <a:rPr kumimoji="0" lang="en-GB" sz="2800" i="1" u="none" strike="noStrike" kern="1200" cap="none" spc="0" normalizeH="0" baseline="0" noProof="0" dirty="0" smtClean="0">
                                        <a:ln>
                                          <a:noFill/>
                                        </a:ln>
                                        <a:effectLst/>
                                        <a:uLnTx/>
                                        <a:uFillTx/>
                                        <a:latin typeface="Cambria Math"/>
                                      </a:rPr>
                                    </m:ctrlPr>
                                  </m:dPr>
                                  <m:e>
                                    <m:r>
                                      <a:rPr kumimoji="0" lang="en-GB" sz="2800" u="none" strike="noStrike" kern="1200" cap="none" spc="0" normalizeH="0" baseline="0" noProof="0" dirty="0">
                                        <a:ln>
                                          <a:noFill/>
                                        </a:ln>
                                        <a:effectLst/>
                                        <a:uLnTx/>
                                        <a:uFillTx/>
                                        <a:latin typeface="Cambria Math"/>
                                      </a:rPr>
                                      <m:t>1−</m:t>
                                    </m:r>
                                    <m:r>
                                      <a:rPr kumimoji="0" lang="en-GB" sz="2800" u="none" strike="noStrike" kern="1200" cap="none" spc="0" normalizeH="0" baseline="0" noProof="0" dirty="0">
                                        <a:ln>
                                          <a:noFill/>
                                        </a:ln>
                                        <a:effectLst/>
                                        <a:uLnTx/>
                                        <a:uFillTx/>
                                        <a:latin typeface="Cambria Math"/>
                                      </a:rPr>
                                      <m:t>𝑓</m:t>
                                    </m:r>
                                  </m:e>
                                </m:d>
                                <m:r>
                                  <a:rPr kumimoji="0" lang="en-US" sz="2800" u="none" strike="noStrike" kern="1200" cap="none" spc="0" normalizeH="0" baseline="0" noProof="0" dirty="0" smtClean="0">
                                    <a:ln>
                                      <a:noFill/>
                                    </a:ln>
                                    <a:effectLst/>
                                    <a:uLnTx/>
                                    <a:uFillTx/>
                                    <a:latin typeface="Cambria Math"/>
                                  </a:rPr>
                                  <m:t> </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the </a:t>
                          </a:r>
                          <a:r>
                            <a:rPr kumimoji="0" lang="en-GB" sz="2800" u="sng" strike="noStrike" kern="1200" cap="none" spc="0" normalizeH="0" baseline="0" noProof="0" dirty="0" smtClean="0">
                              <a:ln>
                                <a:noFill/>
                              </a:ln>
                              <a:effectLst/>
                              <a:uLnTx/>
                              <a:uFillTx/>
                            </a:rPr>
                            <a:t>sequential</a:t>
                          </a:r>
                          <a:r>
                            <a:rPr kumimoji="0" lang="en-GB" sz="2800" u="none" strike="noStrike" kern="1200" cap="none" spc="0" normalizeH="0" baseline="0" noProof="0" dirty="0" smtClean="0">
                              <a:ln>
                                <a:noFill/>
                              </a:ln>
                              <a:effectLst/>
                              <a:uLnTx/>
                              <a:uFillTx/>
                            </a:rPr>
                            <a:t> portion of execution</a:t>
                          </a:r>
                          <a:endParaRPr kumimoji="0" lang="en-GB" sz="2800" b="0" i="1" u="none" strike="noStrike" kern="1200" cap="none" spc="0" normalizeH="0" baseline="0" noProof="0" dirty="0" smtClean="0">
                            <a:ln>
                              <a:noFill/>
                            </a:ln>
                            <a:solidFill>
                              <a:prstClr val="black"/>
                            </a:solidFill>
                            <a:effectLst/>
                            <a:uLnTx/>
                            <a:uFillTx/>
                            <a:latin typeface="Cambria Math"/>
                            <a:ea typeface="+mn-ea"/>
                            <a:cs typeface="+mn-cs"/>
                          </a:endParaRPr>
                        </a:p>
                      </a:txBody>
                      <a:tcPr/>
                    </a:tc>
                  </a:tr>
                  <a:tr h="370840">
                    <a:tc>
                      <a:txBody>
                        <a:bodyPr/>
                        <a:lstStyle/>
                        <a:p>
                          <a:pPr algn="ctr"/>
                          <a14:m>
                            <m:oMathPara xmlns:m="http://schemas.openxmlformats.org/officeDocument/2006/math">
                              <m:oMathParaPr>
                                <m:jc m:val="centerGroup"/>
                              </m:oMathParaPr>
                              <m:oMath xmlns:m="http://schemas.openxmlformats.org/officeDocument/2006/math">
                                <m:r>
                                  <a:rPr kumimoji="0" lang="en-GB" sz="2800" u="none" strike="noStrike" kern="1200" cap="none" spc="0" normalizeH="0" baseline="0" noProof="0" dirty="0" smtClean="0">
                                    <a:ln>
                                      <a:noFill/>
                                    </a:ln>
                                    <a:effectLst/>
                                    <a:uLnTx/>
                                    <a:uFillTx/>
                                    <a:latin typeface="Cambria Math"/>
                                  </a:rPr>
                                  <m:t>𝑐</m:t>
                                </m:r>
                                <m:r>
                                  <a:rPr kumimoji="0" lang="en-GB" sz="2800" u="none" strike="noStrike" kern="1200" cap="none" spc="0" normalizeH="0" baseline="0" noProof="0" dirty="0" smtClean="0">
                                    <a:ln>
                                      <a:noFill/>
                                    </a:ln>
                                    <a:effectLst/>
                                    <a:uLnTx/>
                                    <a:uFillTx/>
                                    <a:latin typeface="Cambria Math"/>
                                  </a:rPr>
                                  <m:t> </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number of cores used</a:t>
                          </a:r>
                          <a:endParaRPr kumimoji="0" lang="en-GB" sz="2800" b="0" i="0" u="none" strike="noStrike" kern="1200" cap="none" spc="0" normalizeH="0" baseline="0" noProof="0" dirty="0" smtClean="0">
                            <a:ln>
                              <a:noFill/>
                            </a:ln>
                            <a:solidFill>
                              <a:prstClr val="black"/>
                            </a:solidFill>
                            <a:effectLst/>
                            <a:uLnTx/>
                            <a:uFillTx/>
                            <a:latin typeface="+mn-lt"/>
                            <a:ea typeface="+mn-ea"/>
                            <a:cs typeface="+mn-cs"/>
                          </a:endParaRPr>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239307272"/>
                  </p:ext>
                </p:extLst>
              </p:nvPr>
            </p:nvGraphicFramePr>
            <p:xfrm>
              <a:off x="1142095" y="3886200"/>
              <a:ext cx="7773305" cy="1554480"/>
            </p:xfrm>
            <a:graphic>
              <a:graphicData uri="http://schemas.openxmlformats.org/drawingml/2006/table">
                <a:tbl>
                  <a:tblPr bandRow="1">
                    <a:tableStyleId>{2D5ABB26-0587-4C30-8999-92F81FD0307C}</a:tableStyleId>
                  </a:tblPr>
                  <a:tblGrid>
                    <a:gridCol w="1746810"/>
                    <a:gridCol w="6026495"/>
                  </a:tblGrid>
                  <a:tr h="518160">
                    <a:tc>
                      <a:txBody>
                        <a:bodyPr/>
                        <a:lstStyle/>
                        <a:p>
                          <a:endParaRPr lang="en-US"/>
                        </a:p>
                      </a:txBody>
                      <a:tcPr>
                        <a:blipFill rotWithShape="1">
                          <a:blip r:embed="rId5"/>
                          <a:stretch>
                            <a:fillRect t="-10588" r="-344599" b="-2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the </a:t>
                          </a:r>
                          <a:r>
                            <a:rPr kumimoji="0" lang="en-GB" sz="2800" u="sng" strike="noStrike" kern="1200" cap="none" spc="0" normalizeH="0" baseline="0" noProof="0" dirty="0" smtClean="0">
                              <a:ln>
                                <a:noFill/>
                              </a:ln>
                              <a:effectLst/>
                              <a:uLnTx/>
                              <a:uFillTx/>
                            </a:rPr>
                            <a:t>parallel</a:t>
                          </a:r>
                          <a:r>
                            <a:rPr kumimoji="0" lang="en-GB" sz="2800" u="none" strike="noStrike" kern="1200" cap="none" spc="0" normalizeH="0" baseline="0" noProof="0" dirty="0" smtClean="0">
                              <a:ln>
                                <a:noFill/>
                              </a:ln>
                              <a:effectLst/>
                              <a:uLnTx/>
                              <a:uFillTx/>
                            </a:rPr>
                            <a:t> portion of execution</a:t>
                          </a:r>
                          <a:endParaRPr kumimoji="0" lang="en-GB" sz="2800" b="0" i="0" u="none" strike="noStrike" kern="1200" cap="none" spc="0" normalizeH="0" baseline="0" noProof="0" dirty="0" smtClean="0">
                            <a:ln>
                              <a:noFill/>
                            </a:ln>
                            <a:solidFill>
                              <a:prstClr val="black"/>
                            </a:solidFill>
                            <a:effectLst/>
                            <a:uLnTx/>
                            <a:uFillTx/>
                            <a:latin typeface="+mn-lt"/>
                            <a:ea typeface="+mn-ea"/>
                            <a:cs typeface="+mn-cs"/>
                          </a:endParaRPr>
                        </a:p>
                      </a:txBody>
                      <a:tcPr/>
                    </a:tc>
                  </a:tr>
                  <a:tr h="518160">
                    <a:tc>
                      <a:txBody>
                        <a:bodyPr/>
                        <a:lstStyle/>
                        <a:p>
                          <a:endParaRPr lang="en-US"/>
                        </a:p>
                      </a:txBody>
                      <a:tcPr>
                        <a:blipFill rotWithShape="1">
                          <a:blip r:embed="rId5"/>
                          <a:stretch>
                            <a:fillRect t="-110588" r="-344599" b="-1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the </a:t>
                          </a:r>
                          <a:r>
                            <a:rPr kumimoji="0" lang="en-GB" sz="2800" u="sng" strike="noStrike" kern="1200" cap="none" spc="0" normalizeH="0" baseline="0" noProof="0" dirty="0" smtClean="0">
                              <a:ln>
                                <a:noFill/>
                              </a:ln>
                              <a:effectLst/>
                              <a:uLnTx/>
                              <a:uFillTx/>
                            </a:rPr>
                            <a:t>sequential</a:t>
                          </a:r>
                          <a:r>
                            <a:rPr kumimoji="0" lang="en-GB" sz="2800" u="none" strike="noStrike" kern="1200" cap="none" spc="0" normalizeH="0" baseline="0" noProof="0" dirty="0" smtClean="0">
                              <a:ln>
                                <a:noFill/>
                              </a:ln>
                              <a:effectLst/>
                              <a:uLnTx/>
                              <a:uFillTx/>
                            </a:rPr>
                            <a:t> portion of execution</a:t>
                          </a:r>
                          <a:endParaRPr kumimoji="0" lang="en-GB" sz="2800" b="0" i="1" u="none" strike="noStrike" kern="1200" cap="none" spc="0" normalizeH="0" baseline="0" noProof="0" dirty="0" smtClean="0">
                            <a:ln>
                              <a:noFill/>
                            </a:ln>
                            <a:solidFill>
                              <a:prstClr val="black"/>
                            </a:solidFill>
                            <a:effectLst/>
                            <a:uLnTx/>
                            <a:uFillTx/>
                            <a:latin typeface="Cambria Math"/>
                            <a:ea typeface="+mn-ea"/>
                            <a:cs typeface="+mn-cs"/>
                          </a:endParaRPr>
                        </a:p>
                      </a:txBody>
                      <a:tcPr/>
                    </a:tc>
                  </a:tr>
                  <a:tr h="518160">
                    <a:tc>
                      <a:txBody>
                        <a:bodyPr/>
                        <a:lstStyle/>
                        <a:p>
                          <a:endParaRPr lang="en-US"/>
                        </a:p>
                      </a:txBody>
                      <a:tcPr>
                        <a:blipFill rotWithShape="1">
                          <a:blip r:embed="rId5"/>
                          <a:stretch>
                            <a:fillRect t="-210588" r="-344599" b="-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smtClean="0">
                              <a:ln>
                                <a:noFill/>
                              </a:ln>
                              <a:effectLst/>
                              <a:uLnTx/>
                              <a:uFillTx/>
                            </a:rPr>
                            <a:t>= number of cores used</a:t>
                          </a:r>
                          <a:endParaRPr kumimoji="0" lang="en-GB" sz="2800" b="0" i="0" u="none" strike="noStrike" kern="1200" cap="none" spc="0" normalizeH="0" baseline="0" noProof="0" dirty="0" smtClean="0">
                            <a:ln>
                              <a:noFill/>
                            </a:ln>
                            <a:solidFill>
                              <a:prstClr val="black"/>
                            </a:solidFill>
                            <a:effectLst/>
                            <a:uLnTx/>
                            <a:uFillTx/>
                            <a:latin typeface="+mn-lt"/>
                            <a:ea typeface="+mn-ea"/>
                            <a:cs typeface="+mn-cs"/>
                          </a:endParaRPr>
                        </a:p>
                      </a:txBody>
                      <a:tcPr/>
                    </a:tc>
                  </a:tr>
                </a:tbl>
              </a:graphicData>
            </a:graphic>
          </p:graphicFrame>
        </mc:Fallback>
      </mc:AlternateContent>
    </p:spTree>
    <p:extLst>
      <p:ext uri="{BB962C8B-B14F-4D97-AF65-F5344CB8AC3E}">
        <p14:creationId xmlns:p14="http://schemas.microsoft.com/office/powerpoint/2010/main" val="87205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dirty="0" smtClean="0"/>
                  <a:t>Amdahl’s law, </a:t>
                </a:r>
                <a14:m>
                  <m:oMath xmlns:m="http://schemas.openxmlformats.org/officeDocument/2006/math">
                    <m:r>
                      <a:rPr lang="en-GB" i="1" dirty="0" smtClean="0">
                        <a:latin typeface="Cambria Math"/>
                      </a:rPr>
                      <m:t>𝑓</m:t>
                    </m:r>
                    <m:r>
                      <a:rPr lang="en-GB" i="1" dirty="0" smtClean="0">
                        <a:latin typeface="Cambria Math"/>
                      </a:rPr>
                      <m:t>=70%</m:t>
                    </m:r>
                  </m:oMath>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p:sp>
        <p:nvSpPr>
          <p:cNvPr id="8" name="Date Placeholder 7"/>
          <p:cNvSpPr>
            <a:spLocks noGrp="1"/>
          </p:cNvSpPr>
          <p:nvPr>
            <p:ph type="dt" sz="half" idx="10"/>
          </p:nvPr>
        </p:nvSpPr>
        <p:spPr/>
        <p:txBody>
          <a:bodyPr/>
          <a:lstStyle/>
          <a:p>
            <a:r>
              <a:rPr lang="en-US" smtClean="0">
                <a:solidFill>
                  <a:prstClr val="black">
                    <a:tint val="75000"/>
                  </a:prstClr>
                </a:solidFill>
              </a:rPr>
              <a:t>6/16/2010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Practical Parallel and Concurrent Programming DRAFT: comments to msrpcpcp@microsoft.com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graphicFrame>
        <p:nvGraphicFramePr>
          <p:cNvPr id="4" name="Chart 3"/>
          <p:cNvGraphicFramePr/>
          <p:nvPr/>
        </p:nvGraphicFramePr>
        <p:xfrm>
          <a:off x="457200" y="1778000"/>
          <a:ext cx="8229600" cy="48133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ular Callout 4"/>
          <p:cNvSpPr/>
          <p:nvPr/>
        </p:nvSpPr>
        <p:spPr>
          <a:xfrm>
            <a:off x="1898374" y="2643809"/>
            <a:ext cx="1719469" cy="725556"/>
          </a:xfrm>
          <a:prstGeom prst="wedgeRectCallout">
            <a:avLst>
              <a:gd name="adj1" fmla="val 41017"/>
              <a:gd name="adj2" fmla="val -840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prstClr val="black"/>
                </a:solidFill>
              </a:rPr>
              <a:t>Desired 4x speedup</a:t>
            </a:r>
            <a:endParaRPr lang="en-GB" dirty="0">
              <a:solidFill>
                <a:prstClr val="black"/>
              </a:solidFill>
            </a:endParaRPr>
          </a:p>
        </p:txBody>
      </p:sp>
      <p:sp>
        <p:nvSpPr>
          <p:cNvPr id="6" name="Rectangular Callout 5"/>
          <p:cNvSpPr/>
          <p:nvPr/>
        </p:nvSpPr>
        <p:spPr>
          <a:xfrm>
            <a:off x="3945834" y="3886201"/>
            <a:ext cx="2564296" cy="725556"/>
          </a:xfrm>
          <a:prstGeom prst="wedgeRectCallout">
            <a:avLst>
              <a:gd name="adj1" fmla="val -36200"/>
              <a:gd name="adj2" fmla="val -9092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prstClr val="black"/>
                </a:solidFill>
              </a:rPr>
              <a:t>Speedup achieved (perfect scaling on 70%)</a:t>
            </a:r>
            <a:endParaRPr lang="en-GB" dirty="0">
              <a:solidFill>
                <a:prstClr val="black"/>
              </a:solidFill>
            </a:endParaRPr>
          </a:p>
        </p:txBody>
      </p:sp>
    </p:spTree>
    <p:extLst>
      <p:ext uri="{BB962C8B-B14F-4D97-AF65-F5344CB8AC3E}">
        <p14:creationId xmlns:p14="http://schemas.microsoft.com/office/powerpoint/2010/main" val="2258235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dirty="0" smtClean="0"/>
                  <a:t>Amdahl’s law, </a:t>
                </a:r>
                <a14:m>
                  <m:oMath xmlns:m="http://schemas.openxmlformats.org/officeDocument/2006/math">
                    <m:r>
                      <a:rPr lang="en-GB" i="1" dirty="0" smtClean="0">
                        <a:latin typeface="Cambria Math"/>
                      </a:rPr>
                      <m:t>𝑓</m:t>
                    </m:r>
                    <m:r>
                      <a:rPr lang="en-GB" i="1" dirty="0" smtClean="0">
                        <a:latin typeface="Cambria Math"/>
                      </a:rPr>
                      <m:t>=70%</m:t>
                    </m:r>
                  </m:oMath>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p:sp>
        <p:nvSpPr>
          <p:cNvPr id="9" name="Date Placeholder 8"/>
          <p:cNvSpPr>
            <a:spLocks noGrp="1"/>
          </p:cNvSpPr>
          <p:nvPr>
            <p:ph type="dt" sz="half" idx="10"/>
          </p:nvPr>
        </p:nvSpPr>
        <p:spPr/>
        <p:txBody>
          <a:bodyPr/>
          <a:lstStyle/>
          <a:p>
            <a:r>
              <a:rPr lang="en-US" smtClean="0">
                <a:solidFill>
                  <a:prstClr val="black">
                    <a:tint val="75000"/>
                  </a:prstClr>
                </a:solidFill>
              </a:rPr>
              <a:t>6/16/2010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Practical Parallel and Concurrent Programming DRAFT: comments to msrpcpcp@microsoft.com  </a:t>
            </a:r>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graphicFrame>
        <p:nvGraphicFramePr>
          <p:cNvPr id="4" name="Chart 3"/>
          <p:cNvGraphicFramePr/>
          <p:nvPr/>
        </p:nvGraphicFramePr>
        <p:xfrm>
          <a:off x="457200" y="1778000"/>
          <a:ext cx="8229600" cy="48133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ular Callout 4"/>
          <p:cNvSpPr/>
          <p:nvPr/>
        </p:nvSpPr>
        <p:spPr>
          <a:xfrm>
            <a:off x="1898374" y="2643809"/>
            <a:ext cx="1719469" cy="725556"/>
          </a:xfrm>
          <a:prstGeom prst="wedgeRectCallout">
            <a:avLst>
              <a:gd name="adj1" fmla="val 41017"/>
              <a:gd name="adj2" fmla="val -840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prstClr val="black"/>
                </a:solidFill>
              </a:rPr>
              <a:t>Desired 4x speedup</a:t>
            </a:r>
            <a:endParaRPr lang="en-GB" dirty="0">
              <a:solidFill>
                <a:prstClr val="black"/>
              </a:solidFill>
            </a:endParaRPr>
          </a:p>
        </p:txBody>
      </p:sp>
      <p:sp>
        <p:nvSpPr>
          <p:cNvPr id="6" name="Rectangular Callout 5"/>
          <p:cNvSpPr/>
          <p:nvPr/>
        </p:nvSpPr>
        <p:spPr>
          <a:xfrm>
            <a:off x="2663686" y="4248979"/>
            <a:ext cx="2564296" cy="725556"/>
          </a:xfrm>
          <a:prstGeom prst="wedgeRectCallout">
            <a:avLst>
              <a:gd name="adj1" fmla="val -36200"/>
              <a:gd name="adj2" fmla="val -9092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prstClr val="black"/>
                </a:solidFill>
              </a:rPr>
              <a:t>Speedup achieved (perfect scaling on 70%)</a:t>
            </a:r>
            <a:endParaRPr lang="en-GB" dirty="0">
              <a:solidFill>
                <a:prstClr val="black"/>
              </a:solidFill>
            </a:endParaRPr>
          </a:p>
        </p:txBody>
      </p:sp>
      <p:sp>
        <p:nvSpPr>
          <p:cNvPr id="7" name="Rectangular Callout 6"/>
          <p:cNvSpPr/>
          <p:nvPr/>
        </p:nvSpPr>
        <p:spPr>
          <a:xfrm>
            <a:off x="5655364" y="3647662"/>
            <a:ext cx="3031435" cy="531744"/>
          </a:xfrm>
          <a:prstGeom prst="wedgeRectCallout">
            <a:avLst>
              <a:gd name="adj1" fmla="val 2172"/>
              <a:gd name="adj2" fmla="val -1087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prstClr val="black"/>
                </a:solidFill>
              </a:rPr>
              <a:t>Limit as c→∞ = 1/(1-f) = 3.33</a:t>
            </a:r>
            <a:endParaRPr lang="en-GB" dirty="0">
              <a:solidFill>
                <a:prstClr val="black"/>
              </a:solidFill>
            </a:endParaRPr>
          </a:p>
        </p:txBody>
      </p:sp>
    </p:spTree>
    <p:extLst>
      <p:ext uri="{BB962C8B-B14F-4D97-AF65-F5344CB8AC3E}">
        <p14:creationId xmlns:p14="http://schemas.microsoft.com/office/powerpoint/2010/main" val="58530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16466</TotalTime>
  <Words>2342</Words>
  <Application>Microsoft Office PowerPoint</Application>
  <PresentationFormat>On-screen Show (4:3)</PresentationFormat>
  <Paragraphs>522</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Imperative Data Parallelism (Performance)</vt:lpstr>
      <vt:lpstr>Acknowledgments</vt:lpstr>
      <vt:lpstr>Data Intensive Problems</vt:lpstr>
      <vt:lpstr>Data Parallelism</vt:lpstr>
      <vt:lpstr>Concepts</vt:lpstr>
      <vt:lpstr>Amdahl’s law</vt:lpstr>
      <vt:lpstr>Amdahl’s law, f=70%</vt:lpstr>
      <vt:lpstr>Amdahl’s law, f=70%</vt:lpstr>
      <vt:lpstr>Amdahl’s law, f=70%</vt:lpstr>
      <vt:lpstr>Amdahl’s law, f=10%</vt:lpstr>
      <vt:lpstr>Amdahl’s law, f=98%</vt:lpstr>
      <vt:lpstr>Lesson</vt:lpstr>
      <vt:lpstr>On The Sunny Side of the Street: Gustafson’s Law</vt:lpstr>
      <vt:lpstr>Sequential Merge Sort</vt:lpstr>
      <vt:lpstr>Parallel Merge Sort  (as Parallel Directed Acyclic Graph)  </vt:lpstr>
      <vt:lpstr>Parallel DAG for Merge Sort  (2-core)</vt:lpstr>
      <vt:lpstr>Parallel DAG for Merge Sort  (4-core)</vt:lpstr>
      <vt:lpstr>Parallel DAG for Merge Sort  (8-core)</vt:lpstr>
      <vt:lpstr>Work and Span</vt:lpstr>
      <vt:lpstr>T∞ (span): Critical Path Length (Sequential Bottleneck)</vt:lpstr>
      <vt:lpstr>T1 (work): Time to Run Sequentially</vt:lpstr>
      <vt:lpstr>Work T_1, Span T_∞, and Running Time T_P </vt:lpstr>
      <vt:lpstr>Work T_1, Span T_∞, and Running Time T_P </vt:lpstr>
      <vt:lpstr>Work T_1, Span T_∞, and Running Time T_P </vt:lpstr>
      <vt:lpstr>Work T_1, Span T_∞, and Running Time T_P </vt:lpstr>
      <vt:lpstr>Work/Span of Merge Sort  (Sequential Merge)</vt:lpstr>
      <vt:lpstr>Main Message</vt:lpstr>
      <vt:lpstr>And Now, For Something  Completely Different</vt:lpstr>
      <vt:lpstr>C# Lambda Expressions </vt:lpstr>
      <vt:lpstr>Some Useful Delegate Types</vt:lpstr>
      <vt:lpstr>Things to Know about C# Lambdas</vt:lpstr>
      <vt:lpstr>Parallel.For</vt:lpstr>
      <vt:lpstr>Sequential Ray Tracing</vt:lpstr>
      <vt:lpstr>Parallel Ray Tracing with Lambda and Parallel.For</vt:lpstr>
      <vt:lpstr>Thinking About Parallel.For</vt:lpstr>
      <vt:lpstr>Parallel DAG Edges (Happens-before) Constrain Execution</vt:lpstr>
      <vt:lpstr>Parallel.For Happens-before Edges</vt:lpstr>
      <vt:lpstr>What .NET 4 Does For You</vt:lpstr>
      <vt:lpstr>PowerPoint Presentation</vt:lpstr>
      <vt:lpstr>PowerPoint Presentation</vt:lpstr>
      <vt:lpstr>PowerPoint Presentation</vt:lpstr>
      <vt:lpstr> Parallel.For(0, N, i =&gt; { S }); </vt:lpstr>
      <vt:lpstr>Some Typical Reasons for Performance Problems</vt:lpstr>
      <vt:lpstr>Nested Parallel.For</vt:lpstr>
      <vt:lpstr>http://code.msdn.microsoft.com/ParExtSamples </vt:lpstr>
      <vt:lpstr>Parallel Programming  with Microsoft .NET </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Programming Paradigms</dc:title>
  <dc:creator>Tom Ball</dc:creator>
  <cp:lastModifiedBy>JoeM</cp:lastModifiedBy>
  <cp:revision>357</cp:revision>
  <dcterms:created xsi:type="dcterms:W3CDTF">2010-04-06T23:54:48Z</dcterms:created>
  <dcterms:modified xsi:type="dcterms:W3CDTF">2010-09-03T20:02:04Z</dcterms:modified>
</cp:coreProperties>
</file>