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42" r:id="rId3"/>
    <p:sldId id="347" r:id="rId4"/>
    <p:sldId id="339" r:id="rId5"/>
    <p:sldId id="300" r:id="rId6"/>
    <p:sldId id="323" r:id="rId7"/>
    <p:sldId id="257" r:id="rId8"/>
    <p:sldId id="322" r:id="rId9"/>
    <p:sldId id="305" r:id="rId10"/>
    <p:sldId id="308" r:id="rId11"/>
    <p:sldId id="332" r:id="rId12"/>
    <p:sldId id="306" r:id="rId13"/>
    <p:sldId id="302" r:id="rId14"/>
    <p:sldId id="259" r:id="rId15"/>
    <p:sldId id="261" r:id="rId16"/>
    <p:sldId id="262" r:id="rId17"/>
    <p:sldId id="333" r:id="rId18"/>
    <p:sldId id="280" r:id="rId19"/>
    <p:sldId id="260" r:id="rId20"/>
    <p:sldId id="263" r:id="rId21"/>
    <p:sldId id="265" r:id="rId22"/>
    <p:sldId id="266" r:id="rId23"/>
    <p:sldId id="267" r:id="rId24"/>
    <p:sldId id="288" r:id="rId25"/>
    <p:sldId id="310" r:id="rId26"/>
    <p:sldId id="309" r:id="rId27"/>
    <p:sldId id="304" r:id="rId28"/>
    <p:sldId id="314" r:id="rId29"/>
    <p:sldId id="313" r:id="rId30"/>
    <p:sldId id="312" r:id="rId31"/>
    <p:sldId id="315" r:id="rId32"/>
    <p:sldId id="316" r:id="rId33"/>
    <p:sldId id="318" r:id="rId34"/>
    <p:sldId id="343" r:id="rId35"/>
    <p:sldId id="344" r:id="rId36"/>
    <p:sldId id="346" r:id="rId37"/>
    <p:sldId id="331" r:id="rId38"/>
    <p:sldId id="341" r:id="rId39"/>
    <p:sldId id="336" r:id="rId40"/>
    <p:sldId id="335" r:id="rId41"/>
    <p:sldId id="345" r:id="rId42"/>
    <p:sldId id="340" r:id="rId43"/>
    <p:sldId id="324" r:id="rId44"/>
    <p:sldId id="328" r:id="rId45"/>
    <p:sldId id="329" r:id="rId46"/>
    <p:sldId id="330" r:id="rId47"/>
    <p:sldId id="338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 Ball" initials="tjb" lastIdx="3" clrIdx="0"/>
  <p:cmAuthor id="1" name="Tom Ball" initials="TB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5" autoAdjust="0"/>
    <p:restoredTop sz="79108" autoAdjust="0"/>
  </p:normalViewPr>
  <p:slideViewPr>
    <p:cSldViewPr>
      <p:cViewPr varScale="1">
        <p:scale>
          <a:sx n="61" d="100"/>
          <a:sy n="61" d="100"/>
        </p:scale>
        <p:origin x="-12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F2817-FE04-4949-8A41-FAF6891C9887}" type="datetimeFigureOut">
              <a:rPr lang="en-US" smtClean="0"/>
              <a:pPr/>
              <a:t>8/24/2010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2ECED-F736-4613-B33E-49F7F537D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4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63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01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86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Tim</a:t>
            </a:r>
            <a:r>
              <a:rPr lang="en-US" baseline="0" dirty="0" smtClean="0"/>
              <a:t> Harris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362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217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Tim Harris: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performance of one thread is highly dependent on what other threads are doing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It’s important to understand the h/w of the machine, and the techniques it uses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modest numbers of cores, it may be possible to identify </a:t>
            </a:r>
            <a:r>
              <a:rPr kumimoji="0" lang="en-GB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large granularity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tasks, with </a:t>
            </a:r>
            <a:r>
              <a:rPr kumimoji="0" lang="en-GB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good data locality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Understand the different resource requirements of a program; computation, communication, locality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 how data accesses will interact with the memory system; will the computation done on additional cores pay for the data to be brought to them?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 on the longest running parts of the program first; be realistic about possible speedups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Aim to tackle larger workloads in constant time (c.f. Gustafson’s law)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Exploit asymmetric designs; larger cores for sequential 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perf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smaller cores where high degrees of parallelism are available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Multiple parts of an algorithm may need to be parallelised with different techniques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modest numbers of cores, beware of overheads that must be recovered via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915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29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21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938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46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12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21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753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74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r>
              <a:rPr lang="en-US" baseline="0" dirty="0" smtClean="0"/>
              <a:t> included in courseware, get as separate download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9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03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96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88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2ECED-F736-4613-B33E-49F7F537D4D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51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6100-D577-403C-ABFE-11A452EB465A}" type="datetime1">
              <a:rPr lang="en-US" smtClean="0"/>
              <a:t>8/24/2010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84B6-1638-46E2-A2BE-CECDC9A97AF8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416675"/>
            <a:ext cx="3352800" cy="365125"/>
          </a:xfrm>
        </p:spPr>
        <p:txBody>
          <a:bodyPr/>
          <a:lstStyle/>
          <a:p>
            <a:r>
              <a:rPr lang="en-US" dirty="0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396E4-9280-40F3-9CE9-51531791C0B3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Practical Parallel and Concurrent Programming DRAFT: comments to msrpcpcp@microsoft.com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cp.codeplex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parallelpatterns.codeplex.com/" TargetMode="External"/><Relationship Id="rId3" Type="http://schemas.openxmlformats.org/officeDocument/2006/relationships/hyperlink" Target="http://research.microsoft.com/contracts/" TargetMode="External"/><Relationship Id="rId7" Type="http://schemas.openxmlformats.org/officeDocument/2006/relationships/hyperlink" Target="http://code.msdn.microsoft.com/ParExtSamples" TargetMode="External"/><Relationship Id="rId2" Type="http://schemas.openxmlformats.org/officeDocument/2006/relationships/hyperlink" Target="http://research.microsoft.com/en-us/projects/Accelerato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esstool.codeplex.com/" TargetMode="External"/><Relationship Id="rId5" Type="http://schemas.openxmlformats.org/officeDocument/2006/relationships/hyperlink" Target="http://ppcp.codeplex.com/" TargetMode="External"/><Relationship Id="rId4" Type="http://schemas.openxmlformats.org/officeDocument/2006/relationships/hyperlink" Target="http://social.msdn.microsoft.com/Forums/en-US/rx/threads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ile:Alpaca_headshot.jpg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code.msdn.microsoft.com/ParExtSampl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rphing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arallelpatterns.codeplex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</a:t>
            </a:r>
            <a:br>
              <a:rPr lang="en-US" dirty="0" smtClean="0"/>
            </a:br>
            <a:r>
              <a:rPr lang="en-US" dirty="0" smtClean="0"/>
              <a:t>Parallel and Concurrent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</a:p>
          <a:p>
            <a:r>
              <a:rPr lang="en-US" dirty="0" smtClean="0">
                <a:hlinkClick r:id="rId3"/>
              </a:rPr>
              <a:t>http://ppcp.codeplex.com/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3CD8-F98F-4489-A740-DFF14DA7554E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2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0B7A6-8E69-4E7B-9CF9-964F0070C1F4}" type="datetime1">
              <a:rPr lang="en-US" smtClean="0"/>
              <a:t>8/24/2010</a:t>
            </a:fld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1752600" y="1447800"/>
            <a:ext cx="5562600" cy="3200400"/>
          </a:xfrm>
          <a:prstGeom prst="wedgeRoundRectCallout">
            <a:avLst>
              <a:gd name="adj1" fmla="val -32567"/>
              <a:gd name="adj2" fmla="val 77646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Discuss application </a:t>
            </a:r>
            <a:r>
              <a:rPr lang="en-US" sz="2800" dirty="0"/>
              <a:t>areas in context of</a:t>
            </a:r>
          </a:p>
          <a:p>
            <a:pPr lvl="1"/>
            <a:r>
              <a:rPr lang="en-US" sz="2800" dirty="0"/>
              <a:t>Trends</a:t>
            </a:r>
          </a:p>
          <a:p>
            <a:pPr lvl="1"/>
            <a:r>
              <a:rPr lang="en-US" sz="2800" dirty="0"/>
              <a:t>Parallelism/Concurrency</a:t>
            </a:r>
          </a:p>
          <a:p>
            <a:pPr lvl="1"/>
            <a:r>
              <a:rPr lang="en-US" sz="2800" dirty="0"/>
              <a:t>System/Environment</a:t>
            </a:r>
          </a:p>
        </p:txBody>
      </p:sp>
    </p:spTree>
    <p:extLst>
      <p:ext uri="{BB962C8B-B14F-4D97-AF65-F5344CB8AC3E}">
        <p14:creationId xmlns:p14="http://schemas.microsoft.com/office/powerpoint/2010/main" val="340961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Practical Parallel and Concurrent Programming (P</a:t>
            </a:r>
            <a:r>
              <a:rPr lang="en-US" u="sng" dirty="0" smtClean="0"/>
              <a:t>P&amp;C</a:t>
            </a:r>
            <a:r>
              <a:rPr lang="en-US" dirty="0" smtClean="0"/>
              <a:t>P)</a:t>
            </a:r>
            <a:endParaRPr 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232838"/>
              </p:ext>
            </p:extLst>
          </p:nvPr>
        </p:nvGraphicFramePr>
        <p:xfrm>
          <a:off x="571500" y="1453802"/>
          <a:ext cx="8039100" cy="5175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663"/>
                <a:gridCol w="2694336"/>
                <a:gridCol w="2806101"/>
              </a:tblGrid>
              <a:tr h="167339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P&amp;C</a:t>
                      </a:r>
                      <a:endParaRPr lang="en-US" sz="3200" dirty="0"/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u="sng" dirty="0" smtClean="0"/>
                        <a:t>P</a:t>
                      </a:r>
                      <a:r>
                        <a:rPr lang="en-US" sz="3200" u="none" dirty="0" smtClean="0"/>
                        <a:t>arallelism</a:t>
                      </a:r>
                      <a:endParaRPr lang="en-US" sz="3200" u="none" dirty="0"/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u="sng" dirty="0" smtClean="0"/>
                        <a:t>C</a:t>
                      </a:r>
                      <a:r>
                        <a:rPr lang="en-US" sz="3200" u="none" dirty="0" smtClean="0"/>
                        <a:t>oncurrency</a:t>
                      </a:r>
                      <a:endParaRPr lang="en-US" sz="3200" u="none" dirty="0"/>
                    </a:p>
                  </a:txBody>
                  <a:tcPr marT="60960" marB="60960" anchor="ctr"/>
                </a:tc>
              </a:tr>
              <a:tr h="1673399">
                <a:tc>
                  <a:txBody>
                    <a:bodyPr/>
                    <a:lstStyle/>
                    <a:p>
                      <a:pPr algn="ctr"/>
                      <a:r>
                        <a:rPr lang="en-US" sz="3200" u="sng" dirty="0" smtClean="0"/>
                        <a:t>P</a:t>
                      </a:r>
                      <a:r>
                        <a:rPr lang="en-US" sz="3200" u="none" dirty="0" smtClean="0"/>
                        <a:t>erformance</a:t>
                      </a:r>
                      <a:endParaRPr lang="en-US" sz="3200" u="none" dirty="0"/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Speedup</a:t>
                      </a:r>
                      <a:endParaRPr lang="en-US" sz="3200" dirty="0"/>
                    </a:p>
                  </a:txBody>
                  <a:tcPr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Responsiveness</a:t>
                      </a:r>
                      <a:endParaRPr lang="en-US" sz="3200" dirty="0"/>
                    </a:p>
                  </a:txBody>
                  <a:tcPr marT="60960" marB="60960" anchor="ctr"/>
                </a:tc>
              </a:tr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3200" u="sng" dirty="0" smtClean="0"/>
                        <a:t>C</a:t>
                      </a:r>
                      <a:r>
                        <a:rPr lang="en-US" sz="3200" u="none" dirty="0" smtClean="0"/>
                        <a:t>orrectness</a:t>
                      </a:r>
                      <a:endParaRPr lang="en-US" sz="3200" u="none" dirty="0"/>
                    </a:p>
                  </a:txBody>
                  <a:tcPr marT="60960" marB="6096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Atomicity,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Determinism, Deadlock, </a:t>
                      </a:r>
                      <a:r>
                        <a:rPr lang="en-US" sz="3200" dirty="0" err="1" smtClean="0"/>
                        <a:t>Livelock</a:t>
                      </a:r>
                      <a:r>
                        <a:rPr lang="en-US" sz="3200" dirty="0" smtClean="0"/>
                        <a:t>, </a:t>
                      </a:r>
                    </a:p>
                    <a:p>
                      <a:pPr algn="ctr"/>
                      <a:r>
                        <a:rPr lang="en-US" sz="3200" dirty="0" err="1" smtClean="0"/>
                        <a:t>Linearizability</a:t>
                      </a:r>
                      <a:r>
                        <a:rPr lang="en-US" sz="3200" dirty="0" smtClean="0"/>
                        <a:t>,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Data</a:t>
                      </a:r>
                      <a:r>
                        <a:rPr lang="en-US" sz="3200" baseline="0" dirty="0" smtClean="0"/>
                        <a:t> races, … </a:t>
                      </a:r>
                      <a:endParaRPr lang="en-US" sz="3200" dirty="0"/>
                    </a:p>
                  </a:txBody>
                  <a:tcPr marT="60960" marB="6096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14425" y="1523999"/>
            <a:ext cx="1524000" cy="1524001"/>
            <a:chOff x="1114425" y="846136"/>
            <a:chExt cx="1524000" cy="1143001"/>
          </a:xfrm>
        </p:grpSpPr>
        <p:pic>
          <p:nvPicPr>
            <p:cNvPr id="6" name="Picture 2" descr="http://ts2.mm.bing.net/images/thumbnail.aspx?q=123063183113&amp;id=626fd318f42cd752995f889b0c242d84&amp;url=http%3a%2f%2fimg.photobucket.com%2falbums%2fv253%2fjust_aims%2fcupcakes010-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4425" y="846136"/>
              <a:ext cx="1524000" cy="1143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1473460" y="1156026"/>
              <a:ext cx="819455" cy="3924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u="sng" dirty="0" smtClean="0">
                  <a:solidFill>
                    <a:srgbClr val="FFFFFF"/>
                  </a:solidFill>
                </a:rPr>
                <a:t>P&amp;C</a:t>
              </a:r>
              <a:endParaRPr lang="en-US" dirty="0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C39-D6D6-42E2-80B0-793550349D4F}" type="datetime1">
              <a:rPr lang="en-US" smtClean="0"/>
              <a:t>8/24/2010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7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</a:p>
          <a:p>
            <a:r>
              <a:rPr lang="en-US" b="1" dirty="0" smtClean="0"/>
              <a:t>Concepts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Multi-core computer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Speedup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Responsiveness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Correctness</a:t>
            </a:r>
          </a:p>
          <a:p>
            <a:r>
              <a:rPr lang="en-US" dirty="0" smtClean="0"/>
              <a:t>Units, Materials </a:t>
            </a:r>
            <a:r>
              <a:rPr lang="en-US" dirty="0"/>
              <a:t>and Tools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20BF-6626-49CA-89C6-F79432E43C45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5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Concept	#1:</a:t>
            </a:r>
            <a:br>
              <a:rPr lang="en-US" dirty="0" smtClean="0"/>
            </a:br>
            <a:r>
              <a:rPr lang="en-US" dirty="0" smtClean="0"/>
              <a:t>System = Multi-core Hardware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64E7-A7E3-4E1C-8143-BC3FBB34156B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Today’s Multi-core?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architecture?</a:t>
            </a:r>
          </a:p>
          <a:p>
            <a:r>
              <a:rPr lang="en-US" dirty="0" smtClean="0"/>
              <a:t>What are its properties?</a:t>
            </a:r>
          </a:p>
          <a:p>
            <a:pPr lvl="1"/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Communication </a:t>
            </a:r>
          </a:p>
          <a:p>
            <a:pPr lvl="2"/>
            <a:r>
              <a:rPr lang="en-US" dirty="0" smtClean="0"/>
              <a:t>Delivery guarantees</a:t>
            </a:r>
          </a:p>
          <a:p>
            <a:pPr lvl="2"/>
            <a:r>
              <a:rPr lang="en-US" dirty="0" smtClean="0"/>
              <a:t>Latency</a:t>
            </a:r>
          </a:p>
          <a:p>
            <a:pPr lvl="2"/>
            <a:r>
              <a:rPr lang="en-US" dirty="0" smtClean="0"/>
              <a:t>Throughput</a:t>
            </a:r>
          </a:p>
          <a:p>
            <a:pPr lvl="1"/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Caching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67B0-AA97-4074-AF69-3C92C72EC154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9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2270110" y="1295400"/>
            <a:ext cx="2023593" cy="17690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2342998" y="4058563"/>
            <a:ext cx="2684680" cy="1588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1487913" y="4057769"/>
            <a:ext cx="2684680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434438" y="5400903"/>
            <a:ext cx="1711757" cy="6583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Main memory</a:t>
            </a:r>
            <a:endParaRPr lang="en-GB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043941" y="2176967"/>
            <a:ext cx="139049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7" idx="0"/>
          </p:cNvCxnSpPr>
          <p:nvPr/>
        </p:nvCxnSpPr>
        <p:spPr>
          <a:xfrm rot="5400000" flipH="1" flipV="1">
            <a:off x="87781" y="3128009"/>
            <a:ext cx="1905616" cy="6708"/>
          </a:xfrm>
          <a:prstGeom prst="straightConnector1">
            <a:avLst/>
          </a:prstGeom>
          <a:ln>
            <a:solidFill>
              <a:srgbClr val="4A7EB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34438" y="1357462"/>
            <a:ext cx="1711757" cy="1358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Processor core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454399" y="1798166"/>
            <a:ext cx="538177" cy="3803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ALU</a:t>
            </a:r>
            <a:endParaRPr lang="en-GB" sz="1600" dirty="0"/>
          </a:p>
        </p:txBody>
      </p:sp>
      <p:sp>
        <p:nvSpPr>
          <p:cNvPr id="17" name="Rectangle 16"/>
          <p:cNvSpPr/>
          <p:nvPr/>
        </p:nvSpPr>
        <p:spPr>
          <a:xfrm>
            <a:off x="898247" y="2621136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898247" y="2913743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898247" y="3206350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898247" y="3498957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898247" y="3791564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898246" y="4084171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.</a:t>
            </a:r>
            <a:r>
              <a:rPr lang="en-GB" sz="900" dirty="0" smtClean="0"/>
              <a:t>..</a:t>
            </a:r>
            <a:endParaRPr lang="en-GB" sz="1000" dirty="0"/>
          </a:p>
        </p:txBody>
      </p:sp>
      <p:sp>
        <p:nvSpPr>
          <p:cNvPr id="30" name="Rectangle 29"/>
          <p:cNvSpPr/>
          <p:nvPr/>
        </p:nvSpPr>
        <p:spPr>
          <a:xfrm>
            <a:off x="1315996" y="2599365"/>
            <a:ext cx="936347" cy="4754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dirty="0" smtClean="0"/>
              <a:t>Instruction stream</a:t>
            </a:r>
            <a:endParaRPr lang="en-GB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0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1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2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3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4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5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6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7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8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2548468" y="1426762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9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5246914" y="2621136"/>
            <a:ext cx="277977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5246914" y="2913743"/>
            <a:ext cx="277977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5246914" y="3206350"/>
            <a:ext cx="277977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5246914" y="3498957"/>
            <a:ext cx="277977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  <p:cxnSp>
        <p:nvCxnSpPr>
          <p:cNvPr id="62" name="Straight Arrow Connector 61"/>
          <p:cNvCxnSpPr/>
          <p:nvPr/>
        </p:nvCxnSpPr>
        <p:spPr>
          <a:xfrm rot="5400000">
            <a:off x="1486722" y="4058962"/>
            <a:ext cx="2683885" cy="1588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>
            <a:off x="2344586" y="4057769"/>
            <a:ext cx="2684680" cy="1588"/>
          </a:xfrm>
          <a:prstGeom prst="straightConnector1">
            <a:avLst/>
          </a:prstGeom>
          <a:ln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524891" y="2588911"/>
            <a:ext cx="936347" cy="4754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dirty="0" smtClean="0"/>
              <a:t>Completion time</a:t>
            </a:r>
            <a:endParaRPr lang="en-GB" sz="1200" dirty="0"/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 simple microprocessor model ~ 1985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2548468" y="142676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10</a:t>
            </a:r>
            <a:endParaRPr lang="en-GB" dirty="0"/>
          </a:p>
        </p:txBody>
      </p:sp>
      <p:sp>
        <p:nvSpPr>
          <p:cNvPr id="73" name="Rectangle 72"/>
          <p:cNvSpPr/>
          <p:nvPr/>
        </p:nvSpPr>
        <p:spPr>
          <a:xfrm>
            <a:off x="5165800" y="3791564"/>
            <a:ext cx="475460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2548468" y="1426762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11</a:t>
            </a:r>
            <a:endParaRPr lang="en-GB" dirty="0"/>
          </a:p>
        </p:txBody>
      </p:sp>
      <p:sp>
        <p:nvSpPr>
          <p:cNvPr id="67" name="Content Placeholder 2"/>
          <p:cNvSpPr>
            <a:spLocks noGrp="1"/>
          </p:cNvSpPr>
          <p:nvPr>
            <p:ph idx="1"/>
          </p:nvPr>
        </p:nvSpPr>
        <p:spPr>
          <a:xfrm>
            <a:off x="4622800" y="1796094"/>
            <a:ext cx="4064000" cy="29695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smtClean="0"/>
              <a:t>Single h/w thread</a:t>
            </a:r>
          </a:p>
          <a:p>
            <a:r>
              <a:rPr lang="en-GB" dirty="0" smtClean="0"/>
              <a:t>Instructions execute one after the other</a:t>
            </a:r>
          </a:p>
          <a:p>
            <a:r>
              <a:rPr lang="en-GB" dirty="0" smtClean="0"/>
              <a:t>Memory access time ~ clock cycle time</a:t>
            </a:r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2548468" y="1428834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Clock: 12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4622800" y="6173418"/>
            <a:ext cx="2555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ALU: arithmetic logic unit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ED26-8DE9-4FA4-8521-A329815663F7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2408 L 0.0026 -0.08635 " pathEditMode="relative" ptsTypes="AA">
                                      <p:cBhvr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8635 L 0.19618 -0.10718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618 -0.10718 L 0.28507 -0.10741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507 -0.10741 L 0.42864 -0.00093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0.0026 -0.12917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12894 L 0.19618 -0.15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618 -0.14977 L 0.28507 -0.14977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507 -0.15 L 0.42864 1.85185E-6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0.0026 -0.17176 " pathEditMode="relative" rAng="0" ptsTypes="AA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17176 L 0.19618 -0.19282 " pathEditMode="relative" rAng="0" ptsTypes="AA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618 -0.19259 L 0.28507 -0.19282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507 -0.19282 L 0.42864 -2.22222E-6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-4.81481E-6 L 0.00261 -0.21435 " pathEditMode="relative" rAng="0" ptsTypes="AA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21435 L 0.19618 -0.23518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618 -0.23518 L 0.42864 0.00023 " pathEditMode="relative" rAng="0" ptsTypes="AA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00023 L 0.00261 -0.25694 " pathEditMode="relative" rAng="0" ptsTypes="AA">
                                      <p:cBhvr>
                                        <p:cTn id="1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25694 L 0.19618 -0.27824 " pathEditMode="relative" rAng="0" ptsTypes="AA">
                                      <p:cBhvr>
                                        <p:cTn id="1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618 -0.27778 L 0.42864 0.00069 " pathEditMode="relative" rAng="0" ptsTypes="AA">
                                      <p:cBhvr>
                                        <p:cTn id="1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500"/>
                            </p:stCondLst>
                            <p:childTnLst>
                              <p:par>
                                <p:cTn id="1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8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35" grpId="0"/>
      <p:bldP spid="36" grpId="0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32" grpId="0"/>
      <p:bldP spid="32" grpId="1"/>
      <p:bldP spid="43" grpId="0"/>
      <p:bldP spid="43" grpId="1"/>
      <p:bldP spid="50" grpId="0"/>
      <p:bldP spid="57" grpId="0"/>
      <p:bldP spid="58" grpId="0"/>
      <p:bldP spid="59" grpId="0"/>
      <p:bldP spid="66" grpId="0"/>
      <p:bldP spid="72" grpId="0"/>
      <p:bldP spid="72" grpId="1"/>
      <p:bldP spid="73" grpId="0"/>
      <p:bldP spid="74" grpId="0"/>
      <p:bldP spid="74" grpId="1"/>
      <p:bldP spid="67" grpId="0" animBg="1"/>
      <p:bldP spid="7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270110" y="1871213"/>
            <a:ext cx="2023593" cy="308137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686132" y="3292830"/>
            <a:ext cx="0" cy="234597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831047" y="2954120"/>
            <a:ext cx="1588" cy="245608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426027" y="5410200"/>
            <a:ext cx="1711757" cy="6583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Main memory</a:t>
            </a:r>
            <a:endParaRPr lang="en-GB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043941" y="2752780"/>
            <a:ext cx="139049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7" idx="0"/>
          </p:cNvCxnSpPr>
          <p:nvPr/>
        </p:nvCxnSpPr>
        <p:spPr>
          <a:xfrm rot="5400000" flipH="1" flipV="1">
            <a:off x="86987" y="3703028"/>
            <a:ext cx="1907204" cy="670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434438" y="1933275"/>
            <a:ext cx="1711757" cy="1358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315996" y="3175178"/>
            <a:ext cx="936347" cy="4754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dirty="0" smtClean="0"/>
              <a:t>Instruction stream</a:t>
            </a:r>
            <a:endParaRPr lang="en-GB" sz="1200" dirty="0"/>
          </a:p>
        </p:txBody>
      </p:sp>
      <p:sp>
        <p:nvSpPr>
          <p:cNvPr id="50" name="Rectangle 49"/>
          <p:cNvSpPr/>
          <p:nvPr/>
        </p:nvSpPr>
        <p:spPr>
          <a:xfrm>
            <a:off x="5246914" y="3196949"/>
            <a:ext cx="277977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5246914" y="3489556"/>
            <a:ext cx="277977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5246914" y="3782163"/>
            <a:ext cx="277977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5246914" y="4074770"/>
            <a:ext cx="2053772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204 (main memory)</a:t>
            </a:r>
            <a:endParaRPr lang="en-GB" dirty="0"/>
          </a:p>
        </p:txBody>
      </p:sp>
      <p:sp>
        <p:nvSpPr>
          <p:cNvPr id="66" name="Rectangle 65"/>
          <p:cNvSpPr/>
          <p:nvPr/>
        </p:nvSpPr>
        <p:spPr>
          <a:xfrm>
            <a:off x="5524891" y="3164724"/>
            <a:ext cx="936347" cy="4754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dirty="0" smtClean="0"/>
              <a:t>Completion time</a:t>
            </a:r>
            <a:endParaRPr lang="en-GB" sz="1200" dirty="0"/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>
            <a:off x="434163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FastFwd</a:t>
            </a:r>
            <a:r>
              <a:rPr lang="en-GB" dirty="0" smtClean="0"/>
              <a:t> Two Decades (circa 2005):</a:t>
            </a:r>
            <a:br>
              <a:rPr lang="en-GB" dirty="0" smtClean="0"/>
            </a:br>
            <a:r>
              <a:rPr lang="en-GB" dirty="0" smtClean="0"/>
              <a:t>Power Hungry Superscalar with Caches</a:t>
            </a:r>
            <a:endParaRPr lang="en-GB" dirty="0"/>
          </a:p>
        </p:txBody>
      </p:sp>
      <p:sp>
        <p:nvSpPr>
          <p:cNvPr id="73" name="Rectangle 72"/>
          <p:cNvSpPr/>
          <p:nvPr/>
        </p:nvSpPr>
        <p:spPr>
          <a:xfrm>
            <a:off x="5246913" y="4367377"/>
            <a:ext cx="2619830" cy="2926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226 (hit in L2)</a:t>
            </a:r>
            <a:endParaRPr lang="en-GB" dirty="0"/>
          </a:p>
        </p:txBody>
      </p:sp>
      <p:sp>
        <p:nvSpPr>
          <p:cNvPr id="43" name="Cloud Callout 42"/>
          <p:cNvSpPr/>
          <p:nvPr/>
        </p:nvSpPr>
        <p:spPr>
          <a:xfrm>
            <a:off x="5764376" y="1591637"/>
            <a:ext cx="2922424" cy="1347506"/>
          </a:xfrm>
          <a:prstGeom prst="cloudCallout">
            <a:avLst>
              <a:gd name="adj1" fmla="val -55990"/>
              <a:gd name="adj2" fmla="val -4119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Multiple levels of cache, 2 cycles for L1, 20 cycles for L2, 200 cycles for memory</a:t>
            </a:r>
            <a:endParaRPr lang="en-GB" sz="1400" dirty="0"/>
          </a:p>
        </p:txBody>
      </p:sp>
      <p:sp>
        <p:nvSpPr>
          <p:cNvPr id="44" name="Rectangle 43"/>
          <p:cNvSpPr/>
          <p:nvPr/>
        </p:nvSpPr>
        <p:spPr>
          <a:xfrm>
            <a:off x="3454399" y="2939143"/>
            <a:ext cx="538177" cy="2578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ALU</a:t>
            </a:r>
            <a:endParaRPr lang="en-GB" sz="1600" dirty="0"/>
          </a:p>
        </p:txBody>
      </p:sp>
      <p:sp>
        <p:nvSpPr>
          <p:cNvPr id="45" name="Rectangle 44"/>
          <p:cNvSpPr/>
          <p:nvPr/>
        </p:nvSpPr>
        <p:spPr>
          <a:xfrm>
            <a:off x="3454399" y="2631630"/>
            <a:ext cx="538177" cy="2578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ALU</a:t>
            </a:r>
            <a:endParaRPr lang="en-GB" sz="1600" dirty="0"/>
          </a:p>
        </p:txBody>
      </p:sp>
      <p:sp>
        <p:nvSpPr>
          <p:cNvPr id="46" name="Rectangle 45"/>
          <p:cNvSpPr/>
          <p:nvPr/>
        </p:nvSpPr>
        <p:spPr>
          <a:xfrm>
            <a:off x="3454399" y="2324117"/>
            <a:ext cx="538177" cy="2578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ALU</a:t>
            </a:r>
            <a:endParaRPr lang="en-GB" sz="1600" dirty="0"/>
          </a:p>
        </p:txBody>
      </p:sp>
      <p:sp>
        <p:nvSpPr>
          <p:cNvPr id="17" name="Rectangle 16"/>
          <p:cNvSpPr/>
          <p:nvPr/>
        </p:nvSpPr>
        <p:spPr>
          <a:xfrm>
            <a:off x="4968937" y="3196949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968937" y="3489556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4968937" y="3782163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968937" y="4074770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968937" y="4367377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898246" y="4659984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.</a:t>
            </a:r>
            <a:r>
              <a:rPr lang="en-GB" sz="900" dirty="0" smtClean="0"/>
              <a:t>..</a:t>
            </a:r>
            <a:endParaRPr lang="en-GB" sz="1000" dirty="0"/>
          </a:p>
        </p:txBody>
      </p:sp>
      <p:sp>
        <p:nvSpPr>
          <p:cNvPr id="52" name="Rectangle 51"/>
          <p:cNvSpPr/>
          <p:nvPr/>
        </p:nvSpPr>
        <p:spPr>
          <a:xfrm>
            <a:off x="2434438" y="4440531"/>
            <a:ext cx="1711757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L2 cache (4MB)</a:t>
            </a:r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2434438" y="3674786"/>
            <a:ext cx="1711757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L1 cache (64KB)</a:t>
            </a:r>
            <a:endParaRPr lang="en-GB" dirty="0"/>
          </a:p>
        </p:txBody>
      </p:sp>
      <p:sp>
        <p:nvSpPr>
          <p:cNvPr id="54" name="Content Placeholder 2"/>
          <p:cNvSpPr>
            <a:spLocks noGrp="1"/>
          </p:cNvSpPr>
          <p:nvPr>
            <p:ph idx="1"/>
          </p:nvPr>
        </p:nvSpPr>
        <p:spPr>
          <a:xfrm>
            <a:off x="4751223" y="3192019"/>
            <a:ext cx="4064000" cy="278549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smtClean="0"/>
              <a:t>Dynamic out-of-order</a:t>
            </a:r>
          </a:p>
          <a:p>
            <a:r>
              <a:rPr lang="en-GB" dirty="0" smtClean="0"/>
              <a:t>Pipelined memory accesses</a:t>
            </a:r>
          </a:p>
          <a:p>
            <a:r>
              <a:rPr lang="en-GB" dirty="0" smtClean="0"/>
              <a:t>Speculation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E525-1188-4D8A-85F1-2646F58324D8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7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A8CC-3F7F-4452-BE60-B75661BC2A1A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"/>
            <a:ext cx="5994400" cy="597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164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Power wall + ILP wall + memory wall = </a:t>
            </a:r>
            <a:r>
              <a:rPr lang="en-GB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BRICK WALL</a:t>
            </a:r>
            <a:endParaRPr lang="en-GB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 smtClean="0"/>
              <a:t>Power wall </a:t>
            </a:r>
            <a:endParaRPr lang="en-GB" dirty="0" smtClean="0"/>
          </a:p>
          <a:p>
            <a:pPr lvl="1"/>
            <a:r>
              <a:rPr lang="en-GB" dirty="0" smtClean="0"/>
              <a:t>we can’t clock processors faster</a:t>
            </a:r>
            <a:br>
              <a:rPr lang="en-GB" dirty="0" smtClean="0"/>
            </a:br>
            <a:endParaRPr lang="en-GB" sz="650" dirty="0" smtClean="0"/>
          </a:p>
          <a:p>
            <a:r>
              <a:rPr lang="en-GB" i="1" dirty="0" smtClean="0"/>
              <a:t>Memory wall</a:t>
            </a:r>
          </a:p>
          <a:p>
            <a:pPr lvl="1"/>
            <a:r>
              <a:rPr lang="en-GB" dirty="0" smtClean="0"/>
              <a:t>many workload’s performance is dominated by memory access times</a:t>
            </a:r>
            <a:br>
              <a:rPr lang="en-GB" dirty="0" smtClean="0"/>
            </a:br>
            <a:endParaRPr lang="en-GB" sz="650" dirty="0" smtClean="0"/>
          </a:p>
          <a:p>
            <a:r>
              <a:rPr lang="en-GB" i="1" dirty="0" smtClean="0"/>
              <a:t>Instruction-level Parallelism (ILP) wall</a:t>
            </a:r>
          </a:p>
          <a:p>
            <a:pPr lvl="1"/>
            <a:r>
              <a:rPr lang="en-GB" dirty="0" smtClean="0"/>
              <a:t>we can’t find extra work to keep functional units busy while waiting for memory accesses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DA2E-4F7A-4C4E-B398-01F6F5337076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3160726" y="1295400"/>
            <a:ext cx="2623849" cy="322055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9" name="Straight Arrow Connector 138"/>
          <p:cNvCxnSpPr/>
          <p:nvPr/>
        </p:nvCxnSpPr>
        <p:spPr>
          <a:xfrm rot="5400000">
            <a:off x="3745340" y="4880849"/>
            <a:ext cx="1146906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rot="5400000">
            <a:off x="4071199" y="4875099"/>
            <a:ext cx="1136995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5400000" flipH="1" flipV="1">
            <a:off x="5511153" y="3170703"/>
            <a:ext cx="1905616" cy="670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512722" y="2222837"/>
            <a:ext cx="77980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7" idx="0"/>
          </p:cNvCxnSpPr>
          <p:nvPr/>
        </p:nvCxnSpPr>
        <p:spPr>
          <a:xfrm rot="5400000" flipH="1" flipV="1">
            <a:off x="1556560" y="3170703"/>
            <a:ext cx="1905616" cy="670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292530" y="1400156"/>
            <a:ext cx="1128819" cy="1358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Core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2367026" y="2663830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367026" y="2956437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2367026" y="3249044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2367026" y="3541651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2367026" y="3834258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2367025" y="4126865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.</a:t>
            </a:r>
            <a:r>
              <a:rPr lang="en-GB" sz="900" dirty="0" smtClean="0"/>
              <a:t>..</a:t>
            </a:r>
            <a:endParaRPr lang="en-GB" sz="1000" dirty="0"/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>
            <a:off x="427837" y="-76200"/>
            <a:ext cx="8229600" cy="1143000"/>
          </a:xfrm>
        </p:spPr>
        <p:txBody>
          <a:bodyPr/>
          <a:lstStyle/>
          <a:p>
            <a:r>
              <a:rPr lang="en-GB" dirty="0" smtClean="0"/>
              <a:t>Multi-core h/w – common L2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6320517" y="2663830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6320517" y="2956437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2" name="Rectangle 51"/>
          <p:cNvSpPr/>
          <p:nvPr/>
        </p:nvSpPr>
        <p:spPr>
          <a:xfrm>
            <a:off x="6320517" y="3249044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6320517" y="3541651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4" name="Rectangle 53"/>
          <p:cNvSpPr/>
          <p:nvPr/>
        </p:nvSpPr>
        <p:spPr>
          <a:xfrm>
            <a:off x="6320517" y="3834258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55" name="Rectangle 54"/>
          <p:cNvSpPr/>
          <p:nvPr/>
        </p:nvSpPr>
        <p:spPr>
          <a:xfrm>
            <a:off x="6320516" y="4126865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.</a:t>
            </a:r>
            <a:r>
              <a:rPr lang="en-GB" sz="900" dirty="0" smtClean="0"/>
              <a:t>..</a:t>
            </a:r>
            <a:endParaRPr lang="en-GB" sz="1000" dirty="0"/>
          </a:p>
        </p:txBody>
      </p:sp>
      <p:sp>
        <p:nvSpPr>
          <p:cNvPr id="45" name="Rectangle 44"/>
          <p:cNvSpPr/>
          <p:nvPr/>
        </p:nvSpPr>
        <p:spPr>
          <a:xfrm>
            <a:off x="3292531" y="3907412"/>
            <a:ext cx="2378925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L2 cache</a:t>
            </a:r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4544225" y="1400156"/>
            <a:ext cx="1128819" cy="1358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Core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3230299" y="5444391"/>
            <a:ext cx="2378925" cy="6583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Main memory</a:t>
            </a:r>
            <a:endParaRPr lang="en-GB" dirty="0"/>
          </a:p>
        </p:txBody>
      </p:sp>
      <p:cxnSp>
        <p:nvCxnSpPr>
          <p:cNvPr id="42" name="Straight Arrow Connector 41"/>
          <p:cNvCxnSpPr/>
          <p:nvPr/>
        </p:nvCxnSpPr>
        <p:spPr>
          <a:xfrm rot="10800000" flipV="1">
            <a:off x="5673045" y="2219661"/>
            <a:ext cx="794272" cy="3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H="1">
            <a:off x="3138682" y="3333560"/>
            <a:ext cx="1147701" cy="1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5168529" y="2951086"/>
            <a:ext cx="384341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687350" y="3080848"/>
            <a:ext cx="643864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292531" y="3141667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L1 cache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4542637" y="3141667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L1 cache</a:t>
            </a:r>
            <a:endParaRPr lang="en-GB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>
            <a:off x="4849611" y="2951483"/>
            <a:ext cx="381956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3523541" y="2950291"/>
            <a:ext cx="382751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3827198" y="3724532"/>
            <a:ext cx="365758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4858503" y="3724531"/>
            <a:ext cx="365760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5177024" y="3723736"/>
            <a:ext cx="368941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781410" y="2406024"/>
            <a:ext cx="538177" cy="2578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ALU</a:t>
            </a:r>
            <a:endParaRPr lang="en-GB" sz="1600" dirty="0"/>
          </a:p>
        </p:txBody>
      </p:sp>
      <p:sp>
        <p:nvSpPr>
          <p:cNvPr id="46" name="Rectangle 45"/>
          <p:cNvSpPr/>
          <p:nvPr/>
        </p:nvSpPr>
        <p:spPr>
          <a:xfrm>
            <a:off x="3781410" y="2098511"/>
            <a:ext cx="538177" cy="2578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ALU</a:t>
            </a:r>
            <a:endParaRPr lang="en-GB" sz="1600" dirty="0"/>
          </a:p>
        </p:txBody>
      </p:sp>
      <p:sp>
        <p:nvSpPr>
          <p:cNvPr id="56" name="Rectangle 55"/>
          <p:cNvSpPr/>
          <p:nvPr/>
        </p:nvSpPr>
        <p:spPr>
          <a:xfrm>
            <a:off x="5042177" y="2406024"/>
            <a:ext cx="538177" cy="2578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ALU</a:t>
            </a:r>
            <a:endParaRPr lang="en-GB" sz="1600" dirty="0"/>
          </a:p>
        </p:txBody>
      </p:sp>
      <p:sp>
        <p:nvSpPr>
          <p:cNvPr id="57" name="Rectangle 56"/>
          <p:cNvSpPr/>
          <p:nvPr/>
        </p:nvSpPr>
        <p:spPr>
          <a:xfrm>
            <a:off x="5042177" y="2098511"/>
            <a:ext cx="538177" cy="25780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ALU</a:t>
            </a:r>
            <a:endParaRPr lang="en-GB" sz="1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F5DD-0D15-431F-8DB2-76826B2DB8C1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3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These Course Materials</a:t>
            </a:r>
            <a:br>
              <a:rPr lang="en-US" dirty="0" smtClean="0"/>
            </a:br>
            <a:r>
              <a:rPr lang="en-US" dirty="0" smtClean="0"/>
              <a:t>Brought to You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dirty="0" smtClean="0"/>
              <a:t>Microsoft Research (MSR)</a:t>
            </a:r>
          </a:p>
          <a:p>
            <a:pPr lvl="1"/>
            <a:r>
              <a:rPr lang="en-US" dirty="0" smtClean="0"/>
              <a:t>Research in Software Engineering (</a:t>
            </a:r>
            <a:r>
              <a:rPr lang="en-US" dirty="0" err="1" smtClean="0"/>
              <a:t>RiSE</a:t>
            </a:r>
            <a:r>
              <a:rPr lang="en-US" dirty="0" smtClean="0"/>
              <a:t>)</a:t>
            </a:r>
          </a:p>
          <a:p>
            <a:r>
              <a:rPr lang="en-US" dirty="0" smtClean="0"/>
              <a:t>University of Utah</a:t>
            </a:r>
          </a:p>
          <a:p>
            <a:pPr lvl="1"/>
            <a:r>
              <a:rPr lang="en-US" dirty="0" smtClean="0"/>
              <a:t>Computer Science</a:t>
            </a:r>
          </a:p>
          <a:p>
            <a:r>
              <a:rPr lang="en-US" dirty="0" smtClean="0"/>
              <a:t>With support from</a:t>
            </a:r>
          </a:p>
          <a:p>
            <a:pPr lvl="1"/>
            <a:r>
              <a:rPr lang="en-US" dirty="0"/>
              <a:t>MSR External </a:t>
            </a:r>
            <a:r>
              <a:rPr lang="en-US" dirty="0" smtClean="0"/>
              <a:t>Research (Judith Bishop)</a:t>
            </a:r>
            <a:endParaRPr lang="en-US" dirty="0"/>
          </a:p>
          <a:p>
            <a:pPr lvl="1"/>
            <a:r>
              <a:rPr lang="en-US" dirty="0" smtClean="0"/>
              <a:t>Microsoft Parallel Computing Platform </a:t>
            </a:r>
            <a:r>
              <a:rPr lang="en-US" dirty="0" smtClean="0"/>
              <a:t>(Stephen Toub, Sherif Mahmoud, Chris Dern)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84B6-1638-46E2-A2BE-CECDC9A97AF8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7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164986" y="1219200"/>
            <a:ext cx="2669758" cy="385906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9" name="Straight Arrow Connector 68"/>
          <p:cNvCxnSpPr/>
          <p:nvPr/>
        </p:nvCxnSpPr>
        <p:spPr>
          <a:xfrm rot="5400000" flipH="1" flipV="1">
            <a:off x="5511153" y="3086966"/>
            <a:ext cx="1905616" cy="670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512722" y="2139100"/>
            <a:ext cx="77980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7" idx="0"/>
          </p:cNvCxnSpPr>
          <p:nvPr/>
        </p:nvCxnSpPr>
        <p:spPr>
          <a:xfrm rot="5400000" flipH="1" flipV="1">
            <a:off x="1556560" y="3086966"/>
            <a:ext cx="1905616" cy="670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367026" y="2580093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2367026" y="2872700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2367026" y="3165307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2367026" y="3457914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2367026" y="3750521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2367025" y="4043128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.</a:t>
            </a:r>
            <a:r>
              <a:rPr lang="en-GB" sz="900" dirty="0" smtClean="0"/>
              <a:t>..</a:t>
            </a:r>
            <a:endParaRPr lang="en-GB" sz="1000" dirty="0"/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>
            <a:off x="527278" y="-76200"/>
            <a:ext cx="8229600" cy="1143000"/>
          </a:xfrm>
        </p:spPr>
        <p:txBody>
          <a:bodyPr/>
          <a:lstStyle/>
          <a:p>
            <a:r>
              <a:rPr lang="en-GB" dirty="0" smtClean="0"/>
              <a:t>Multi-core h/w – additional L3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6320517" y="2580093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6320517" y="2872700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2" name="Rectangle 51"/>
          <p:cNvSpPr/>
          <p:nvPr/>
        </p:nvSpPr>
        <p:spPr>
          <a:xfrm>
            <a:off x="6320517" y="3165307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6320517" y="3457914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4" name="Rectangle 53"/>
          <p:cNvSpPr/>
          <p:nvPr/>
        </p:nvSpPr>
        <p:spPr>
          <a:xfrm>
            <a:off x="6320517" y="3750521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55" name="Rectangle 54"/>
          <p:cNvSpPr/>
          <p:nvPr/>
        </p:nvSpPr>
        <p:spPr>
          <a:xfrm>
            <a:off x="6320516" y="4043128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.</a:t>
            </a:r>
            <a:r>
              <a:rPr lang="en-GB" sz="900" dirty="0" smtClean="0"/>
              <a:t>..</a:t>
            </a:r>
            <a:endParaRPr lang="en-GB" sz="1000" dirty="0"/>
          </a:p>
        </p:txBody>
      </p:sp>
      <p:sp>
        <p:nvSpPr>
          <p:cNvPr id="39" name="Rectangle 38"/>
          <p:cNvSpPr/>
          <p:nvPr/>
        </p:nvSpPr>
        <p:spPr>
          <a:xfrm>
            <a:off x="3230299" y="5360654"/>
            <a:ext cx="2378925" cy="6583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Main memory</a:t>
            </a:r>
            <a:endParaRPr lang="en-GB" dirty="0"/>
          </a:p>
        </p:txBody>
      </p:sp>
      <p:cxnSp>
        <p:nvCxnSpPr>
          <p:cNvPr id="42" name="Straight Arrow Connector 41"/>
          <p:cNvCxnSpPr/>
          <p:nvPr/>
        </p:nvCxnSpPr>
        <p:spPr>
          <a:xfrm rot="10800000" flipV="1">
            <a:off x="5673045" y="2135924"/>
            <a:ext cx="794272" cy="3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>
            <a:off x="3138682" y="3249823"/>
            <a:ext cx="1147701" cy="1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292530" y="1316419"/>
            <a:ext cx="1128819" cy="1358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Single-threaded</a:t>
            </a:r>
            <a:br>
              <a:rPr lang="en-GB" dirty="0" smtClean="0"/>
            </a:br>
            <a:r>
              <a:rPr lang="en-GB" dirty="0" smtClean="0"/>
              <a:t>core</a:t>
            </a:r>
            <a:endParaRPr lang="en-GB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5168529" y="2867349"/>
            <a:ext cx="384341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687350" y="2997111"/>
            <a:ext cx="643864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292531" y="3057930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L1 cache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4544225" y="1316419"/>
            <a:ext cx="1128819" cy="1358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Single-threaded</a:t>
            </a:r>
            <a:br>
              <a:rPr lang="en-GB" dirty="0" smtClean="0"/>
            </a:br>
            <a:r>
              <a:rPr lang="en-GB" dirty="0" smtClean="0"/>
              <a:t>core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4542637" y="3057930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L1 cache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3292531" y="3823674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L2 cache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4542637" y="3823674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L2 cache</a:t>
            </a:r>
            <a:endParaRPr lang="en-GB" dirty="0"/>
          </a:p>
        </p:txBody>
      </p:sp>
      <p:cxnSp>
        <p:nvCxnSpPr>
          <p:cNvPr id="56" name="Straight Arrow Connector 55"/>
          <p:cNvCxnSpPr/>
          <p:nvPr/>
        </p:nvCxnSpPr>
        <p:spPr>
          <a:xfrm rot="5400000">
            <a:off x="4849611" y="2867746"/>
            <a:ext cx="381956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3608422" y="4330152"/>
            <a:ext cx="211399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>
            <a:off x="3893629" y="4339314"/>
            <a:ext cx="231308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5400000">
            <a:off x="4934095" y="4330152"/>
            <a:ext cx="211399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5219302" y="4339314"/>
            <a:ext cx="231308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5400000">
            <a:off x="3523541" y="2866554"/>
            <a:ext cx="382751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>
            <a:off x="3827198" y="3640795"/>
            <a:ext cx="365758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>
            <a:off x="4858503" y="3640794"/>
            <a:ext cx="365760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>
            <a:off x="5177024" y="3639999"/>
            <a:ext cx="368941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292531" y="4455762"/>
            <a:ext cx="2378925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L3 cache</a:t>
            </a:r>
            <a:endParaRPr lang="en-GB" dirty="0"/>
          </a:p>
        </p:txBody>
      </p:sp>
      <p:cxnSp>
        <p:nvCxnSpPr>
          <p:cNvPr id="66" name="Straight Arrow Connector 65"/>
          <p:cNvCxnSpPr/>
          <p:nvPr/>
        </p:nvCxnSpPr>
        <p:spPr>
          <a:xfrm rot="5400000">
            <a:off x="4214681" y="4951864"/>
            <a:ext cx="211399" cy="1588"/>
          </a:xfrm>
          <a:prstGeom prst="straightConnector1">
            <a:avLst/>
          </a:prstGeom>
          <a:ln>
            <a:solidFill>
              <a:srgbClr val="759CC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5400000">
            <a:off x="4525630" y="4961818"/>
            <a:ext cx="231308" cy="1588"/>
          </a:xfrm>
          <a:prstGeom prst="straightConnector1">
            <a:avLst/>
          </a:prstGeom>
          <a:ln>
            <a:solidFill>
              <a:srgbClr val="759CC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4317999" y="5097383"/>
            <a:ext cx="322492" cy="273976"/>
            <a:chOff x="4317999" y="4840514"/>
            <a:chExt cx="322492" cy="1147701"/>
          </a:xfrm>
        </p:grpSpPr>
        <p:cxnSp>
          <p:nvCxnSpPr>
            <p:cNvPr id="71" name="Straight Arrow Connector 70"/>
            <p:cNvCxnSpPr/>
            <p:nvPr/>
          </p:nvCxnSpPr>
          <p:spPr>
            <a:xfrm rot="5400000">
              <a:off x="3745340" y="5413968"/>
              <a:ext cx="1146906" cy="1588"/>
            </a:xfrm>
            <a:prstGeom prst="straightConnector1">
              <a:avLst/>
            </a:prstGeom>
            <a:ln>
              <a:solidFill>
                <a:srgbClr val="759CC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rot="5400000">
              <a:off x="4071199" y="5408218"/>
              <a:ext cx="1136995" cy="1588"/>
            </a:xfrm>
            <a:prstGeom prst="straightConnector1">
              <a:avLst/>
            </a:prstGeom>
            <a:ln>
              <a:solidFill>
                <a:srgbClr val="759CC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E698-628D-4522-B04D-E72272249B0B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6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675939" y="1521690"/>
            <a:ext cx="1417610" cy="32366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SMP multiprocessor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842321" y="1531629"/>
            <a:ext cx="1417610" cy="32366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799635" y="3389455"/>
            <a:ext cx="1905616" cy="670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190057" y="2451528"/>
            <a:ext cx="77980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4" idx="0"/>
          </p:cNvCxnSpPr>
          <p:nvPr/>
        </p:nvCxnSpPr>
        <p:spPr>
          <a:xfrm rot="5400000" flipH="1" flipV="1">
            <a:off x="1233895" y="3399394"/>
            <a:ext cx="1905616" cy="670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969865" y="1628847"/>
            <a:ext cx="1128819" cy="1358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Single-threaded</a:t>
            </a:r>
            <a:br>
              <a:rPr lang="en-GB" dirty="0" smtClean="0"/>
            </a:br>
            <a:r>
              <a:rPr lang="en-GB" dirty="0" smtClean="0"/>
              <a:t>core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044361" y="2892521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044361" y="3185128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044361" y="3477735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2044361" y="3770342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044361" y="4062949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2044360" y="4355556"/>
            <a:ext cx="277977" cy="292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.</a:t>
            </a:r>
            <a:r>
              <a:rPr lang="en-GB" sz="900" dirty="0" smtClean="0"/>
              <a:t>..</a:t>
            </a:r>
            <a:endParaRPr lang="en-GB" sz="1000" dirty="0"/>
          </a:p>
        </p:txBody>
      </p:sp>
      <p:sp>
        <p:nvSpPr>
          <p:cNvPr id="15" name="Rectangle 14"/>
          <p:cNvSpPr/>
          <p:nvPr/>
        </p:nvSpPr>
        <p:spPr>
          <a:xfrm>
            <a:off x="6608999" y="2882582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6608999" y="3175189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608999" y="3467796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6608999" y="3760403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6608999" y="4053010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6608998" y="4345617"/>
            <a:ext cx="277977" cy="2926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.</a:t>
            </a:r>
            <a:r>
              <a:rPr lang="en-GB" sz="900" dirty="0" smtClean="0"/>
              <a:t>..</a:t>
            </a:r>
            <a:endParaRPr lang="en-GB" sz="1000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4989569" y="3811681"/>
            <a:ext cx="667889" cy="1588"/>
          </a:xfrm>
          <a:prstGeom prst="straightConnector1">
            <a:avLst/>
          </a:prstGeom>
          <a:ln>
            <a:solidFill>
              <a:srgbClr val="4A7EB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5451979" y="3952842"/>
            <a:ext cx="384875" cy="1588"/>
          </a:xfrm>
          <a:prstGeom prst="straightConnector1">
            <a:avLst/>
          </a:prstGeom>
          <a:ln>
            <a:solidFill>
              <a:srgbClr val="4A7EB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197698" y="3178983"/>
            <a:ext cx="382753" cy="1588"/>
          </a:xfrm>
          <a:prstGeom prst="straightConnector1">
            <a:avLst/>
          </a:prstGeom>
          <a:ln>
            <a:solidFill>
              <a:srgbClr val="4A7EB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492592" y="3962781"/>
            <a:ext cx="384874" cy="1588"/>
          </a:xfrm>
          <a:prstGeom prst="straightConnector1">
            <a:avLst/>
          </a:prstGeom>
          <a:ln>
            <a:solidFill>
              <a:srgbClr val="4A7EB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969866" y="3370358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L1 cache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4832707" y="1618908"/>
            <a:ext cx="1128819" cy="13587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Single-threaded</a:t>
            </a:r>
            <a:br>
              <a:rPr lang="en-GB" dirty="0" smtClean="0"/>
            </a:br>
            <a:r>
              <a:rPr lang="en-GB" dirty="0" smtClean="0"/>
              <a:t>core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4831119" y="3360419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L1 cache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 rot="10800000" flipV="1">
            <a:off x="5961527" y="2438413"/>
            <a:ext cx="794272" cy="3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969866" y="4155564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L2 cache</a:t>
            </a:r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4831119" y="4145625"/>
            <a:ext cx="1128819" cy="3999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L2 cache</a:t>
            </a:r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3389074" y="4555547"/>
            <a:ext cx="322492" cy="655454"/>
            <a:chOff x="3711739" y="4158863"/>
            <a:chExt cx="322492" cy="915470"/>
          </a:xfrm>
        </p:grpSpPr>
        <p:cxnSp>
          <p:nvCxnSpPr>
            <p:cNvPr id="34" name="Straight Arrow Connector 33"/>
            <p:cNvCxnSpPr/>
            <p:nvPr/>
          </p:nvCxnSpPr>
          <p:spPr>
            <a:xfrm rot="5400000">
              <a:off x="3255195" y="4616201"/>
              <a:ext cx="914676" cy="1588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5400000">
              <a:off x="3581055" y="4610451"/>
              <a:ext cx="904764" cy="1588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5325100" y="4545608"/>
            <a:ext cx="322492" cy="655854"/>
            <a:chOff x="3711739" y="4158863"/>
            <a:chExt cx="322492" cy="915470"/>
          </a:xfrm>
        </p:grpSpPr>
        <p:cxnSp>
          <p:nvCxnSpPr>
            <p:cNvPr id="37" name="Straight Arrow Connector 36"/>
            <p:cNvCxnSpPr/>
            <p:nvPr/>
          </p:nvCxnSpPr>
          <p:spPr>
            <a:xfrm rot="5400000">
              <a:off x="3255195" y="4616201"/>
              <a:ext cx="914676" cy="1588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5400000">
              <a:off x="3581055" y="4610451"/>
              <a:ext cx="904764" cy="1588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>
          <a:xfrm>
            <a:off x="2846573" y="5211191"/>
            <a:ext cx="322808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230299" y="5474272"/>
            <a:ext cx="2378925" cy="6583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Main memory</a:t>
            </a:r>
            <a:endParaRPr lang="en-GB" dirty="0"/>
          </a:p>
        </p:txBody>
      </p:sp>
      <p:grpSp>
        <p:nvGrpSpPr>
          <p:cNvPr id="45" name="Group 44"/>
          <p:cNvGrpSpPr/>
          <p:nvPr/>
        </p:nvGrpSpPr>
        <p:grpSpPr>
          <a:xfrm>
            <a:off x="4317999" y="5211001"/>
            <a:ext cx="322492" cy="273976"/>
            <a:chOff x="4317999" y="4840514"/>
            <a:chExt cx="322492" cy="1147701"/>
          </a:xfrm>
        </p:grpSpPr>
        <p:cxnSp>
          <p:nvCxnSpPr>
            <p:cNvPr id="46" name="Straight Arrow Connector 45"/>
            <p:cNvCxnSpPr/>
            <p:nvPr/>
          </p:nvCxnSpPr>
          <p:spPr>
            <a:xfrm rot="5400000">
              <a:off x="3745340" y="5413968"/>
              <a:ext cx="1146906" cy="1588"/>
            </a:xfrm>
            <a:prstGeom prst="straightConnector1">
              <a:avLst/>
            </a:prstGeom>
            <a:ln>
              <a:solidFill>
                <a:srgbClr val="759CC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5400000">
              <a:off x="4071199" y="5408218"/>
              <a:ext cx="1136995" cy="1588"/>
            </a:xfrm>
            <a:prstGeom prst="straightConnector1">
              <a:avLst/>
            </a:prstGeom>
            <a:ln>
              <a:solidFill>
                <a:srgbClr val="759CC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 rot="5400000">
            <a:off x="3197698" y="3953455"/>
            <a:ext cx="382753" cy="1588"/>
          </a:xfrm>
          <a:prstGeom prst="straightConnector1">
            <a:avLst/>
          </a:prstGeom>
          <a:ln>
            <a:solidFill>
              <a:srgbClr val="4A7EB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>
            <a:off x="3492592" y="3184334"/>
            <a:ext cx="384874" cy="1588"/>
          </a:xfrm>
          <a:prstGeom prst="straightConnector1">
            <a:avLst/>
          </a:prstGeom>
          <a:ln>
            <a:solidFill>
              <a:srgbClr val="4A7EB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5136105" y="3178984"/>
            <a:ext cx="382753" cy="1588"/>
          </a:xfrm>
          <a:prstGeom prst="straightConnector1">
            <a:avLst/>
          </a:prstGeom>
          <a:ln>
            <a:solidFill>
              <a:srgbClr val="4A7EBB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5465316" y="3176555"/>
            <a:ext cx="367728" cy="1588"/>
          </a:xfrm>
          <a:prstGeom prst="straightConnector1">
            <a:avLst/>
          </a:prstGeom>
          <a:ln>
            <a:solidFill>
              <a:srgbClr val="4A7EBB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12CC-C475-4989-8F18-EF7B079485CB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1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roup 127"/>
          <p:cNvGrpSpPr/>
          <p:nvPr/>
        </p:nvGrpSpPr>
        <p:grpSpPr>
          <a:xfrm>
            <a:off x="3341773" y="2475533"/>
            <a:ext cx="2554485" cy="2554485"/>
            <a:chOff x="3341773" y="2826371"/>
            <a:chExt cx="2554485" cy="2554485"/>
          </a:xfrm>
        </p:grpSpPr>
        <p:sp>
          <p:nvSpPr>
            <p:cNvPr id="121" name="Right Arrow 120"/>
            <p:cNvSpPr/>
            <p:nvPr/>
          </p:nvSpPr>
          <p:spPr>
            <a:xfrm rot="2700000">
              <a:off x="3341774" y="4009489"/>
              <a:ext cx="2554485" cy="188250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Right Arrow 121"/>
            <p:cNvSpPr/>
            <p:nvPr/>
          </p:nvSpPr>
          <p:spPr>
            <a:xfrm rot="8100000">
              <a:off x="3341773" y="4009488"/>
              <a:ext cx="2554485" cy="188250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Oval 122"/>
            <p:cNvSpPr/>
            <p:nvPr/>
          </p:nvSpPr>
          <p:spPr>
            <a:xfrm>
              <a:off x="3996861" y="3483429"/>
              <a:ext cx="1211943" cy="1233714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dirty="0" smtClean="0"/>
                <a:t>Interconnect</a:t>
              </a:r>
              <a:endParaRPr lang="en-GB" sz="10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GB" dirty="0" smtClean="0"/>
              <a:t>NUMA multiprocessor</a:t>
            </a:r>
            <a:endParaRPr lang="en-GB" dirty="0"/>
          </a:p>
        </p:txBody>
      </p:sp>
      <p:grpSp>
        <p:nvGrpSpPr>
          <p:cNvPr id="132" name="Group 131"/>
          <p:cNvGrpSpPr/>
          <p:nvPr/>
        </p:nvGrpSpPr>
        <p:grpSpPr>
          <a:xfrm>
            <a:off x="2057400" y="1485219"/>
            <a:ext cx="1808921" cy="2169413"/>
            <a:chOff x="2037522" y="1836057"/>
            <a:chExt cx="1808921" cy="2169413"/>
          </a:xfrm>
        </p:grpSpPr>
        <p:sp>
          <p:nvSpPr>
            <p:cNvPr id="124" name="Rectangle 123"/>
            <p:cNvSpPr/>
            <p:nvPr/>
          </p:nvSpPr>
          <p:spPr>
            <a:xfrm>
              <a:off x="2037522" y="1836057"/>
              <a:ext cx="1808921" cy="21694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66645" y="1836057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243257" y="1836057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297445" y="1877361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Single-threaded</a:t>
              </a:r>
              <a:br>
                <a:rPr lang="en-GB" sz="600" dirty="0" smtClean="0"/>
              </a:br>
              <a:r>
                <a:rPr lang="en-GB" sz="600" dirty="0" smtClean="0"/>
                <a:t>core</a:t>
              </a:r>
              <a:endParaRPr lang="en-GB" sz="600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5400000">
              <a:off x="3094075" y="2702492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3230414" y="2702345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2227177" y="2702345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2353592" y="2702345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2297446" y="2617262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L1 cache</a:t>
              </a:r>
              <a:endParaRPr lang="en-GB" sz="6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133249" y="1877361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Single-threaded</a:t>
              </a:r>
              <a:br>
                <a:rPr lang="en-GB" sz="600" dirty="0" smtClean="0"/>
              </a:br>
              <a:r>
                <a:rPr lang="en-GB" sz="600" dirty="0" smtClean="0"/>
                <a:t>core</a:t>
              </a:r>
              <a:endParaRPr lang="en-GB" sz="6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132575" y="2617262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L1 cache</a:t>
              </a:r>
              <a:endParaRPr lang="en-GB" sz="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434050" y="3595599"/>
              <a:ext cx="989497" cy="27971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Memory &amp; directory</a:t>
              </a:r>
              <a:endParaRPr lang="en-GB" sz="6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297446" y="2950865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L2 cache</a:t>
              </a:r>
              <a:endParaRPr lang="en-GB" sz="6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132575" y="2950865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L2 cache</a:t>
              </a:r>
              <a:endParaRPr lang="en-GB" sz="600" dirty="0"/>
            </a:p>
          </p:txBody>
        </p:sp>
        <p:grpSp>
          <p:nvGrpSpPr>
            <p:cNvPr id="3" name="Group 32"/>
            <p:cNvGrpSpPr/>
            <p:nvPr/>
          </p:nvGrpSpPr>
          <p:grpSpPr>
            <a:xfrm>
              <a:off x="2475551" y="3120802"/>
              <a:ext cx="137014" cy="278477"/>
              <a:chOff x="3711739" y="4158863"/>
              <a:chExt cx="322492" cy="915470"/>
            </a:xfrm>
          </p:grpSpPr>
          <p:cxnSp>
            <p:nvCxnSpPr>
              <p:cNvPr id="34" name="Straight Arrow Connector 33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35"/>
            <p:cNvGrpSpPr/>
            <p:nvPr/>
          </p:nvGrpSpPr>
          <p:grpSpPr>
            <a:xfrm>
              <a:off x="3342448" y="3120802"/>
              <a:ext cx="137014" cy="278647"/>
              <a:chOff x="3711739" y="4158863"/>
              <a:chExt cx="322492" cy="915470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8"/>
            <p:cNvGrpSpPr/>
            <p:nvPr/>
          </p:nvGrpSpPr>
          <p:grpSpPr>
            <a:xfrm>
              <a:off x="2850358" y="3399279"/>
              <a:ext cx="137014" cy="196320"/>
              <a:chOff x="3711739" y="4158863"/>
              <a:chExt cx="322492" cy="915470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/>
            <p:cNvCxnSpPr/>
            <p:nvPr/>
          </p:nvCxnSpPr>
          <p:spPr>
            <a:xfrm>
              <a:off x="2297445" y="3399449"/>
              <a:ext cx="1371487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5322512" y="1485219"/>
            <a:ext cx="1808921" cy="2169413"/>
            <a:chOff x="5282756" y="1836057"/>
            <a:chExt cx="1808921" cy="2169413"/>
          </a:xfrm>
        </p:grpSpPr>
        <p:sp>
          <p:nvSpPr>
            <p:cNvPr id="127" name="Rectangle 126"/>
            <p:cNvSpPr/>
            <p:nvPr/>
          </p:nvSpPr>
          <p:spPr>
            <a:xfrm>
              <a:off x="5282756" y="1836057"/>
              <a:ext cx="1808921" cy="21694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187217" y="1836057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363829" y="1836057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418017" y="1877361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Single-threaded</a:t>
              </a:r>
              <a:br>
                <a:rPr lang="en-GB" sz="600" dirty="0" smtClean="0"/>
              </a:br>
              <a:r>
                <a:rPr lang="en-GB" sz="600" dirty="0" smtClean="0"/>
                <a:t>core</a:t>
              </a:r>
              <a:endParaRPr lang="en-GB" sz="600" dirty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rot="5400000">
              <a:off x="6214647" y="2702492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>
              <a:off x="6350986" y="2702345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5347749" y="2702345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>
              <a:off x="5474164" y="2702345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5418018" y="2617262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L1 cache</a:t>
              </a:r>
              <a:endParaRPr lang="en-GB" sz="600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53821" y="1877361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Single-threaded</a:t>
              </a:r>
              <a:br>
                <a:rPr lang="en-GB" sz="600" dirty="0" smtClean="0"/>
              </a:br>
              <a:r>
                <a:rPr lang="en-GB" sz="600" dirty="0" smtClean="0"/>
                <a:t>core</a:t>
              </a:r>
              <a:endParaRPr lang="en-GB" sz="6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253147" y="2617262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L1 cache</a:t>
              </a:r>
              <a:endParaRPr lang="en-GB" sz="6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554622" y="3595599"/>
              <a:ext cx="989497" cy="27971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Memory &amp; directory</a:t>
              </a:r>
              <a:endParaRPr lang="en-GB" sz="6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418018" y="2950865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L2 cache</a:t>
              </a:r>
              <a:endParaRPr lang="en-GB" sz="6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253147" y="2950865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L2 cache</a:t>
              </a:r>
              <a:endParaRPr lang="en-GB" sz="600" dirty="0"/>
            </a:p>
          </p:txBody>
        </p:sp>
        <p:grpSp>
          <p:nvGrpSpPr>
            <p:cNvPr id="59" name="Group 32"/>
            <p:cNvGrpSpPr/>
            <p:nvPr/>
          </p:nvGrpSpPr>
          <p:grpSpPr>
            <a:xfrm>
              <a:off x="5596123" y="3120802"/>
              <a:ext cx="137014" cy="278477"/>
              <a:chOff x="3711739" y="4158863"/>
              <a:chExt cx="322492" cy="915470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35"/>
            <p:cNvGrpSpPr/>
            <p:nvPr/>
          </p:nvGrpSpPr>
          <p:grpSpPr>
            <a:xfrm>
              <a:off x="6463020" y="3120802"/>
              <a:ext cx="137014" cy="278647"/>
              <a:chOff x="3711739" y="4158863"/>
              <a:chExt cx="322492" cy="915470"/>
            </a:xfrm>
          </p:grpSpPr>
          <p:cxnSp>
            <p:nvCxnSpPr>
              <p:cNvPr id="65" name="Straight Arrow Connector 64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38"/>
            <p:cNvGrpSpPr/>
            <p:nvPr/>
          </p:nvGrpSpPr>
          <p:grpSpPr>
            <a:xfrm>
              <a:off x="5970930" y="3399279"/>
              <a:ext cx="137014" cy="196320"/>
              <a:chOff x="3711739" y="4158863"/>
              <a:chExt cx="322492" cy="915470"/>
            </a:xfrm>
          </p:grpSpPr>
          <p:cxnSp>
            <p:nvCxnSpPr>
              <p:cNvPr id="63" name="Straight Arrow Connector 62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>
              <a:off x="5418017" y="3399449"/>
              <a:ext cx="1371487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0" name="Group 129"/>
          <p:cNvGrpSpPr/>
          <p:nvPr/>
        </p:nvGrpSpPr>
        <p:grpSpPr>
          <a:xfrm>
            <a:off x="5322512" y="4046991"/>
            <a:ext cx="1808921" cy="2169413"/>
            <a:chOff x="5282756" y="4397829"/>
            <a:chExt cx="1808921" cy="2169413"/>
          </a:xfrm>
        </p:grpSpPr>
        <p:sp>
          <p:nvSpPr>
            <p:cNvPr id="126" name="Rectangle 125"/>
            <p:cNvSpPr/>
            <p:nvPr/>
          </p:nvSpPr>
          <p:spPr>
            <a:xfrm>
              <a:off x="5282756" y="4397829"/>
              <a:ext cx="1808921" cy="21694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187217" y="4397829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363829" y="4397829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418017" y="4439133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Single-threaded</a:t>
              </a:r>
              <a:br>
                <a:rPr lang="en-GB" sz="600" dirty="0" smtClean="0"/>
              </a:br>
              <a:r>
                <a:rPr lang="en-GB" sz="600" dirty="0" smtClean="0"/>
                <a:t>core</a:t>
              </a:r>
              <a:endParaRPr lang="en-GB" sz="600" dirty="0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rot="5400000">
              <a:off x="6214647" y="5264264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5400000">
              <a:off x="6350986" y="5264117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>
              <a:off x="5347749" y="5264117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5400000">
              <a:off x="5474164" y="5264117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/>
          </p:nvSpPr>
          <p:spPr>
            <a:xfrm>
              <a:off x="5418018" y="5179034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L1 cache</a:t>
              </a:r>
              <a:endParaRPr lang="en-GB" sz="6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253821" y="4439133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Single-threaded</a:t>
              </a:r>
              <a:br>
                <a:rPr lang="en-GB" sz="600" dirty="0" smtClean="0"/>
              </a:br>
              <a:r>
                <a:rPr lang="en-GB" sz="600" dirty="0" smtClean="0"/>
                <a:t>core</a:t>
              </a:r>
              <a:endParaRPr lang="en-GB" sz="6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253147" y="5179034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L1 cache</a:t>
              </a:r>
              <a:endParaRPr lang="en-GB" sz="600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554622" y="6157371"/>
              <a:ext cx="989497" cy="27971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Memory &amp; directory</a:t>
              </a:r>
              <a:endParaRPr lang="en-GB" sz="600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418018" y="5512637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L2 cache</a:t>
              </a:r>
              <a:endParaRPr lang="en-GB" sz="600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253147" y="5512637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L2 cache</a:t>
              </a:r>
              <a:endParaRPr lang="en-GB" sz="600" dirty="0"/>
            </a:p>
          </p:txBody>
        </p:sp>
        <p:grpSp>
          <p:nvGrpSpPr>
            <p:cNvPr id="83" name="Group 32"/>
            <p:cNvGrpSpPr/>
            <p:nvPr/>
          </p:nvGrpSpPr>
          <p:grpSpPr>
            <a:xfrm>
              <a:off x="5596123" y="5682574"/>
              <a:ext cx="137014" cy="278477"/>
              <a:chOff x="3711739" y="4158863"/>
              <a:chExt cx="322492" cy="915470"/>
            </a:xfrm>
          </p:grpSpPr>
          <p:cxnSp>
            <p:nvCxnSpPr>
              <p:cNvPr id="91" name="Straight Arrow Connector 90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35"/>
            <p:cNvGrpSpPr/>
            <p:nvPr/>
          </p:nvGrpSpPr>
          <p:grpSpPr>
            <a:xfrm>
              <a:off x="6463020" y="5682574"/>
              <a:ext cx="137014" cy="278647"/>
              <a:chOff x="3711739" y="4158863"/>
              <a:chExt cx="322492" cy="915470"/>
            </a:xfrm>
          </p:grpSpPr>
          <p:cxnSp>
            <p:nvCxnSpPr>
              <p:cNvPr id="89" name="Straight Arrow Connector 88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38"/>
            <p:cNvGrpSpPr/>
            <p:nvPr/>
          </p:nvGrpSpPr>
          <p:grpSpPr>
            <a:xfrm>
              <a:off x="5970930" y="5961051"/>
              <a:ext cx="137014" cy="196320"/>
              <a:chOff x="3711739" y="4158863"/>
              <a:chExt cx="322492" cy="915470"/>
            </a:xfrm>
          </p:grpSpPr>
          <p:cxnSp>
            <p:nvCxnSpPr>
              <p:cNvPr id="87" name="Straight Arrow Connector 86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6" name="Straight Connector 85"/>
            <p:cNvCxnSpPr/>
            <p:nvPr/>
          </p:nvCxnSpPr>
          <p:spPr>
            <a:xfrm>
              <a:off x="5418017" y="5961221"/>
              <a:ext cx="1371487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>
            <a:off x="2057400" y="4046991"/>
            <a:ext cx="1808921" cy="2169413"/>
            <a:chOff x="2037522" y="4397829"/>
            <a:chExt cx="1808921" cy="2169413"/>
          </a:xfrm>
        </p:grpSpPr>
        <p:sp>
          <p:nvSpPr>
            <p:cNvPr id="125" name="Rectangle 124"/>
            <p:cNvSpPr/>
            <p:nvPr/>
          </p:nvSpPr>
          <p:spPr>
            <a:xfrm>
              <a:off x="2037522" y="4397829"/>
              <a:ext cx="1808921" cy="21694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120834" y="4439133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297446" y="4439133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351634" y="4480437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Single-threaded</a:t>
              </a:r>
              <a:br>
                <a:rPr lang="en-GB" sz="600" dirty="0" smtClean="0"/>
              </a:br>
              <a:r>
                <a:rPr lang="en-GB" sz="600" dirty="0" smtClean="0"/>
                <a:t>core</a:t>
              </a:r>
              <a:endParaRPr lang="en-GB" sz="600" dirty="0"/>
            </a:p>
          </p:txBody>
        </p:sp>
        <p:cxnSp>
          <p:nvCxnSpPr>
            <p:cNvPr id="97" name="Straight Arrow Connector 96"/>
            <p:cNvCxnSpPr/>
            <p:nvPr/>
          </p:nvCxnSpPr>
          <p:spPr>
            <a:xfrm rot="5400000">
              <a:off x="3148264" y="5305568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rot="5400000">
              <a:off x="3284603" y="5305421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rot="5400000">
              <a:off x="2281366" y="5305421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rot="5400000">
              <a:off x="2407781" y="5305421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2351635" y="5220338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L1 cache</a:t>
              </a:r>
              <a:endParaRPr lang="en-GB" sz="600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187438" y="4480437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Single-threaded</a:t>
              </a:r>
              <a:br>
                <a:rPr lang="en-GB" sz="600" dirty="0" smtClean="0"/>
              </a:br>
              <a:r>
                <a:rPr lang="en-GB" sz="600" dirty="0" smtClean="0"/>
                <a:t>core</a:t>
              </a:r>
              <a:endParaRPr lang="en-GB" sz="600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186764" y="5220338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L1 cache</a:t>
              </a:r>
              <a:endParaRPr lang="en-GB" sz="600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488239" y="6198675"/>
              <a:ext cx="989497" cy="27971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Memory &amp; directory</a:t>
              </a:r>
              <a:endParaRPr lang="en-GB" sz="6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351635" y="5553941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L2 cache</a:t>
              </a:r>
              <a:endParaRPr lang="en-GB" sz="600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186764" y="5553941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/>
                <a:t>L2 cache</a:t>
              </a:r>
              <a:endParaRPr lang="en-GB" sz="600" dirty="0"/>
            </a:p>
          </p:txBody>
        </p:sp>
        <p:grpSp>
          <p:nvGrpSpPr>
            <p:cNvPr id="107" name="Group 32"/>
            <p:cNvGrpSpPr/>
            <p:nvPr/>
          </p:nvGrpSpPr>
          <p:grpSpPr>
            <a:xfrm>
              <a:off x="2529740" y="5723878"/>
              <a:ext cx="137014" cy="278477"/>
              <a:chOff x="3711739" y="4158863"/>
              <a:chExt cx="322492" cy="915470"/>
            </a:xfrm>
          </p:grpSpPr>
          <p:cxnSp>
            <p:nvCxnSpPr>
              <p:cNvPr id="115" name="Straight Arrow Connector 114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Arrow Connector 115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35"/>
            <p:cNvGrpSpPr/>
            <p:nvPr/>
          </p:nvGrpSpPr>
          <p:grpSpPr>
            <a:xfrm>
              <a:off x="3396637" y="5723878"/>
              <a:ext cx="137014" cy="278647"/>
              <a:chOff x="3711739" y="4158863"/>
              <a:chExt cx="322492" cy="915470"/>
            </a:xfrm>
          </p:grpSpPr>
          <p:cxnSp>
            <p:nvCxnSpPr>
              <p:cNvPr id="113" name="Straight Arrow Connector 112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38"/>
            <p:cNvGrpSpPr/>
            <p:nvPr/>
          </p:nvGrpSpPr>
          <p:grpSpPr>
            <a:xfrm>
              <a:off x="2904547" y="6002355"/>
              <a:ext cx="137014" cy="196320"/>
              <a:chOff x="3711739" y="4158863"/>
              <a:chExt cx="322492" cy="915470"/>
            </a:xfrm>
          </p:grpSpPr>
          <p:cxnSp>
            <p:nvCxnSpPr>
              <p:cNvPr id="111" name="Straight Arrow Connector 110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0" name="Straight Connector 109"/>
            <p:cNvCxnSpPr/>
            <p:nvPr/>
          </p:nvCxnSpPr>
          <p:spPr>
            <a:xfrm>
              <a:off x="2351634" y="6002525"/>
              <a:ext cx="1371487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9065-E887-422D-A72D-6F9236BAB614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kinds of parallel hardware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Multi-threaded cores</a:t>
            </a:r>
          </a:p>
          <a:p>
            <a:pPr lvl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Increase utilization of a core or memory b/w</a:t>
            </a:r>
          </a:p>
          <a:p>
            <a:pPr lvl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Peak ops/cycle fixed</a:t>
            </a:r>
          </a:p>
          <a:p>
            <a:pPr lvl="1"/>
            <a:endParaRPr lang="en-GB" dirty="0" smtClean="0"/>
          </a:p>
          <a:p>
            <a:r>
              <a:rPr lang="en-GB" b="1" dirty="0" smtClean="0"/>
              <a:t>Multiple cores</a:t>
            </a:r>
          </a:p>
          <a:p>
            <a:pPr lvl="1"/>
            <a:r>
              <a:rPr lang="en-GB" dirty="0" smtClean="0"/>
              <a:t>Increase ops/cycle</a:t>
            </a:r>
          </a:p>
          <a:p>
            <a:pPr lvl="1"/>
            <a:r>
              <a:rPr lang="en-GB" dirty="0" smtClean="0"/>
              <a:t>Don’t necessarily scale caches and off-chip resources proportionately</a:t>
            </a:r>
          </a:p>
          <a:p>
            <a:pPr lvl="1"/>
            <a:endParaRPr lang="en-GB" dirty="0" smtClean="0"/>
          </a:p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Multi-processor machines</a:t>
            </a:r>
          </a:p>
          <a:p>
            <a:pPr lvl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Increase ops/cycle</a:t>
            </a:r>
          </a:p>
          <a:p>
            <a:pPr lvl="1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Often scale cache &amp; memory capacities and b/w proportionately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5E9B-5F51-46E6-A66D-D097F99529D6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3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Concept	#2: </a:t>
            </a:r>
            <a:br>
              <a:rPr lang="en-GB" dirty="0" smtClean="0"/>
            </a:br>
            <a:r>
              <a:rPr lang="en-GB" dirty="0" smtClean="0"/>
              <a:t>Speedup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F07E-EF6A-4B8D-A4C3-679A3DE281BE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Speedup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GB" sz="2000" dirty="0"/>
          </a:p>
          <a:p>
            <a:pPr>
              <a:buFont typeface="+mj-lt"/>
              <a:buAutoNum type="arabicPeriod"/>
            </a:pPr>
            <a:r>
              <a:rPr lang="en-GB" sz="2400" i="1" dirty="0" smtClean="0"/>
              <a:t>Focus</a:t>
            </a:r>
            <a:r>
              <a:rPr lang="en-GB" sz="2400" dirty="0" smtClean="0"/>
              <a:t> </a:t>
            </a:r>
            <a:r>
              <a:rPr lang="en-GB" sz="2400" dirty="0"/>
              <a:t>on the longest running parts of the program </a:t>
            </a:r>
            <a:r>
              <a:rPr lang="en-GB" sz="2400" dirty="0" smtClean="0"/>
              <a:t>first</a:t>
            </a:r>
          </a:p>
          <a:p>
            <a:pPr lvl="1"/>
            <a:r>
              <a:rPr lang="en-GB" sz="2000" dirty="0" smtClean="0"/>
              <a:t>be </a:t>
            </a:r>
            <a:r>
              <a:rPr lang="en-GB" sz="2000" dirty="0"/>
              <a:t>realistic about possible </a:t>
            </a:r>
            <a:r>
              <a:rPr lang="en-GB" sz="2000" dirty="0" smtClean="0"/>
              <a:t>speedups</a:t>
            </a:r>
          </a:p>
          <a:p>
            <a:pPr lvl="1"/>
            <a:r>
              <a:rPr lang="en-GB" sz="2000" i="1" dirty="0" smtClean="0"/>
              <a:t>different </a:t>
            </a:r>
            <a:r>
              <a:rPr lang="en-GB" sz="2000" i="1" dirty="0"/>
              <a:t>parts </a:t>
            </a:r>
            <a:r>
              <a:rPr lang="en-GB" sz="2000" dirty="0" smtClean="0"/>
              <a:t>may </a:t>
            </a:r>
            <a:r>
              <a:rPr lang="en-GB" sz="2000" dirty="0"/>
              <a:t>need to be parallelised with </a:t>
            </a:r>
            <a:r>
              <a:rPr lang="en-GB" sz="2000" i="1" dirty="0"/>
              <a:t>different </a:t>
            </a:r>
            <a:r>
              <a:rPr lang="en-GB" sz="2000" i="1" dirty="0" smtClean="0"/>
              <a:t>techniques</a:t>
            </a:r>
          </a:p>
          <a:p>
            <a:pPr marL="457200" lvl="1" indent="0">
              <a:buNone/>
            </a:pPr>
            <a:endParaRPr lang="en-GB" sz="2000" i="1" dirty="0" smtClean="0"/>
          </a:p>
          <a:p>
            <a:pPr>
              <a:buFont typeface="+mj-lt"/>
              <a:buAutoNum type="arabicPeriod"/>
            </a:pPr>
            <a:r>
              <a:rPr lang="en-GB" sz="2400" i="1" dirty="0" smtClean="0"/>
              <a:t>Understand</a:t>
            </a:r>
            <a:r>
              <a:rPr lang="en-GB" sz="2400" dirty="0" smtClean="0"/>
              <a:t> </a:t>
            </a:r>
            <a:r>
              <a:rPr lang="en-GB" sz="2400" dirty="0"/>
              <a:t>the different resource requirements of a </a:t>
            </a:r>
            <a:r>
              <a:rPr lang="en-GB" sz="2400" dirty="0" smtClean="0"/>
              <a:t>program</a:t>
            </a:r>
          </a:p>
          <a:p>
            <a:pPr lvl="1"/>
            <a:r>
              <a:rPr lang="en-GB" sz="2000" dirty="0"/>
              <a:t>c</a:t>
            </a:r>
            <a:r>
              <a:rPr lang="en-GB" sz="2000" dirty="0" smtClean="0"/>
              <a:t>omputation, communication, and locality</a:t>
            </a:r>
            <a:endParaRPr lang="en-GB" sz="2400" i="1" dirty="0" smtClean="0"/>
          </a:p>
          <a:p>
            <a:pPr>
              <a:buFont typeface="+mj-lt"/>
              <a:buAutoNum type="arabicPeriod"/>
            </a:pPr>
            <a:endParaRPr lang="en-GB" sz="2400" i="1" dirty="0" smtClean="0"/>
          </a:p>
          <a:p>
            <a:pPr>
              <a:buFont typeface="+mj-lt"/>
              <a:buAutoNum type="arabicPeriod"/>
            </a:pPr>
            <a:r>
              <a:rPr lang="en-GB" sz="2400" i="1" dirty="0"/>
              <a:t>Consider</a:t>
            </a:r>
            <a:r>
              <a:rPr lang="en-GB" sz="2400" dirty="0"/>
              <a:t> how data accesses interact with the memory system:</a:t>
            </a:r>
          </a:p>
          <a:p>
            <a:pPr lvl="1"/>
            <a:r>
              <a:rPr lang="en-GB" sz="2000" dirty="0"/>
              <a:t>will the computation done on additional cores pay for the data to be brought to them</a:t>
            </a:r>
            <a:r>
              <a:rPr lang="en-GB" sz="2000" dirty="0" smtClean="0"/>
              <a:t>?</a:t>
            </a:r>
          </a:p>
          <a:p>
            <a:pPr lvl="1"/>
            <a:endParaRPr lang="en-GB" sz="2000" dirty="0"/>
          </a:p>
          <a:p>
            <a:pPr>
              <a:buFont typeface="+mj-lt"/>
              <a:buAutoNum type="arabicPeriod"/>
            </a:pPr>
            <a:endParaRPr lang="en-GB" sz="2400" i="1" dirty="0" smtClean="0"/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pPr>
              <a:buFont typeface="+mj-lt"/>
              <a:buAutoNum type="arabicPeriod"/>
            </a:pPr>
            <a:endParaRPr lang="en-GB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3927-D7C4-466F-B900-FFD2E54E2889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Abstractions for Speedup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Imperative parallelism</a:t>
            </a:r>
          </a:p>
          <a:p>
            <a:pPr lvl="1"/>
            <a:r>
              <a:rPr lang="en-US" dirty="0" err="1" smtClean="0"/>
              <a:t>Parallel.For</a:t>
            </a:r>
            <a:r>
              <a:rPr lang="en-US" dirty="0" smtClean="0"/>
              <a:t>/</a:t>
            </a:r>
            <a:r>
              <a:rPr lang="en-US" dirty="0" err="1" smtClean="0"/>
              <a:t>ForEach</a:t>
            </a:r>
            <a:endParaRPr lang="en-US" dirty="0" smtClean="0"/>
          </a:p>
          <a:p>
            <a:pPr lvl="1"/>
            <a:r>
              <a:rPr lang="en-US" dirty="0"/>
              <a:t>Lightweight </a:t>
            </a:r>
            <a:r>
              <a:rPr lang="en-US" i="1" dirty="0"/>
              <a:t>tasks</a:t>
            </a:r>
            <a:r>
              <a:rPr lang="en-US" dirty="0"/>
              <a:t> (not threads)</a:t>
            </a:r>
          </a:p>
          <a:p>
            <a:endParaRPr lang="en-US" dirty="0"/>
          </a:p>
          <a:p>
            <a:r>
              <a:rPr lang="en-US" dirty="0" smtClean="0"/>
              <a:t>Functional parallelism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unctional programming (F#)</a:t>
            </a:r>
          </a:p>
          <a:p>
            <a:pPr lvl="1"/>
            <a:r>
              <a:rPr lang="en-US" dirty="0" smtClean="0"/>
              <a:t>Parallel Language Integrated Queries (PLINQ)</a:t>
            </a:r>
          </a:p>
          <a:p>
            <a:pPr lvl="1"/>
            <a:r>
              <a:rPr lang="en-US" dirty="0" smtClean="0"/>
              <a:t>Array parallel algorithms (Accelerator)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Concurrent components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example, data structures that can efficiently accommodate many clients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FF484-32D6-47A5-A566-4D56BD38E0C8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3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Concept #3: </a:t>
            </a:r>
            <a:br>
              <a:rPr lang="en-GB" dirty="0" smtClean="0"/>
            </a:br>
            <a:r>
              <a:rPr lang="en-GB" dirty="0" smtClean="0"/>
              <a:t>Responsiveness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D597-B381-4D9B-B1AC-520CD28F3514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Responsiveness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Quick reaction to conditions over event streams</a:t>
            </a:r>
          </a:p>
          <a:p>
            <a:pPr marL="914400" lvl="1" indent="-514350"/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Handle multiple tasks at the same time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Don’t block essential tasks unnecessarily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Coordinate responses to requests</a:t>
            </a:r>
          </a:p>
          <a:p>
            <a:pPr marL="514350" indent="-514350">
              <a:buFont typeface="+mj-lt"/>
              <a:buAutoNum type="arabicPeriod"/>
            </a:pPr>
            <a:endParaRPr lang="en-GB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7F13-2823-4D24-8FD5-96E8D1C5D677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Abstractions for Responsiveness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computation</a:t>
            </a:r>
          </a:p>
          <a:p>
            <a:pPr lvl="1"/>
            <a:r>
              <a:rPr lang="en-US" dirty="0" smtClean="0"/>
              <a:t>lightweight </a:t>
            </a:r>
            <a:r>
              <a:rPr lang="en-US" i="1" dirty="0"/>
              <a:t>tasks</a:t>
            </a:r>
            <a:r>
              <a:rPr lang="en-US" dirty="0"/>
              <a:t> (not </a:t>
            </a:r>
            <a:r>
              <a:rPr lang="en-US" dirty="0" smtClean="0"/>
              <a:t>threads)</a:t>
            </a:r>
          </a:p>
          <a:p>
            <a:pPr lvl="1"/>
            <a:r>
              <a:rPr lang="en-US" dirty="0" smtClean="0"/>
              <a:t>F#’s </a:t>
            </a:r>
            <a:r>
              <a:rPr lang="en-US" dirty="0" err="1" smtClean="0"/>
              <a:t>async</a:t>
            </a:r>
            <a:endParaRPr lang="en-US" dirty="0" smtClean="0"/>
          </a:p>
          <a:p>
            <a:r>
              <a:rPr lang="en-US" dirty="0" smtClean="0"/>
              <a:t>Application-specific scheduling</a:t>
            </a:r>
          </a:p>
          <a:p>
            <a:r>
              <a:rPr lang="en-US" dirty="0" smtClean="0"/>
              <a:t>Complex event handling</a:t>
            </a:r>
          </a:p>
          <a:p>
            <a:pPr lvl="1"/>
            <a:r>
              <a:rPr lang="en-US" dirty="0" err="1" smtClean="0"/>
              <a:t>IObservable</a:t>
            </a:r>
            <a:endParaRPr lang="en-US" dirty="0" smtClean="0"/>
          </a:p>
          <a:p>
            <a:pPr lvl="1"/>
            <a:r>
              <a:rPr lang="en-US" dirty="0" smtClean="0"/>
              <a:t>Reactive extensions (RX) to .NET</a:t>
            </a:r>
          </a:p>
          <a:p>
            <a:r>
              <a:rPr lang="en-US" dirty="0" smtClean="0"/>
              <a:t>Actors/agents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107C-EEA8-400F-B24C-DE8ADB670A7B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Courseware 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Thomas Ball, MSR Redmond</a:t>
            </a:r>
          </a:p>
          <a:p>
            <a:r>
              <a:rPr lang="en-US" dirty="0" smtClean="0"/>
              <a:t>Sebastian Burckhardt, MSR Redmond</a:t>
            </a:r>
          </a:p>
          <a:p>
            <a:r>
              <a:rPr lang="en-US" dirty="0" smtClean="0"/>
              <a:t>Ganesh </a:t>
            </a:r>
            <a:r>
              <a:rPr lang="en-US" dirty="0" err="1" smtClean="0"/>
              <a:t>Gopalakrishnan</a:t>
            </a:r>
            <a:r>
              <a:rPr lang="en-US" dirty="0" smtClean="0"/>
              <a:t>, Univ. Utah</a:t>
            </a:r>
          </a:p>
          <a:p>
            <a:r>
              <a:rPr lang="en-US" dirty="0" smtClean="0"/>
              <a:t>Joseph Mayo, Univ. Utah</a:t>
            </a:r>
          </a:p>
          <a:p>
            <a:r>
              <a:rPr lang="en-US" dirty="0" smtClean="0"/>
              <a:t>Madan Musuvathi, MSR Redmond</a:t>
            </a:r>
          </a:p>
          <a:p>
            <a:r>
              <a:rPr lang="en-US" dirty="0" smtClean="0"/>
              <a:t>Shaz Qadeer, MSR Redmond</a:t>
            </a:r>
          </a:p>
          <a:p>
            <a:r>
              <a:rPr lang="en-US" dirty="0" smtClean="0"/>
              <a:t>Caitlin Sadowski, Univ. California Santa Cruz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84B6-1638-46E2-A2BE-CECDC9A97AF8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78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Concept	#4: </a:t>
            </a:r>
            <a:br>
              <a:rPr lang="en-GB" dirty="0" smtClean="0"/>
            </a:br>
            <a:r>
              <a:rPr lang="en-GB" dirty="0" smtClean="0"/>
              <a:t>Correctness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1E61-0F90-432F-9F7C-F9FB36D86A46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1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those we have for sequential code</a:t>
            </a:r>
          </a:p>
          <a:p>
            <a:pPr lvl="1"/>
            <a:r>
              <a:rPr lang="en-US" dirty="0" smtClean="0"/>
              <a:t>Assertions, invariants, contracts,</a:t>
            </a:r>
          </a:p>
          <a:p>
            <a:pPr lvl="1"/>
            <a:r>
              <a:rPr lang="en-US" dirty="0" smtClean="0"/>
              <a:t>buffer overflows, null reference, 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Plus those related to parallelism/concurrency</a:t>
            </a:r>
          </a:p>
          <a:p>
            <a:pPr lvl="1"/>
            <a:r>
              <a:rPr lang="en-US" dirty="0" smtClean="0"/>
              <a:t>Data races, deadlocks</a:t>
            </a:r>
            <a:r>
              <a:rPr lang="en-US" dirty="0"/>
              <a:t>, </a:t>
            </a:r>
            <a:r>
              <a:rPr lang="en-US" dirty="0" err="1" smtClean="0"/>
              <a:t>livelocks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Memory coherence/consistency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CD8AC-65C7-42B5-BC6C-3F191D786A45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 Abstractions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Atomicity</a:t>
            </a:r>
          </a:p>
          <a:p>
            <a:r>
              <a:rPr lang="en-US" dirty="0" smtClean="0"/>
              <a:t>Determinism</a:t>
            </a:r>
            <a:endParaRPr lang="en-US" dirty="0"/>
          </a:p>
          <a:p>
            <a:r>
              <a:rPr lang="en-US" dirty="0" err="1" smtClean="0"/>
              <a:t>Linearizability</a:t>
            </a:r>
            <a:endParaRPr lang="en-US" dirty="0" smtClean="0"/>
          </a:p>
          <a:p>
            <a:r>
              <a:rPr lang="en-US" dirty="0" err="1" smtClean="0"/>
              <a:t>Serializibility</a:t>
            </a:r>
            <a:endParaRPr lang="en-US" dirty="0"/>
          </a:p>
          <a:p>
            <a:r>
              <a:rPr lang="en-US" dirty="0" smtClean="0"/>
              <a:t>Temporal logic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473A-8F7E-44A2-BCD1-C3078CFF45D4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</a:p>
          <a:p>
            <a:r>
              <a:rPr lang="en-US" dirty="0" smtClean="0"/>
              <a:t>Concepts</a:t>
            </a:r>
          </a:p>
          <a:p>
            <a:r>
              <a:rPr lang="en-US" b="1" dirty="0" smtClean="0"/>
              <a:t>Units, Materials </a:t>
            </a:r>
            <a:r>
              <a:rPr lang="en-US" b="1" dirty="0"/>
              <a:t>and Tools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74EE-FDD8-4997-B009-254AF83E92CA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3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54564" cy="1066800"/>
          </a:xfrm>
        </p:spPr>
        <p:txBody>
          <a:bodyPr>
            <a:noAutofit/>
          </a:bodyPr>
          <a:lstStyle/>
          <a:p>
            <a:r>
              <a:rPr lang="en-US" dirty="0" smtClean="0"/>
              <a:t>Units 1 –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63938" cy="5059847"/>
          </a:xfrm>
        </p:spPr>
        <p:txBody>
          <a:bodyPr>
            <a:noAutofit/>
          </a:bodyPr>
          <a:lstStyle/>
          <a:p>
            <a:r>
              <a:rPr lang="en-US" sz="2800" dirty="0"/>
              <a:t>Unit 1: </a:t>
            </a:r>
            <a:r>
              <a:rPr lang="en-US" sz="2800" dirty="0" smtClean="0">
                <a:solidFill>
                  <a:srgbClr val="7030A0"/>
                </a:solidFill>
              </a:rPr>
              <a:t>Imperative Data Parallelism</a:t>
            </a:r>
          </a:p>
          <a:p>
            <a:pPr lvl="1"/>
            <a:r>
              <a:rPr lang="en-US" sz="2400" dirty="0" smtClean="0"/>
              <a:t>Data-intensive parallel programming (</a:t>
            </a:r>
            <a:r>
              <a:rPr lang="en-US" sz="2400" dirty="0" err="1" smtClean="0"/>
              <a:t>Parallel.For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Concurrent Programming with Tasks</a:t>
            </a:r>
            <a:endParaRPr lang="en-US" sz="2400" dirty="0"/>
          </a:p>
          <a:p>
            <a:r>
              <a:rPr lang="en-US" sz="2800" dirty="0"/>
              <a:t>Unit 2: </a:t>
            </a:r>
            <a:r>
              <a:rPr lang="en-US" sz="2800" dirty="0">
                <a:solidFill>
                  <a:srgbClr val="7030A0"/>
                </a:solidFill>
              </a:rPr>
              <a:t>Shared Memory </a:t>
            </a:r>
            <a:endParaRPr lang="en-US" sz="2800" dirty="0" smtClean="0">
              <a:solidFill>
                <a:srgbClr val="7030A0"/>
              </a:solidFill>
            </a:endParaRPr>
          </a:p>
          <a:p>
            <a:pPr lvl="1"/>
            <a:r>
              <a:rPr lang="en-US" sz="2400" dirty="0" smtClean="0"/>
              <a:t>Data Races and Locks</a:t>
            </a:r>
          </a:p>
          <a:p>
            <a:pPr lvl="1"/>
            <a:r>
              <a:rPr lang="en-US" sz="2400" dirty="0" smtClean="0"/>
              <a:t>Parallel Patterns</a:t>
            </a:r>
            <a:endParaRPr lang="en-US" sz="2400" dirty="0"/>
          </a:p>
          <a:p>
            <a:r>
              <a:rPr lang="en-US" sz="2800" dirty="0"/>
              <a:t>Unit 3: </a:t>
            </a:r>
            <a:r>
              <a:rPr lang="en-US" sz="2800" dirty="0">
                <a:solidFill>
                  <a:srgbClr val="7030A0"/>
                </a:solidFill>
              </a:rPr>
              <a:t>Concurrent </a:t>
            </a:r>
            <a:r>
              <a:rPr lang="en-US" sz="2800" dirty="0" smtClean="0">
                <a:solidFill>
                  <a:srgbClr val="7030A0"/>
                </a:solidFill>
              </a:rPr>
              <a:t>Components</a:t>
            </a:r>
          </a:p>
          <a:p>
            <a:pPr lvl="1"/>
            <a:r>
              <a:rPr lang="en-US" sz="2400" dirty="0" smtClean="0"/>
              <a:t>Thread-Safety Concepts  (Atomicity, </a:t>
            </a:r>
            <a:r>
              <a:rPr lang="en-US" sz="2400" dirty="0" err="1" smtClean="0"/>
              <a:t>Linearizability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Modularity (Specification vs. Implementation)</a:t>
            </a:r>
            <a:endParaRPr lang="en-US" sz="2400" dirty="0"/>
          </a:p>
          <a:p>
            <a:r>
              <a:rPr lang="en-US" sz="2800" dirty="0"/>
              <a:t>Unit 4: </a:t>
            </a:r>
            <a:r>
              <a:rPr lang="en-US" sz="2800" dirty="0">
                <a:solidFill>
                  <a:srgbClr val="7030A0"/>
                </a:solidFill>
              </a:rPr>
              <a:t>Functional </a:t>
            </a:r>
            <a:r>
              <a:rPr lang="en-US" sz="2800" dirty="0" smtClean="0">
                <a:solidFill>
                  <a:srgbClr val="7030A0"/>
                </a:solidFill>
              </a:rPr>
              <a:t>Data Parallelism</a:t>
            </a:r>
            <a:endParaRPr lang="en-US" sz="2800" dirty="0">
              <a:solidFill>
                <a:srgbClr val="7030A0"/>
              </a:solidFill>
            </a:endParaRPr>
          </a:p>
          <a:p>
            <a:pPr lvl="1"/>
            <a:r>
              <a:rPr lang="en-US" sz="2400" dirty="0" smtClean="0"/>
              <a:t>Parallel Queries with PLINQ</a:t>
            </a:r>
          </a:p>
          <a:p>
            <a:pPr lvl="1"/>
            <a:r>
              <a:rPr lang="en-US" sz="2400" dirty="0" smtClean="0"/>
              <a:t>Functional Parallel Programming with F#</a:t>
            </a:r>
          </a:p>
        </p:txBody>
      </p:sp>
    </p:spTree>
    <p:extLst>
      <p:ext uri="{BB962C8B-B14F-4D97-AF65-F5344CB8AC3E}">
        <p14:creationId xmlns:p14="http://schemas.microsoft.com/office/powerpoint/2010/main" val="319962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54564" cy="762000"/>
          </a:xfrm>
        </p:spPr>
        <p:txBody>
          <a:bodyPr>
            <a:noAutofit/>
          </a:bodyPr>
          <a:lstStyle/>
          <a:p>
            <a:r>
              <a:rPr lang="en-US" dirty="0" smtClean="0"/>
              <a:t>Units 5 –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63938" cy="5139869"/>
          </a:xfrm>
        </p:spPr>
        <p:txBody>
          <a:bodyPr>
            <a:noAutofit/>
          </a:bodyPr>
          <a:lstStyle/>
          <a:p>
            <a:r>
              <a:rPr lang="en-US" dirty="0" smtClean="0"/>
              <a:t>Unit </a:t>
            </a:r>
            <a:r>
              <a:rPr lang="en-US" dirty="0"/>
              <a:t>5: </a:t>
            </a:r>
            <a:r>
              <a:rPr lang="en-US" dirty="0">
                <a:solidFill>
                  <a:srgbClr val="7030A0"/>
                </a:solidFill>
              </a:rPr>
              <a:t>Scheduling and </a:t>
            </a:r>
            <a:r>
              <a:rPr lang="en-US" dirty="0" smtClean="0">
                <a:solidFill>
                  <a:srgbClr val="7030A0"/>
                </a:solidFill>
              </a:rPr>
              <a:t>Synchronization</a:t>
            </a:r>
          </a:p>
          <a:p>
            <a:pPr lvl="1"/>
            <a:r>
              <a:rPr lang="en-US" dirty="0" smtClean="0"/>
              <a:t>From {tasks, DAGs} to {threads, processors}</a:t>
            </a:r>
          </a:p>
          <a:p>
            <a:pPr lvl="1"/>
            <a:r>
              <a:rPr lang="en-US" dirty="0" smtClean="0"/>
              <a:t>Work-stealing</a:t>
            </a:r>
            <a:endParaRPr lang="en-US" dirty="0"/>
          </a:p>
          <a:p>
            <a:r>
              <a:rPr lang="en-US" dirty="0"/>
              <a:t>Unit 6: </a:t>
            </a:r>
            <a:r>
              <a:rPr lang="en-US" dirty="0">
                <a:solidFill>
                  <a:srgbClr val="7030A0"/>
                </a:solidFill>
              </a:rPr>
              <a:t>Interactive/Reactive </a:t>
            </a:r>
            <a:r>
              <a:rPr lang="en-US" dirty="0" smtClean="0">
                <a:solidFill>
                  <a:srgbClr val="7030A0"/>
                </a:solidFill>
              </a:rPr>
              <a:t>Systems</a:t>
            </a:r>
          </a:p>
          <a:p>
            <a:pPr lvl="1"/>
            <a:r>
              <a:rPr lang="en-US" dirty="0" smtClean="0"/>
              <a:t>External vs. internal concurrency</a:t>
            </a:r>
          </a:p>
          <a:p>
            <a:pPr lvl="1"/>
            <a:r>
              <a:rPr lang="en-US" dirty="0" smtClean="0"/>
              <a:t>Event-based programming</a:t>
            </a:r>
            <a:endParaRPr lang="en-US" dirty="0"/>
          </a:p>
          <a:p>
            <a:r>
              <a:rPr lang="en-US" dirty="0"/>
              <a:t>Unit 7: </a:t>
            </a:r>
            <a:r>
              <a:rPr lang="en-US" dirty="0">
                <a:solidFill>
                  <a:srgbClr val="7030A0"/>
                </a:solidFill>
              </a:rPr>
              <a:t>Message </a:t>
            </a:r>
            <a:r>
              <a:rPr lang="en-US" dirty="0" smtClean="0">
                <a:solidFill>
                  <a:srgbClr val="7030A0"/>
                </a:solidFill>
              </a:rPr>
              <a:t>Passing</a:t>
            </a:r>
          </a:p>
          <a:p>
            <a:pPr lvl="1"/>
            <a:r>
              <a:rPr lang="en-US" dirty="0" smtClean="0"/>
              <a:t>Conventional MPI-style programming</a:t>
            </a:r>
            <a:endParaRPr lang="en-US" dirty="0"/>
          </a:p>
          <a:p>
            <a:r>
              <a:rPr lang="en-US" dirty="0"/>
              <a:t>Unit 8: </a:t>
            </a:r>
            <a:r>
              <a:rPr lang="en-US" dirty="0">
                <a:solidFill>
                  <a:srgbClr val="7030A0"/>
                </a:solidFill>
              </a:rPr>
              <a:t>Advanced </a:t>
            </a:r>
            <a:r>
              <a:rPr lang="en-US" dirty="0" smtClean="0">
                <a:solidFill>
                  <a:srgbClr val="7030A0"/>
                </a:solidFill>
              </a:rPr>
              <a:t>Topics</a:t>
            </a:r>
          </a:p>
          <a:p>
            <a:pPr lvl="1"/>
            <a:r>
              <a:rPr lang="en-US" dirty="0"/>
              <a:t>Parallelization, </a:t>
            </a:r>
            <a:r>
              <a:rPr lang="en-US" dirty="0" smtClean="0"/>
              <a:t>Transactions, Revisions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76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Unit Dependences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84B6-1638-46E2-A2BE-CECDC9A97AF8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998749"/>
              </p:ext>
            </p:extLst>
          </p:nvPr>
        </p:nvGraphicFramePr>
        <p:xfrm>
          <a:off x="1828800" y="1447800"/>
          <a:ext cx="52006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Visio" r:id="rId3" imgW="5196732" imgH="4567947" progId="Visio.Drawing.11">
                  <p:embed/>
                </p:oleObj>
              </mc:Choice>
              <mc:Fallback>
                <p:oleObj name="Visio" r:id="rId3" imgW="5196732" imgH="4567947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447800"/>
                        <a:ext cx="52006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04874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IDE, Libraries, Tools, Samples,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41437"/>
            <a:ext cx="4343400" cy="4525963"/>
          </a:xfrm>
        </p:spPr>
        <p:txBody>
          <a:bodyPr>
            <a:normAutofit/>
          </a:bodyPr>
          <a:lstStyle/>
          <a:p>
            <a:r>
              <a:rPr lang="en-US" sz="2600" b="1" dirty="0" smtClean="0"/>
              <a:t>Visual Studio 2010 </a:t>
            </a:r>
          </a:p>
          <a:p>
            <a:pPr lvl="1"/>
            <a:r>
              <a:rPr lang="en-US" sz="2200" dirty="0" smtClean="0"/>
              <a:t>C# and F# languages</a:t>
            </a:r>
          </a:p>
          <a:p>
            <a:pPr lvl="1"/>
            <a:r>
              <a:rPr lang="en-US" sz="2200" b="1" dirty="0" smtClean="0"/>
              <a:t>.NET 4: </a:t>
            </a:r>
            <a:r>
              <a:rPr lang="en-US" sz="1800" dirty="0" smtClean="0"/>
              <a:t>Libraries for multi-core parallelism and concurrency</a:t>
            </a:r>
            <a:endParaRPr lang="en-US" sz="2200" b="1" dirty="0" smtClean="0"/>
          </a:p>
          <a:p>
            <a:pPr lvl="0"/>
            <a:endParaRPr lang="en-US" sz="2400" b="1" dirty="0" smtClean="0">
              <a:solidFill>
                <a:prstClr val="black"/>
              </a:solidFill>
            </a:endParaRPr>
          </a:p>
          <a:p>
            <a:pPr lvl="0"/>
            <a:r>
              <a:rPr lang="en-US" sz="2600" b="1" dirty="0" smtClean="0">
                <a:solidFill>
                  <a:prstClr val="black"/>
                </a:solidFill>
              </a:rPr>
              <a:t>Other Libraries</a:t>
            </a:r>
            <a:endParaRPr lang="en-US" sz="2600" b="1" dirty="0">
              <a:solidFill>
                <a:prstClr val="black"/>
              </a:solidFill>
            </a:endParaRPr>
          </a:p>
          <a:p>
            <a:pPr lvl="1"/>
            <a:r>
              <a:rPr lang="en-US" sz="2200" u="sng" dirty="0" smtClean="0">
                <a:solidFill>
                  <a:prstClr val="black"/>
                </a:solidFill>
                <a:hlinkClick r:id="rId2"/>
              </a:rPr>
              <a:t>Accelerator</a:t>
            </a:r>
            <a:endParaRPr lang="en-US" sz="2200" u="sng" dirty="0" smtClean="0">
              <a:solidFill>
                <a:prstClr val="black"/>
              </a:solidFill>
            </a:endParaRPr>
          </a:p>
          <a:p>
            <a:pPr lvl="1"/>
            <a:r>
              <a:rPr lang="en-US" sz="2200" dirty="0" smtClean="0">
                <a:solidFill>
                  <a:prstClr val="black"/>
                </a:solidFill>
                <a:hlinkClick r:id="rId3"/>
              </a:rPr>
              <a:t>Code Contracts</a:t>
            </a:r>
            <a:endParaRPr lang="en-US" sz="2200" dirty="0">
              <a:solidFill>
                <a:prstClr val="black"/>
              </a:solidFill>
            </a:endParaRPr>
          </a:p>
          <a:p>
            <a:pPr lvl="1"/>
            <a:r>
              <a:rPr lang="en-US" sz="2200" u="sng" dirty="0">
                <a:solidFill>
                  <a:prstClr val="black"/>
                </a:solidFill>
                <a:hlinkClick r:id="rId4"/>
              </a:rPr>
              <a:t>Rx: Reactive Extensions for .</a:t>
            </a:r>
            <a:r>
              <a:rPr lang="en-US" sz="2200" u="sng" dirty="0" smtClean="0">
                <a:solidFill>
                  <a:prstClr val="black"/>
                </a:solidFill>
                <a:hlinkClick r:id="rId4"/>
              </a:rPr>
              <a:t>NET</a:t>
            </a:r>
            <a:endParaRPr lang="en-US" sz="2200" u="sng" dirty="0">
              <a:solidFill>
                <a:prstClr val="black"/>
              </a:solidFill>
            </a:endParaRPr>
          </a:p>
          <a:p>
            <a:endParaRPr lang="en-US" dirty="0" smtClean="0"/>
          </a:p>
          <a:p>
            <a:pPr lvl="1"/>
            <a:endParaRPr lang="en-US" u="sng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F200-1C55-4BCD-8AC5-DA78E123904E}" type="datetime1">
              <a:rPr lang="en-US" smtClean="0"/>
              <a:t>8/24/2010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95800" y="1447800"/>
            <a:ext cx="43434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hlinkClick r:id="rId5"/>
              </a:rPr>
              <a:t>Alpaca</a:t>
            </a:r>
            <a:endParaRPr lang="en-US" sz="2400" dirty="0"/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/>
              <a:t>lovely parallelism and concurrency </a:t>
            </a:r>
            <a:r>
              <a:rPr lang="en-US" sz="2000" dirty="0" smtClean="0"/>
              <a:t>analyzer</a:t>
            </a:r>
          </a:p>
          <a:p>
            <a:pPr lvl="1"/>
            <a:r>
              <a:rPr lang="en-US" sz="2000" dirty="0" smtClean="0">
                <a:hlinkClick r:id="rId6"/>
              </a:rPr>
              <a:t>Source code</a:t>
            </a:r>
            <a:endParaRPr lang="en-US" sz="2400" b="1" dirty="0" smtClean="0"/>
          </a:p>
          <a:p>
            <a:r>
              <a:rPr lang="en-US" sz="2400" dirty="0" smtClean="0"/>
              <a:t>Code for all units, with Alpaca </a:t>
            </a:r>
            <a:r>
              <a:rPr lang="en-US" sz="2400" dirty="0"/>
              <a:t> </a:t>
            </a:r>
            <a:r>
              <a:rPr lang="en-US" sz="2400" dirty="0" smtClean="0"/>
              <a:t>tests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 smtClean="0">
                <a:hlinkClick r:id="rId7"/>
              </a:rPr>
              <a:t>Parallel Extensions Samples</a:t>
            </a:r>
            <a:endParaRPr lang="en-US" sz="2400" b="1" dirty="0"/>
          </a:p>
          <a:p>
            <a:r>
              <a:rPr lang="en-US" sz="2400" b="1" dirty="0" smtClean="0"/>
              <a:t>Free book: </a:t>
            </a:r>
            <a:r>
              <a:rPr lang="en-US" sz="2400" b="1" dirty="0" smtClean="0">
                <a:hlinkClick r:id="rId8"/>
              </a:rPr>
              <a:t>Parallel Programming with Microsoft .NET</a:t>
            </a:r>
            <a:endParaRPr lang="en-US" sz="2400" b="1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5449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Icon Guide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66E5-3029-4407-83B4-389EE8215A22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Folded Corner 9"/>
          <p:cNvSpPr/>
          <p:nvPr/>
        </p:nvSpPr>
        <p:spPr>
          <a:xfrm>
            <a:off x="6400800" y="4726235"/>
            <a:ext cx="1524000" cy="1073258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Aside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Parallelogram 11"/>
          <p:cNvSpPr/>
          <p:nvPr/>
        </p:nvSpPr>
        <p:spPr>
          <a:xfrm>
            <a:off x="457200" y="1162503"/>
            <a:ext cx="2209800" cy="1371600"/>
          </a:xfrm>
          <a:prstGeom prst="parallelogram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Performance</a:t>
            </a:r>
          </a:p>
          <a:p>
            <a:pPr algn="ctr"/>
            <a:r>
              <a:rPr lang="en-US" sz="2000" b="1" dirty="0" smtClean="0"/>
              <a:t>Concept</a:t>
            </a:r>
            <a:endParaRPr lang="en-US" sz="2000" b="1" dirty="0"/>
          </a:p>
        </p:txBody>
      </p:sp>
      <p:sp>
        <p:nvSpPr>
          <p:cNvPr id="8" name="Action Button: Forward or Next 7">
            <a:hlinkClick r:id="" action="ppaction://noaction" highlightClick="1"/>
          </p:cNvPr>
          <p:cNvSpPr/>
          <p:nvPr/>
        </p:nvSpPr>
        <p:spPr>
          <a:xfrm>
            <a:off x="3657600" y="4684004"/>
            <a:ext cx="1524000" cy="118339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Run</a:t>
            </a:r>
            <a:endParaRPr lang="en-US" sz="2000" dirty="0"/>
          </a:p>
        </p:txBody>
      </p:sp>
      <p:sp>
        <p:nvSpPr>
          <p:cNvPr id="14" name="Flowchart: Decision 13"/>
          <p:cNvSpPr/>
          <p:nvPr/>
        </p:nvSpPr>
        <p:spPr>
          <a:xfrm>
            <a:off x="3089910" y="1066800"/>
            <a:ext cx="2667000" cy="1454258"/>
          </a:xfrm>
          <a:prstGeom prst="flowChartDecisi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Correctness</a:t>
            </a:r>
          </a:p>
          <a:p>
            <a:pPr algn="ctr"/>
            <a:r>
              <a:rPr lang="en-US" b="1" dirty="0" smtClean="0"/>
              <a:t>Concept</a:t>
            </a:r>
            <a:endParaRPr lang="en-US" b="1" dirty="0"/>
          </a:p>
        </p:txBody>
      </p:sp>
      <p:sp>
        <p:nvSpPr>
          <p:cNvPr id="15" name="Vertical Scroll 14"/>
          <p:cNvSpPr/>
          <p:nvPr/>
        </p:nvSpPr>
        <p:spPr>
          <a:xfrm>
            <a:off x="6477000" y="1087465"/>
            <a:ext cx="1676400" cy="1412928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Code</a:t>
            </a:r>
          </a:p>
          <a:p>
            <a:pPr algn="ctr"/>
            <a:r>
              <a:rPr lang="en-US" sz="2000" b="1" dirty="0" smtClean="0"/>
              <a:t>Concept</a:t>
            </a:r>
            <a:endParaRPr lang="en-US" sz="2000" b="1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826770" y="4684004"/>
            <a:ext cx="1870775" cy="1065882"/>
          </a:xfrm>
          <a:prstGeom prst="wedgeRoundRectCallout">
            <a:avLst>
              <a:gd name="adj1" fmla="val -32567"/>
              <a:gd name="adj2" fmla="val 776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Discuss</a:t>
            </a:r>
          </a:p>
        </p:txBody>
      </p:sp>
      <p:pic>
        <p:nvPicPr>
          <p:cNvPr id="1028" name="Picture 4" descr="Book 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610" y="2779558"/>
            <a:ext cx="1188752" cy="146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2369949" y="2904162"/>
            <a:ext cx="1283040" cy="1283040"/>
            <a:chOff x="3932694" y="5010564"/>
            <a:chExt cx="1283040" cy="1283040"/>
          </a:xfrm>
        </p:grpSpPr>
        <p:pic>
          <p:nvPicPr>
            <p:cNvPr id="16" name="Picture 2" descr="C:\Users\tball\Desktop\alpaca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694" y="5010564"/>
              <a:ext cx="1283040" cy="1283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027908" y="5029200"/>
              <a:ext cx="108818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Alpaca</a:t>
              </a:r>
            </a:p>
            <a:p>
              <a:pPr algn="ctr"/>
              <a:endPara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  <a:endPara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90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.NET 4 Libraries </a:t>
            </a:r>
            <a:br>
              <a:rPr lang="en-US" dirty="0" smtClean="0"/>
            </a:br>
            <a:r>
              <a:rPr lang="en-US" dirty="0" smtClean="0"/>
              <a:t>for Parallelism and Concurrency</a:t>
            </a:r>
            <a:endParaRPr lang="en-US" dirty="0"/>
          </a:p>
        </p:txBody>
      </p:sp>
      <p:pic>
        <p:nvPicPr>
          <p:cNvPr id="1026" name="Picture 2" descr=".NET Parallel Programming Architectu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754189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C02B7-6810-4EEE-A3AC-01B8DCDF6D24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1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slide deck contains material courtesy of</a:t>
            </a:r>
          </a:p>
          <a:p>
            <a:pPr lvl="1"/>
            <a:r>
              <a:rPr lang="en-US" dirty="0" smtClean="0"/>
              <a:t>Tim Harris, MSR Cambridge</a:t>
            </a:r>
          </a:p>
          <a:p>
            <a:pPr lvl="1"/>
            <a:r>
              <a:rPr lang="en-US" dirty="0" smtClean="0"/>
              <a:t>Burton Smith, MSR Redmond</a:t>
            </a:r>
          </a:p>
          <a:p>
            <a:endParaRPr lang="en-US" dirty="0"/>
          </a:p>
          <a:p>
            <a:r>
              <a:rPr lang="en-US" dirty="0" smtClean="0"/>
              <a:t>The headshot of </a:t>
            </a:r>
            <a:r>
              <a:rPr lang="en-US" dirty="0"/>
              <a:t>the alpaca </a:t>
            </a:r>
            <a:r>
              <a:rPr lang="en-US" dirty="0" smtClean="0"/>
              <a:t>used throughout the lectures is </a:t>
            </a:r>
            <a:r>
              <a:rPr lang="en-US" dirty="0"/>
              <a:t>licensed under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Creative Commons Attribution-Share Alike 2.0 Generic </a:t>
            </a:r>
            <a:r>
              <a:rPr lang="en-US" dirty="0" smtClean="0"/>
              <a:t>license</a:t>
            </a:r>
            <a:endParaRPr lang="en-US" dirty="0"/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en.wikipedia.org/wiki/File:Alpaca_headshot.jpg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84B6-1638-46E2-A2BE-CECDC9A97AF8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6244461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Alpaca</a:t>
            </a:r>
            <a:r>
              <a:rPr lang="en-US" dirty="0" smtClean="0"/>
              <a:t>: A lovely parallelism </a:t>
            </a:r>
            <a:br>
              <a:rPr lang="en-US" dirty="0" smtClean="0"/>
            </a:br>
            <a:r>
              <a:rPr lang="en-US" dirty="0" smtClean="0"/>
              <a:t>and concurrency 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74837"/>
            <a:ext cx="8077199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Atttribute</a:t>
            </a:r>
            <a:r>
              <a:rPr lang="en-US" dirty="0"/>
              <a:t>-based </a:t>
            </a:r>
            <a:r>
              <a:rPr lang="en-US" dirty="0" smtClean="0"/>
              <a:t>testing, for performance and correctness concepts</a:t>
            </a:r>
          </a:p>
          <a:p>
            <a:r>
              <a:rPr lang="en-US" sz="2400" dirty="0" smtClean="0">
                <a:latin typeface="Consolas" pitchFamily="49" charset="0"/>
              </a:rPr>
              <a:t>[</a:t>
            </a:r>
            <a:r>
              <a:rPr lang="en-US" sz="2400" dirty="0" err="1">
                <a:solidFill>
                  <a:srgbClr val="00B0F0"/>
                </a:solidFill>
                <a:latin typeface="Consolas" pitchFamily="49" charset="0"/>
              </a:rPr>
              <a:t>UnitTestMethod</a:t>
            </a:r>
            <a:r>
              <a:rPr lang="en-US" sz="2400" dirty="0">
                <a:latin typeface="Consolas" pitchFamily="49" charset="0"/>
              </a:rPr>
              <a:t>]</a:t>
            </a:r>
          </a:p>
          <a:p>
            <a:pPr lvl="1"/>
            <a:r>
              <a:rPr lang="en-US" sz="2000" dirty="0"/>
              <a:t>simply run this method normally, and report failed assertions or uncaught exceptions.</a:t>
            </a:r>
          </a:p>
          <a:p>
            <a:r>
              <a:rPr lang="en-US" sz="2400" dirty="0" smtClean="0">
                <a:latin typeface="Consolas" pitchFamily="49" charset="0"/>
              </a:rPr>
              <a:t>[</a:t>
            </a:r>
            <a:r>
              <a:rPr lang="en-US" sz="2400" dirty="0" err="1">
                <a:solidFill>
                  <a:srgbClr val="00B0F0"/>
                </a:solidFill>
                <a:latin typeface="Consolas" pitchFamily="49" charset="0"/>
              </a:rPr>
              <a:t>DataRaceTestMethod</a:t>
            </a:r>
            <a:r>
              <a:rPr lang="en-US" sz="2400" dirty="0">
                <a:latin typeface="Consolas" pitchFamily="49" charset="0"/>
              </a:rPr>
              <a:t>]</a:t>
            </a:r>
          </a:p>
          <a:p>
            <a:pPr lvl="1"/>
            <a:r>
              <a:rPr lang="en-US" sz="2000" dirty="0"/>
              <a:t>Run a few schedules (using CHESS tool) and detect data races.</a:t>
            </a:r>
          </a:p>
          <a:p>
            <a:r>
              <a:rPr lang="en-US" sz="2400" dirty="0">
                <a:latin typeface="Consolas" pitchFamily="49" charset="0"/>
              </a:rPr>
              <a:t>[</a:t>
            </a:r>
            <a:r>
              <a:rPr lang="en-US" sz="2400" dirty="0" err="1">
                <a:solidFill>
                  <a:srgbClr val="00B0F0"/>
                </a:solidFill>
                <a:latin typeface="Consolas" pitchFamily="49" charset="0"/>
              </a:rPr>
              <a:t>ScheduleTestMethod</a:t>
            </a:r>
            <a:r>
              <a:rPr lang="en-US" sz="2400" dirty="0">
                <a:latin typeface="Consolas" pitchFamily="49" charset="0"/>
              </a:rPr>
              <a:t>]</a:t>
            </a:r>
          </a:p>
          <a:p>
            <a:pPr lvl="1"/>
            <a:r>
              <a:rPr lang="en-US" sz="2000" dirty="0"/>
              <a:t>Run all possible schedules of this method (with at most two preemptions) using the CHESS tool.</a:t>
            </a:r>
          </a:p>
          <a:p>
            <a:r>
              <a:rPr lang="en-US" sz="2400" dirty="0">
                <a:latin typeface="Consolas" pitchFamily="49" charset="0"/>
              </a:rPr>
              <a:t>[</a:t>
            </a:r>
            <a:r>
              <a:rPr lang="en-US" sz="2400" dirty="0" err="1">
                <a:solidFill>
                  <a:srgbClr val="00B0F0"/>
                </a:solidFill>
                <a:latin typeface="Consolas" pitchFamily="49" charset="0"/>
              </a:rPr>
              <a:t>PerformanceTestMethod</a:t>
            </a:r>
            <a:r>
              <a:rPr lang="en-US" sz="2400" dirty="0">
                <a:latin typeface="Consolas" pitchFamily="49" charset="0"/>
              </a:rPr>
              <a:t>]</a:t>
            </a:r>
          </a:p>
          <a:p>
            <a:pPr lvl="1"/>
            <a:r>
              <a:rPr lang="en-US" sz="2000" dirty="0"/>
              <a:t>Like </a:t>
            </a:r>
            <a:r>
              <a:rPr lang="en-US" sz="2000" dirty="0" err="1"/>
              <a:t>UnitTestMethod</a:t>
            </a:r>
            <a:r>
              <a:rPr lang="en-US" sz="2000" dirty="0"/>
              <a:t>, but collect &amp; graphically display execution timeline (showing intervals of interest)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9A9-D021-4251-9018-E6AAA204BA33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0" y="228600"/>
            <a:ext cx="1283040" cy="1283040"/>
            <a:chOff x="3932694" y="5010564"/>
            <a:chExt cx="1283040" cy="1283040"/>
          </a:xfrm>
        </p:grpSpPr>
        <p:pic>
          <p:nvPicPr>
            <p:cNvPr id="9" name="Picture 2" descr="C:\Users\tball\Desktop\alpaca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694" y="5010564"/>
              <a:ext cx="1283040" cy="1283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027908" y="5029200"/>
              <a:ext cx="108818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Alpaca</a:t>
              </a:r>
            </a:p>
            <a:p>
              <a:pPr algn="ctr"/>
              <a:endPara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  <a:endPara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Flowchart: Decision 10"/>
          <p:cNvSpPr/>
          <p:nvPr/>
        </p:nvSpPr>
        <p:spPr>
          <a:xfrm>
            <a:off x="6172200" y="76200"/>
            <a:ext cx="1143000" cy="727129"/>
          </a:xfrm>
          <a:prstGeom prst="flowChartDecisi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" name="Parallelogram 11"/>
          <p:cNvSpPr/>
          <p:nvPr/>
        </p:nvSpPr>
        <p:spPr>
          <a:xfrm>
            <a:off x="6172200" y="978240"/>
            <a:ext cx="994265" cy="533400"/>
          </a:xfrm>
          <a:prstGeom prst="parallelogram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972617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36" y="266700"/>
            <a:ext cx="8363938" cy="723900"/>
          </a:xfrm>
        </p:spPr>
        <p:txBody>
          <a:bodyPr>
            <a:noAutofit/>
          </a:bodyPr>
          <a:lstStyle/>
          <a:p>
            <a:r>
              <a:rPr lang="en-US" dirty="0" smtClean="0"/>
              <a:t>Why Alpaca?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436" y="1447801"/>
            <a:ext cx="8363938" cy="498157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Improve the learning experience for concurrent and parallel programming</a:t>
            </a:r>
          </a:p>
          <a:p>
            <a:endParaRPr lang="en-US" sz="2800" dirty="0" smtClean="0"/>
          </a:p>
          <a:p>
            <a:r>
              <a:rPr lang="en-US" sz="2800" dirty="0" smtClean="0"/>
              <a:t>Vehicle for including instantly runnable sample code (incl. bugs)</a:t>
            </a:r>
          </a:p>
          <a:p>
            <a:endParaRPr lang="en-US" sz="2800" dirty="0" smtClean="0"/>
          </a:p>
          <a:p>
            <a:r>
              <a:rPr lang="en-US" sz="2800" dirty="0" smtClean="0"/>
              <a:t>Unit tests: A quick way to validate / invalidate assumptions, about correctness or performance</a:t>
            </a:r>
          </a:p>
          <a:p>
            <a:endParaRPr lang="en-US" sz="2800" dirty="0"/>
          </a:p>
          <a:p>
            <a:r>
              <a:rPr lang="en-US" sz="2800" dirty="0" smtClean="0"/>
              <a:t>Provide simple graphical front end for various tools</a:t>
            </a:r>
          </a:p>
        </p:txBody>
      </p:sp>
    </p:spTree>
    <p:extLst>
      <p:ext uri="{BB962C8B-B14F-4D97-AF65-F5344CB8AC3E}">
        <p14:creationId xmlns:p14="http://schemas.microsoft.com/office/powerpoint/2010/main" val="232346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PPCP – Unit X - *.</a:t>
            </a:r>
            <a:r>
              <a:rPr lang="en-US" dirty="0" err="1" smtClean="0"/>
              <a:t>sln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/>
          <a:lstStyle/>
          <a:p>
            <a:r>
              <a:rPr lang="en-US" dirty="0" smtClean="0"/>
              <a:t>Each Unit has a VS2010 Solution</a:t>
            </a:r>
          </a:p>
          <a:p>
            <a:pPr lvl="1"/>
            <a:r>
              <a:rPr lang="en-US" dirty="0" smtClean="0"/>
              <a:t>supporting examples </a:t>
            </a:r>
          </a:p>
          <a:p>
            <a:pPr lvl="1"/>
            <a:r>
              <a:rPr lang="en-US" dirty="0" smtClean="0"/>
              <a:t>Alpaca Project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84B6-1638-46E2-A2BE-CECDC9A97AF8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454" y="1447800"/>
            <a:ext cx="398145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9377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Extensions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http://code.msdn.microsoft.com/ParExtSamples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b="1" dirty="0" smtClean="0"/>
              <a:t>Over 15 Samples</a:t>
            </a:r>
          </a:p>
          <a:p>
            <a:pPr lvl="1"/>
            <a:r>
              <a:rPr lang="en-US" dirty="0" smtClean="0"/>
              <a:t>applications illustrating use of .NET 4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included in courseware</a:t>
            </a:r>
          </a:p>
          <a:p>
            <a:endParaRPr lang="en-US" dirty="0" smtClean="0"/>
          </a:p>
          <a:p>
            <a:r>
              <a:rPr lang="en-US" b="1" dirty="0" err="1" smtClean="0"/>
              <a:t>ParallelExtensionsExtras.csproj</a:t>
            </a:r>
            <a:endParaRPr lang="en-US" b="1" dirty="0" smtClean="0"/>
          </a:p>
          <a:p>
            <a:pPr lvl="1"/>
            <a:r>
              <a:rPr lang="en-US" dirty="0" smtClean="0"/>
              <a:t>helper classes built on .NET 4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806E-5B76-46E1-8E58-6918094C9E67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2050" name="Picture 2" descr="http://blogs.msdn.com/blogfiles/pfxteam/WindowsLiveWriter/ATourThroughtheParallelProgrammingS.NET4_A55F/image_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648200"/>
            <a:ext cx="2114550" cy="1771650"/>
          </a:xfrm>
          <a:prstGeom prst="rect">
            <a:avLst/>
          </a:prstGeom>
          <a:noFill/>
        </p:spPr>
      </p:pic>
      <p:pic>
        <p:nvPicPr>
          <p:cNvPr id="8" name="Picture 2" descr="http://blogs.msdn.com/blogfiles/pfxteam/WindowsLiveWriter/ATourThroughtheParallelProgrammingS.NET4_A55F/image_2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2514600"/>
            <a:ext cx="1752600" cy="1465348"/>
          </a:xfrm>
          <a:prstGeom prst="rect">
            <a:avLst/>
          </a:prstGeom>
          <a:noFill/>
        </p:spPr>
      </p:pic>
      <p:sp>
        <p:nvSpPr>
          <p:cNvPr id="9" name="Action Button: Forward or Next 8">
            <a:hlinkClick r:id="" action="ppaction://noaction" highlightClick="1"/>
          </p:cNvPr>
          <p:cNvSpPr/>
          <p:nvPr/>
        </p:nvSpPr>
        <p:spPr>
          <a:xfrm>
            <a:off x="5562600" y="3827902"/>
            <a:ext cx="762000" cy="591698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Run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Sample: Ray Tracer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7ED96-02CC-4AEC-9F39-EC4CDBE8966D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7" name="Picture 2" descr="http://blogs.msdn.com/blogfiles/pfxteam/WindowsLiveWriter/ATourThroughtheParallelProgrammingS.NET4_A55F/image_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066800"/>
            <a:ext cx="3918911" cy="3276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33400" y="4495800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Animated, ray  traced bouncing balls.  Sequential and parallel implementations are provided, as is a special parallel implementation that colors the animated image based on which thread was used to calculate which regions.</a:t>
            </a:r>
            <a:endParaRPr lang="en-US" sz="2400" dirty="0"/>
          </a:p>
        </p:txBody>
      </p:sp>
      <p:sp>
        <p:nvSpPr>
          <p:cNvPr id="9" name="Action Button: Forward or Next 8">
            <a:hlinkClick r:id="" action="ppaction://noaction" highlightClick="1"/>
          </p:cNvPr>
          <p:cNvSpPr/>
          <p:nvPr/>
        </p:nvSpPr>
        <p:spPr>
          <a:xfrm>
            <a:off x="7162800" y="2113402"/>
            <a:ext cx="1524000" cy="118339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Run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Sample: Image Morphing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492DA-A6A2-4B00-86BD-ABB00ADD2C20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400" y="4960203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Implements a </a:t>
            </a:r>
            <a:r>
              <a:rPr lang="en-US" sz="2400" dirty="0" smtClean="0">
                <a:hlinkClick r:id="rId3"/>
              </a:rPr>
              <a:t>morphing</a:t>
            </a:r>
            <a:r>
              <a:rPr lang="en-US" sz="2400" dirty="0" smtClean="0"/>
              <a:t> algorithm between two images.  Parallelization is done using the Parallel class.</a:t>
            </a:r>
            <a:endParaRPr lang="en-US" sz="2400" dirty="0"/>
          </a:p>
        </p:txBody>
      </p:sp>
      <p:pic>
        <p:nvPicPr>
          <p:cNvPr id="9" name="Picture 6" descr="http://blogs.msdn.com/blogfiles/pfxteam/WindowsLiveWriter/ATourThroughtheParallelProgrammingS.NET4_A55F/image_2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1455003"/>
            <a:ext cx="5048250" cy="3452419"/>
          </a:xfrm>
          <a:prstGeom prst="rect">
            <a:avLst/>
          </a:prstGeom>
          <a:noFill/>
        </p:spPr>
      </p:pic>
      <p:sp>
        <p:nvSpPr>
          <p:cNvPr id="10" name="Action Button: Forward or Next 9">
            <a:hlinkClick r:id="" action="ppaction://noaction" highlightClick="1"/>
          </p:cNvPr>
          <p:cNvSpPr/>
          <p:nvPr/>
        </p:nvSpPr>
        <p:spPr>
          <a:xfrm>
            <a:off x="7543800" y="2761469"/>
            <a:ext cx="1219200" cy="83948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Run</a:t>
            </a:r>
            <a:endParaRPr lang="en-US" sz="2000" dirty="0"/>
          </a:p>
        </p:txBody>
      </p:sp>
      <p:sp>
        <p:nvSpPr>
          <p:cNvPr id="3" name="&quot;No&quot; Symbol 2"/>
          <p:cNvSpPr/>
          <p:nvPr/>
        </p:nvSpPr>
        <p:spPr>
          <a:xfrm>
            <a:off x="8191500" y="2819400"/>
            <a:ext cx="495300" cy="48208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Sample: N-Body Simulation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3A51-14DF-4A75-9EBE-4B064C9B2135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400" y="4960203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Implements a classic n-body simulation using C# and WPF for the UI and using F# for the core computation. Parallelism is achieved using the Parallel class. 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62466" name="Picture 2" descr="http://blogs.msdn.com/blogfiles/pfxteam/WindowsLiveWriter/ATourThroughtheParallelProgrammingS.NET4_B06A/image_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162550" cy="4076700"/>
          </a:xfrm>
          <a:prstGeom prst="rect">
            <a:avLst/>
          </a:prstGeom>
          <a:noFill/>
        </p:spPr>
      </p:pic>
      <p:sp>
        <p:nvSpPr>
          <p:cNvPr id="9" name="Action Button: Forward or Next 8">
            <a:hlinkClick r:id="" action="ppaction://noaction" highlightClick="1"/>
          </p:cNvPr>
          <p:cNvSpPr/>
          <p:nvPr/>
        </p:nvSpPr>
        <p:spPr>
          <a:xfrm>
            <a:off x="7543800" y="2761469"/>
            <a:ext cx="1219200" cy="83948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Run</a:t>
            </a:r>
            <a:endParaRPr lang="en-US" sz="2000" dirty="0"/>
          </a:p>
        </p:txBody>
      </p:sp>
      <p:sp>
        <p:nvSpPr>
          <p:cNvPr id="10" name="&quot;No&quot; Symbol 9"/>
          <p:cNvSpPr/>
          <p:nvPr/>
        </p:nvSpPr>
        <p:spPr>
          <a:xfrm>
            <a:off x="8191500" y="2819400"/>
            <a:ext cx="495300" cy="482089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Free book: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hlinkClick r:id="rId2"/>
              </a:rPr>
              <a:t>Parallel </a:t>
            </a:r>
            <a:r>
              <a:rPr lang="en-US" sz="3600" b="1" dirty="0">
                <a:hlinkClick r:id="rId2"/>
              </a:rPr>
              <a:t>Programming with Microsoft .NET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0"/>
            <a:ext cx="44958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Design Patterns for Decomposition and Coordination on Multicore Architectures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Colin </a:t>
            </a:r>
            <a:r>
              <a:rPr lang="en-US" dirty="0"/>
              <a:t>Campbell, Ralph Johnson, Ade Miller and Stephen Toub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E94ED-2FEA-4BC4-A0C5-49208E229CFE}" type="datetime1">
              <a:rPr lang="en-US" smtClean="0"/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7" name="Picture 4" descr="Book 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3185176" cy="393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29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Context</a:t>
            </a:r>
          </a:p>
          <a:p>
            <a:pPr lvl="1"/>
            <a:r>
              <a:rPr lang="en-US" dirty="0" smtClean="0"/>
              <a:t>Trends</a:t>
            </a:r>
          </a:p>
          <a:p>
            <a:pPr lvl="1"/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System and environment</a:t>
            </a:r>
          </a:p>
          <a:p>
            <a:r>
              <a:rPr lang="en-US" dirty="0" smtClean="0"/>
              <a:t>Concepts</a:t>
            </a:r>
          </a:p>
          <a:p>
            <a:r>
              <a:rPr lang="en-US" dirty="0" smtClean="0"/>
              <a:t>Units, Materials </a:t>
            </a:r>
            <a:r>
              <a:rPr lang="en-US" dirty="0"/>
              <a:t>and Tools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C1E3-6716-4039-916A-788FF12F8883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5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Technology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Increasing </a:t>
            </a:r>
            <a:r>
              <a:rPr lang="en-US" i="1" dirty="0" smtClean="0"/>
              <a:t>parallelism</a:t>
            </a:r>
            <a:r>
              <a:rPr lang="en-US" dirty="0" smtClean="0"/>
              <a:t> in a “computer”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ulti-core CPU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raphical </a:t>
            </a:r>
            <a:r>
              <a:rPr lang="en-US" dirty="0"/>
              <a:t>p</a:t>
            </a:r>
            <a:r>
              <a:rPr lang="en-US" dirty="0" smtClean="0"/>
              <a:t>rocessing </a:t>
            </a:r>
            <a:r>
              <a:rPr lang="en-US" dirty="0"/>
              <a:t>u</a:t>
            </a:r>
            <a:r>
              <a:rPr lang="en-US" dirty="0" smtClean="0"/>
              <a:t>nit (GPU)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loud computing</a:t>
            </a:r>
          </a:p>
          <a:p>
            <a:endParaRPr lang="en-US" dirty="0" smtClean="0"/>
          </a:p>
          <a:p>
            <a:r>
              <a:rPr lang="en-US" dirty="0" smtClean="0"/>
              <a:t>Increasing </a:t>
            </a:r>
            <a:r>
              <a:rPr lang="en-US" i="1" dirty="0" smtClean="0"/>
              <a:t>disk capacity</a:t>
            </a:r>
          </a:p>
          <a:p>
            <a:pPr lvl="1"/>
            <a:r>
              <a:rPr lang="en-US" dirty="0" smtClean="0"/>
              <a:t>we are awash in interesting </a:t>
            </a:r>
            <a:r>
              <a:rPr lang="en-US" i="1" dirty="0" smtClean="0"/>
              <a:t>data</a:t>
            </a:r>
          </a:p>
          <a:p>
            <a:pPr lvl="1"/>
            <a:r>
              <a:rPr lang="en-US" dirty="0" smtClean="0"/>
              <a:t>data-intensive problems require </a:t>
            </a:r>
            <a:r>
              <a:rPr lang="en-US" i="1" dirty="0" smtClean="0"/>
              <a:t>parallel processing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6908-255B-47CC-80F0-D0AA4A89F048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4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Technology Trends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Increasing </a:t>
            </a:r>
            <a:r>
              <a:rPr lang="en-US" i="1" dirty="0" smtClean="0"/>
              <a:t>networks and network bandwidth</a:t>
            </a:r>
          </a:p>
          <a:p>
            <a:pPr lvl="1"/>
            <a:r>
              <a:rPr lang="en-US" dirty="0" smtClean="0"/>
              <a:t>wireless, </a:t>
            </a:r>
            <a:r>
              <a:rPr lang="en-US" dirty="0" err="1" smtClean="0"/>
              <a:t>wimax</a:t>
            </a:r>
            <a:r>
              <a:rPr lang="en-US" dirty="0" smtClean="0"/>
              <a:t>, 3G, …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ollection/delivery of massive datasets, plus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eal-time responsiveness to asynchronous events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Increasing </a:t>
            </a:r>
            <a:r>
              <a:rPr lang="en-US" i="1" dirty="0" smtClean="0"/>
              <a:t>number and variety of computers</a:t>
            </a:r>
          </a:p>
          <a:p>
            <a:pPr lvl="1"/>
            <a:r>
              <a:rPr lang="en-US" dirty="0" smtClean="0"/>
              <a:t>smaller and smaller, and cheaper to build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enerating streams of asynchronous events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EA6A6-9EE2-4A06-B864-D558A5DD3800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4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Parallelism and </a:t>
            </a:r>
            <a:r>
              <a:rPr lang="en-US" dirty="0" err="1" smtClean="0"/>
              <a:t>Concurrrency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System and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74148"/>
            <a:ext cx="5029200" cy="4525963"/>
          </a:xfrm>
        </p:spPr>
        <p:txBody>
          <a:bodyPr>
            <a:normAutofit/>
          </a:bodyPr>
          <a:lstStyle/>
          <a:p>
            <a:r>
              <a:rPr lang="en-US" i="1" dirty="0" smtClean="0"/>
              <a:t>Parallelism</a:t>
            </a:r>
            <a:r>
              <a:rPr lang="en-US" dirty="0" smtClean="0"/>
              <a:t>: exploit system resources to speed up computation 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Concurrency</a:t>
            </a:r>
            <a:r>
              <a:rPr lang="en-US" dirty="0" smtClean="0"/>
              <a:t>: respond quickly/properly to events </a:t>
            </a:r>
          </a:p>
          <a:p>
            <a:pPr lvl="1"/>
            <a:r>
              <a:rPr lang="en-US" dirty="0" smtClean="0"/>
              <a:t>from the environment</a:t>
            </a:r>
          </a:p>
          <a:p>
            <a:pPr lvl="1"/>
            <a:r>
              <a:rPr lang="en-US" dirty="0" smtClean="0"/>
              <a:t>from  other parts of system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029200" y="2089666"/>
            <a:ext cx="3962400" cy="30919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391366" y="1720334"/>
            <a:ext cx="138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Environment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6096000" y="2971800"/>
            <a:ext cx="2103929" cy="1651799"/>
            <a:chOff x="5252924" y="1721877"/>
            <a:chExt cx="1808921" cy="2169414"/>
          </a:xfrm>
        </p:grpSpPr>
        <p:sp>
          <p:nvSpPr>
            <p:cNvPr id="40" name="Rectangle 39"/>
            <p:cNvSpPr/>
            <p:nvPr/>
          </p:nvSpPr>
          <p:spPr>
            <a:xfrm>
              <a:off x="5252924" y="1721877"/>
              <a:ext cx="1808921" cy="21694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87217" y="1836057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363829" y="1836057"/>
              <a:ext cx="602287" cy="137514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418017" y="1877361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 dirty="0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rot="5400000">
              <a:off x="6214647" y="2702492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>
              <a:off x="6350986" y="2702345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5400000">
              <a:off x="5347749" y="2702345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5400000">
              <a:off x="5474164" y="2702345"/>
              <a:ext cx="496073" cy="675"/>
            </a:xfrm>
            <a:prstGeom prst="straightConnector1">
              <a:avLst/>
            </a:prstGeom>
            <a:ln>
              <a:solidFill>
                <a:srgbClr val="4A7EBB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5418018" y="2617262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253821" y="1877361"/>
              <a:ext cx="479591" cy="5772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253147" y="2617262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554622" y="3595599"/>
              <a:ext cx="989497" cy="27971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18018" y="2950865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253147" y="2950865"/>
              <a:ext cx="479591" cy="1699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600" dirty="0"/>
            </a:p>
          </p:txBody>
        </p:sp>
        <p:grpSp>
          <p:nvGrpSpPr>
            <p:cNvPr id="54" name="Group 32"/>
            <p:cNvGrpSpPr/>
            <p:nvPr/>
          </p:nvGrpSpPr>
          <p:grpSpPr>
            <a:xfrm>
              <a:off x="5596123" y="3120802"/>
              <a:ext cx="137014" cy="278477"/>
              <a:chOff x="3711739" y="4158863"/>
              <a:chExt cx="322492" cy="915470"/>
            </a:xfrm>
          </p:grpSpPr>
          <p:cxnSp>
            <p:nvCxnSpPr>
              <p:cNvPr id="62" name="Straight Arrow Connector 61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35"/>
            <p:cNvGrpSpPr/>
            <p:nvPr/>
          </p:nvGrpSpPr>
          <p:grpSpPr>
            <a:xfrm>
              <a:off x="6463020" y="3120802"/>
              <a:ext cx="137014" cy="278647"/>
              <a:chOff x="3711739" y="4158863"/>
              <a:chExt cx="322492" cy="915470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38"/>
            <p:cNvGrpSpPr/>
            <p:nvPr/>
          </p:nvGrpSpPr>
          <p:grpSpPr>
            <a:xfrm>
              <a:off x="5970930" y="3399279"/>
              <a:ext cx="137014" cy="196320"/>
              <a:chOff x="3711739" y="4158863"/>
              <a:chExt cx="322492" cy="915470"/>
            </a:xfrm>
          </p:grpSpPr>
          <p:cxnSp>
            <p:nvCxnSpPr>
              <p:cNvPr id="58" name="Straight Arrow Connector 57"/>
              <p:cNvCxnSpPr/>
              <p:nvPr/>
            </p:nvCxnSpPr>
            <p:spPr>
              <a:xfrm rot="5400000">
                <a:off x="3255195" y="4616201"/>
                <a:ext cx="914676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 rot="5400000">
                <a:off x="3581055" y="4610451"/>
                <a:ext cx="904764" cy="1588"/>
              </a:xfrm>
              <a:prstGeom prst="straightConnector1">
                <a:avLst/>
              </a:prstGeom>
              <a:ln>
                <a:solidFill>
                  <a:srgbClr val="4A7EBB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>
              <a:off x="5418017" y="3399449"/>
              <a:ext cx="1371487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5774343" y="2602468"/>
            <a:ext cx="867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System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8259271" y="2469540"/>
            <a:ext cx="198929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5399518" y="4623599"/>
            <a:ext cx="602688" cy="285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8358736" y="3635633"/>
            <a:ext cx="404264" cy="190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8008482" y="4799652"/>
            <a:ext cx="250789" cy="305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5399518" y="3782940"/>
            <a:ext cx="467349" cy="431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5399518" y="2971800"/>
            <a:ext cx="386074" cy="118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022334" y="2325258"/>
            <a:ext cx="181103" cy="451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461567" y="2233136"/>
            <a:ext cx="806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Events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6EC5-592C-4EA8-A338-39A1FBE1DBCF}" type="datetime1">
              <a:rPr lang="en-US" smtClean="0"/>
              <a:t>8/24/2010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Entertainment/games</a:t>
            </a:r>
          </a:p>
          <a:p>
            <a:r>
              <a:rPr lang="en-US" dirty="0" smtClean="0"/>
              <a:t>Finance</a:t>
            </a:r>
          </a:p>
          <a:p>
            <a:r>
              <a:rPr lang="en-US" dirty="0" smtClean="0"/>
              <a:t>Science</a:t>
            </a:r>
          </a:p>
          <a:p>
            <a:r>
              <a:rPr lang="en-US" dirty="0"/>
              <a:t>Modeling of </a:t>
            </a:r>
            <a:r>
              <a:rPr lang="en-US" dirty="0" smtClean="0"/>
              <a:t>real-world</a:t>
            </a:r>
          </a:p>
          <a:p>
            <a:r>
              <a:rPr lang="en-US" dirty="0" smtClean="0"/>
              <a:t>Health care</a:t>
            </a:r>
          </a:p>
          <a:p>
            <a:r>
              <a:rPr lang="en-US" dirty="0" smtClean="0"/>
              <a:t>Telecommunication</a:t>
            </a:r>
          </a:p>
          <a:p>
            <a:r>
              <a:rPr lang="en-US" dirty="0" smtClean="0"/>
              <a:t>Data processing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B38D-6317-4B5C-98F9-5A53874BE119}" type="datetime1">
              <a:rPr lang="en-US" smtClean="0"/>
              <a:t>8/24/2010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21120</TotalTime>
  <Words>2132</Words>
  <Application>Microsoft Office PowerPoint</Application>
  <PresentationFormat>On-screen Show (4:3)</PresentationFormat>
  <Paragraphs>615</Paragraphs>
  <Slides>47</Slides>
  <Notes>23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Office Theme</vt:lpstr>
      <vt:lpstr>Visio</vt:lpstr>
      <vt:lpstr>Practical  Parallel and Concurrent Programming</vt:lpstr>
      <vt:lpstr>These Course Materials Brought to You By</vt:lpstr>
      <vt:lpstr>Courseware Authors</vt:lpstr>
      <vt:lpstr>Acknowledgments</vt:lpstr>
      <vt:lpstr>Overview</vt:lpstr>
      <vt:lpstr>Technology Trends</vt:lpstr>
      <vt:lpstr>Technology Trends (2)</vt:lpstr>
      <vt:lpstr>Parallelism and Concurrrency:  System and Environment</vt:lpstr>
      <vt:lpstr>Application Areas</vt:lpstr>
      <vt:lpstr>PowerPoint Presentation</vt:lpstr>
      <vt:lpstr>Practical Parallel and Concurrent Programming (PP&amp;CP)</vt:lpstr>
      <vt:lpstr>Overview</vt:lpstr>
      <vt:lpstr>Concept #1: System = Multi-core Hardware</vt:lpstr>
      <vt:lpstr>What is Today’s Multi-core?</vt:lpstr>
      <vt:lpstr>A simple microprocessor model ~ 1985</vt:lpstr>
      <vt:lpstr>FastFwd Two Decades (circa 2005): Power Hungry Superscalar with Caches</vt:lpstr>
      <vt:lpstr>PowerPoint Presentation</vt:lpstr>
      <vt:lpstr>Power wall + ILP wall + memory wall = BRICK WALL</vt:lpstr>
      <vt:lpstr>Multi-core h/w – common L2</vt:lpstr>
      <vt:lpstr>Multi-core h/w – additional L3</vt:lpstr>
      <vt:lpstr>SMP multiprocessor</vt:lpstr>
      <vt:lpstr>NUMA multiprocessor</vt:lpstr>
      <vt:lpstr>Three kinds of parallel hardware</vt:lpstr>
      <vt:lpstr>Concept #2:  Speedup</vt:lpstr>
      <vt:lpstr>Speedup Concerns</vt:lpstr>
      <vt:lpstr>Abstractions for Speedup</vt:lpstr>
      <vt:lpstr>Concept #3:  Responsiveness</vt:lpstr>
      <vt:lpstr>Responsiveness Concerns</vt:lpstr>
      <vt:lpstr>Abstractions for Responsiveness</vt:lpstr>
      <vt:lpstr>Concept #4:  Correctness</vt:lpstr>
      <vt:lpstr>Correctness Concerns</vt:lpstr>
      <vt:lpstr>Correctness Abstractions </vt:lpstr>
      <vt:lpstr>Outline</vt:lpstr>
      <vt:lpstr>Units 1 – 4</vt:lpstr>
      <vt:lpstr>Units 5 – 8</vt:lpstr>
      <vt:lpstr>Unit Dependences</vt:lpstr>
      <vt:lpstr>IDE, Libraries, Tools, Samples, Book</vt:lpstr>
      <vt:lpstr>Icon Guide</vt:lpstr>
      <vt:lpstr>.NET 4 Libraries  for Parallelism and Concurrency</vt:lpstr>
      <vt:lpstr>Alpaca: A lovely parallelism  and concurrency analyzer</vt:lpstr>
      <vt:lpstr>Why Alpaca?</vt:lpstr>
      <vt:lpstr>PPCP – Unit X - *.sln</vt:lpstr>
      <vt:lpstr>Parallel Extensions Samples</vt:lpstr>
      <vt:lpstr>Sample: Ray Tracer</vt:lpstr>
      <vt:lpstr>Sample: Image Morphing</vt:lpstr>
      <vt:lpstr>Sample: N-Body Simulation</vt:lpstr>
      <vt:lpstr>Free book:  Parallel Programming with Microsoft .NET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 Parallel and Concurrent Programming</dc:title>
  <dc:creator>Tom Ball</dc:creator>
  <cp:lastModifiedBy>Tom Ball</cp:lastModifiedBy>
  <cp:revision>292</cp:revision>
  <dcterms:created xsi:type="dcterms:W3CDTF">2006-08-16T00:00:00Z</dcterms:created>
  <dcterms:modified xsi:type="dcterms:W3CDTF">2010-08-24T16:21:32Z</dcterms:modified>
</cp:coreProperties>
</file>