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49"/>
  </p:notesMasterIdLst>
  <p:handoutMasterIdLst>
    <p:handoutMasterId r:id="rId50"/>
  </p:handoutMasterIdLst>
  <p:sldIdLst>
    <p:sldId id="293" r:id="rId2"/>
    <p:sldId id="348" r:id="rId3"/>
    <p:sldId id="349" r:id="rId4"/>
    <p:sldId id="350" r:id="rId5"/>
    <p:sldId id="391" r:id="rId6"/>
    <p:sldId id="352" r:id="rId7"/>
    <p:sldId id="353" r:id="rId8"/>
    <p:sldId id="354" r:id="rId9"/>
    <p:sldId id="355" r:id="rId10"/>
    <p:sldId id="356" r:id="rId11"/>
    <p:sldId id="357" r:id="rId12"/>
    <p:sldId id="396" r:id="rId13"/>
    <p:sldId id="394" r:id="rId14"/>
    <p:sldId id="395" r:id="rId15"/>
    <p:sldId id="392" r:id="rId16"/>
    <p:sldId id="393" r:id="rId17"/>
    <p:sldId id="358" r:id="rId18"/>
    <p:sldId id="359" r:id="rId19"/>
    <p:sldId id="360" r:id="rId20"/>
    <p:sldId id="361" r:id="rId21"/>
    <p:sldId id="362" r:id="rId22"/>
    <p:sldId id="363" r:id="rId23"/>
    <p:sldId id="364" r:id="rId24"/>
    <p:sldId id="365" r:id="rId25"/>
    <p:sldId id="366" r:id="rId26"/>
    <p:sldId id="367" r:id="rId27"/>
    <p:sldId id="368" r:id="rId28"/>
    <p:sldId id="369" r:id="rId29"/>
    <p:sldId id="382" r:id="rId30"/>
    <p:sldId id="383" r:id="rId31"/>
    <p:sldId id="384" r:id="rId32"/>
    <p:sldId id="385" r:id="rId33"/>
    <p:sldId id="386" r:id="rId34"/>
    <p:sldId id="387" r:id="rId35"/>
    <p:sldId id="388" r:id="rId36"/>
    <p:sldId id="389" r:id="rId37"/>
    <p:sldId id="390" r:id="rId38"/>
    <p:sldId id="397" r:id="rId39"/>
    <p:sldId id="398" r:id="rId40"/>
    <p:sldId id="370" r:id="rId41"/>
    <p:sldId id="371" r:id="rId42"/>
    <p:sldId id="372" r:id="rId43"/>
    <p:sldId id="373" r:id="rId44"/>
    <p:sldId id="374" r:id="rId45"/>
    <p:sldId id="375" r:id="rId46"/>
    <p:sldId id="376" r:id="rId47"/>
    <p:sldId id="377" r:id="rId4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DDDDDD"/>
    <a:srgbClr val="FFFFFF"/>
    <a:srgbClr val="000000"/>
    <a:srgbClr val="FF0000"/>
    <a:srgbClr val="0000EE"/>
    <a:srgbClr val="CC00CC"/>
    <a:srgbClr val="009900"/>
    <a:srgbClr val="000099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94585" autoAdjust="0"/>
  </p:normalViewPr>
  <p:slideViewPr>
    <p:cSldViewPr snapToGrid="0" showGuides="1">
      <p:cViewPr varScale="1">
        <p:scale>
          <a:sx n="80" d="100"/>
          <a:sy n="80" d="100"/>
        </p:scale>
        <p:origin x="-96" y="-282"/>
      </p:cViewPr>
      <p:guideLst>
        <p:guide orient="horz" pos="2019"/>
        <p:guide orient="horz" pos="1233"/>
        <p:guide pos="4895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158"/>
    </p:cViewPr>
  </p:sorterViewPr>
  <p:notesViewPr>
    <p:cSldViewPr snapToGrid="0" showGuides="1">
      <p:cViewPr varScale="1">
        <p:scale>
          <a:sx n="79" d="100"/>
          <a:sy n="79" d="100"/>
        </p:scale>
        <p:origin x="-1746" y="-78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5.xml"/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583" cy="48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3" rIns="96647" bIns="48323" numCol="1" anchor="t" anchorCtr="0" compatLnSpc="1">
            <a:prstTxWarp prst="textNoShape">
              <a:avLst/>
            </a:prstTxWarp>
          </a:bodyPr>
          <a:lstStyle>
            <a:lvl1pPr defTabSz="965927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CS5540 HCI</a:t>
            </a: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929" y="0"/>
            <a:ext cx="3169583" cy="48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3" rIns="96647" bIns="48323" numCol="1" anchor="t" anchorCtr="0" compatLnSpc="1">
            <a:prstTxWarp prst="textNoShape">
              <a:avLst/>
            </a:prstTxWarp>
          </a:bodyPr>
          <a:lstStyle>
            <a:lvl1pPr algn="r" defTabSz="965927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Fall 2010</a:t>
            </a:r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811"/>
            <a:ext cx="3169583" cy="48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3" rIns="96647" bIns="48323" numCol="1" anchor="b" anchorCtr="0" compatLnSpc="1">
            <a:prstTxWarp prst="textNoShape">
              <a:avLst/>
            </a:prstTxWarp>
          </a:bodyPr>
          <a:lstStyle>
            <a:lvl1pPr defTabSz="965927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R F Riesenfeld</a:t>
            </a: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929" y="9118811"/>
            <a:ext cx="3169583" cy="48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3" rIns="96647" bIns="48323" numCol="1" anchor="b" anchorCtr="0" compatLnSpc="1">
            <a:prstTxWarp prst="textNoShape">
              <a:avLst/>
            </a:prstTxWarp>
          </a:bodyPr>
          <a:lstStyle>
            <a:lvl1pPr algn="r" defTabSz="965927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B306F52-5DCC-4451-9D53-FBE6D45FD3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583" cy="48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3" rIns="96647" bIns="48323" numCol="1" anchor="t" anchorCtr="0" compatLnSpc="1">
            <a:prstTxWarp prst="textNoShape">
              <a:avLst/>
            </a:prstTxWarp>
          </a:bodyPr>
          <a:lstStyle>
            <a:lvl1pPr defTabSz="965927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CS5540 HCI</a:t>
            </a: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929" y="0"/>
            <a:ext cx="3169583" cy="48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3" rIns="96647" bIns="48323" numCol="1" anchor="t" anchorCtr="0" compatLnSpc="1">
            <a:prstTxWarp prst="textNoShape">
              <a:avLst/>
            </a:prstTxWarp>
          </a:bodyPr>
          <a:lstStyle>
            <a:lvl1pPr algn="r" defTabSz="965927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Fall 2010</a:t>
            </a: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2188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184" y="4561069"/>
            <a:ext cx="5852835" cy="431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3" rIns="96647" bIns="483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811"/>
            <a:ext cx="3169583" cy="48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3" rIns="96647" bIns="48323" numCol="1" anchor="b" anchorCtr="0" compatLnSpc="1">
            <a:prstTxWarp prst="textNoShape">
              <a:avLst/>
            </a:prstTxWarp>
          </a:bodyPr>
          <a:lstStyle>
            <a:lvl1pPr defTabSz="965927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R F Riesenfeld</a:t>
            </a: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929" y="9118811"/>
            <a:ext cx="3169583" cy="48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3" rIns="96647" bIns="48323" numCol="1" anchor="b" anchorCtr="0" compatLnSpc="1">
            <a:prstTxWarp prst="textNoShape">
              <a:avLst/>
            </a:prstTxWarp>
          </a:bodyPr>
          <a:lstStyle>
            <a:lvl1pPr algn="r" defTabSz="965927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A0F6298-FCC1-4047-9B84-65D9975A4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F93C75-3E28-46F3-BEE4-0F5DFE5F1DC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915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Fall 2010</a:t>
            </a:r>
            <a:endParaRPr lang="en-US" smtClean="0"/>
          </a:p>
        </p:txBody>
      </p:sp>
      <p:sp>
        <p:nvSpPr>
          <p:cNvPr id="4915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R F Riesenfeld</a:t>
            </a:r>
            <a:endParaRPr lang="en-US" smtClean="0"/>
          </a:p>
        </p:txBody>
      </p:sp>
      <p:sp>
        <p:nvSpPr>
          <p:cNvPr id="49159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CS5540 HCI</a:t>
            </a: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537421-B9CC-4414-A885-576F6211CACD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837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Fall 2010</a:t>
            </a:r>
            <a:endParaRPr lang="en-US" smtClean="0"/>
          </a:p>
        </p:txBody>
      </p:sp>
      <p:sp>
        <p:nvSpPr>
          <p:cNvPr id="5837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R F Riesenfeld</a:t>
            </a:r>
            <a:endParaRPr lang="en-US" smtClean="0"/>
          </a:p>
        </p:txBody>
      </p:sp>
      <p:sp>
        <p:nvSpPr>
          <p:cNvPr id="58375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CS5540 HCI</a:t>
            </a: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A36450-59B3-48FB-A8FF-805D73DDEC56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939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Fall 2010</a:t>
            </a:r>
            <a:endParaRPr lang="en-US" smtClean="0"/>
          </a:p>
        </p:txBody>
      </p:sp>
      <p:sp>
        <p:nvSpPr>
          <p:cNvPr id="5939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R F Riesenfeld</a:t>
            </a:r>
            <a:endParaRPr lang="en-US" smtClean="0"/>
          </a:p>
        </p:txBody>
      </p:sp>
      <p:sp>
        <p:nvSpPr>
          <p:cNvPr id="59399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CS5540 HCI</a:t>
            </a: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D7D8D7-BEB8-4FEB-8D3D-EE2571C4CA2C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042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Fall 2010</a:t>
            </a:r>
            <a:endParaRPr lang="en-US" smtClean="0"/>
          </a:p>
        </p:txBody>
      </p:sp>
      <p:sp>
        <p:nvSpPr>
          <p:cNvPr id="6042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R F Riesenfeld</a:t>
            </a:r>
            <a:endParaRPr lang="en-US" smtClean="0"/>
          </a:p>
        </p:txBody>
      </p:sp>
      <p:sp>
        <p:nvSpPr>
          <p:cNvPr id="6042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CS5540 HCI</a:t>
            </a: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958DEC-302B-46A8-BDDE-61365CF87C90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4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Fall 2010</a:t>
            </a:r>
            <a:endParaRPr lang="en-US" smtClean="0"/>
          </a:p>
        </p:txBody>
      </p:sp>
      <p:sp>
        <p:nvSpPr>
          <p:cNvPr id="61446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R F Riesenfeld</a:t>
            </a:r>
            <a:endParaRPr lang="en-US" smtClean="0"/>
          </a:p>
        </p:txBody>
      </p:sp>
      <p:sp>
        <p:nvSpPr>
          <p:cNvPr id="61447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CS5540 HCI</a:t>
            </a: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A8D4F3-5E17-45C3-9CBC-07EC5125CBD5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246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Fall 2010</a:t>
            </a:r>
            <a:endParaRPr lang="en-US" smtClean="0"/>
          </a:p>
        </p:txBody>
      </p:sp>
      <p:sp>
        <p:nvSpPr>
          <p:cNvPr id="6247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R F Riesenfeld</a:t>
            </a:r>
            <a:endParaRPr lang="en-US" smtClean="0"/>
          </a:p>
        </p:txBody>
      </p:sp>
      <p:sp>
        <p:nvSpPr>
          <p:cNvPr id="62471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CS5540 HCI</a:t>
            </a: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984E60-BD96-45A5-90CE-E9E466255CB4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Fall 2010</a:t>
            </a:r>
            <a:endParaRPr lang="en-US" smtClean="0"/>
          </a:p>
        </p:txBody>
      </p:sp>
      <p:sp>
        <p:nvSpPr>
          <p:cNvPr id="6349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R F Riesenfeld</a:t>
            </a:r>
            <a:endParaRPr lang="en-US" smtClean="0"/>
          </a:p>
        </p:txBody>
      </p:sp>
      <p:sp>
        <p:nvSpPr>
          <p:cNvPr id="63495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CS5540 HCI</a:t>
            </a:r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2C35A5-AFCC-4792-BFFC-4A1611C1CD43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451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Fall 2010</a:t>
            </a:r>
            <a:endParaRPr lang="en-US" smtClean="0"/>
          </a:p>
        </p:txBody>
      </p:sp>
      <p:sp>
        <p:nvSpPr>
          <p:cNvPr id="6451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R F Riesenfeld</a:t>
            </a:r>
            <a:endParaRPr lang="en-US" smtClean="0"/>
          </a:p>
        </p:txBody>
      </p:sp>
      <p:sp>
        <p:nvSpPr>
          <p:cNvPr id="64519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CS5540 HCI</a:t>
            </a: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CB51D3-76A1-4FDD-9289-C98888057B65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554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Fall 2010</a:t>
            </a:r>
            <a:endParaRPr lang="en-US" smtClean="0"/>
          </a:p>
        </p:txBody>
      </p:sp>
      <p:sp>
        <p:nvSpPr>
          <p:cNvPr id="6554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R F Riesenfeld</a:t>
            </a:r>
            <a:endParaRPr lang="en-US" smtClean="0"/>
          </a:p>
        </p:txBody>
      </p:sp>
      <p:sp>
        <p:nvSpPr>
          <p:cNvPr id="6554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CS5540 HCI</a:t>
            </a:r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BB16AE-D3F2-4618-A848-036A328F4328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Fall 2010</a:t>
            </a:r>
            <a:endParaRPr lang="en-US" smtClean="0"/>
          </a:p>
        </p:txBody>
      </p:sp>
      <p:sp>
        <p:nvSpPr>
          <p:cNvPr id="66566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R F Riesenfeld</a:t>
            </a:r>
            <a:endParaRPr lang="en-US" smtClean="0"/>
          </a:p>
        </p:txBody>
      </p:sp>
      <p:sp>
        <p:nvSpPr>
          <p:cNvPr id="66567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CS5540 HCI</a:t>
            </a:r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A93F74-8824-4C60-A535-6AB3BA13A9F0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Fall 2010</a:t>
            </a:r>
            <a:endParaRPr lang="en-US" smtClean="0"/>
          </a:p>
        </p:txBody>
      </p:sp>
      <p:sp>
        <p:nvSpPr>
          <p:cNvPr id="6759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R F Riesenfeld</a:t>
            </a:r>
            <a:endParaRPr lang="en-US" smtClean="0"/>
          </a:p>
        </p:txBody>
      </p:sp>
      <p:sp>
        <p:nvSpPr>
          <p:cNvPr id="67591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CS5540 HCI</a:t>
            </a: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F54110-464C-421A-AF2A-AAFE25FA54ED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036" y="4561069"/>
            <a:ext cx="5363129" cy="431987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01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Fall 2010</a:t>
            </a:r>
            <a:endParaRPr lang="en-US" smtClean="0"/>
          </a:p>
        </p:txBody>
      </p:sp>
      <p:sp>
        <p:nvSpPr>
          <p:cNvPr id="501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R F Riesenfeld</a:t>
            </a:r>
            <a:endParaRPr lang="en-US" smtClean="0"/>
          </a:p>
        </p:txBody>
      </p:sp>
      <p:sp>
        <p:nvSpPr>
          <p:cNvPr id="5018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CS5540 HCI</a:t>
            </a:r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BD8ED5-C40F-4178-B227-B50B2B50FB90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861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Fall 2010</a:t>
            </a:r>
            <a:endParaRPr lang="en-US" smtClean="0"/>
          </a:p>
        </p:txBody>
      </p:sp>
      <p:sp>
        <p:nvSpPr>
          <p:cNvPr id="6861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R F Riesenfeld</a:t>
            </a:r>
            <a:endParaRPr lang="en-US" smtClean="0"/>
          </a:p>
        </p:txBody>
      </p:sp>
      <p:sp>
        <p:nvSpPr>
          <p:cNvPr id="68615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CS5540 HCI</a:t>
            </a:r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71EF54-3F53-4DFD-A129-B5094D18454D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Fall 2010</a:t>
            </a:r>
            <a:endParaRPr lang="en-US" smtClean="0"/>
          </a:p>
        </p:txBody>
      </p:sp>
      <p:sp>
        <p:nvSpPr>
          <p:cNvPr id="6963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R F Riesenfeld</a:t>
            </a:r>
            <a:endParaRPr lang="en-US" smtClean="0"/>
          </a:p>
        </p:txBody>
      </p:sp>
      <p:sp>
        <p:nvSpPr>
          <p:cNvPr id="69639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CS5540 HCI</a:t>
            </a:r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360638-DFD7-487B-941A-17F89728BFEA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066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Fall 2010</a:t>
            </a:r>
            <a:endParaRPr lang="en-US" smtClean="0"/>
          </a:p>
        </p:txBody>
      </p:sp>
      <p:sp>
        <p:nvSpPr>
          <p:cNvPr id="7066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R F Riesenfeld</a:t>
            </a:r>
            <a:endParaRPr lang="en-US" smtClean="0"/>
          </a:p>
        </p:txBody>
      </p:sp>
      <p:sp>
        <p:nvSpPr>
          <p:cNvPr id="7066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CS5540 HCI</a:t>
            </a:r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0EECA3-E530-40C9-BBCD-BEFCF433139E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68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Fall 2010</a:t>
            </a:r>
            <a:endParaRPr lang="en-US" smtClean="0"/>
          </a:p>
        </p:txBody>
      </p:sp>
      <p:sp>
        <p:nvSpPr>
          <p:cNvPr id="71686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R F Riesenfeld</a:t>
            </a:r>
            <a:endParaRPr lang="en-US" smtClean="0"/>
          </a:p>
        </p:txBody>
      </p:sp>
      <p:sp>
        <p:nvSpPr>
          <p:cNvPr id="71687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CS5540 HCI</a:t>
            </a:r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7CBF74-9C03-4D39-995A-D79E0DCA19DA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70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Fall 2010</a:t>
            </a:r>
            <a:endParaRPr lang="en-US" smtClean="0"/>
          </a:p>
        </p:txBody>
      </p:sp>
      <p:sp>
        <p:nvSpPr>
          <p:cNvPr id="7271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R F Riesenfeld</a:t>
            </a:r>
            <a:endParaRPr lang="en-US" smtClean="0"/>
          </a:p>
        </p:txBody>
      </p:sp>
      <p:sp>
        <p:nvSpPr>
          <p:cNvPr id="72711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CS5540 HCI</a:t>
            </a:r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C9C04E-65CF-4F2D-8A7C-9F9E3ADB9581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373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Fall 2010</a:t>
            </a:r>
            <a:endParaRPr lang="en-US" smtClean="0"/>
          </a:p>
        </p:txBody>
      </p:sp>
      <p:sp>
        <p:nvSpPr>
          <p:cNvPr id="7373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R F Riesenfeld</a:t>
            </a:r>
            <a:endParaRPr lang="en-US" smtClean="0"/>
          </a:p>
        </p:txBody>
      </p:sp>
      <p:sp>
        <p:nvSpPr>
          <p:cNvPr id="73735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CS5540 HCI</a:t>
            </a:r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B15A27-14B1-4B61-B2E7-9E167132EEDC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Fall 2010</a:t>
            </a:r>
            <a:endParaRPr lang="en-US" smtClean="0"/>
          </a:p>
        </p:txBody>
      </p:sp>
      <p:sp>
        <p:nvSpPr>
          <p:cNvPr id="7475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R F Riesenfeld</a:t>
            </a:r>
            <a:endParaRPr lang="en-US" smtClean="0"/>
          </a:p>
        </p:txBody>
      </p:sp>
      <p:sp>
        <p:nvSpPr>
          <p:cNvPr id="74759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CS5540 HCI</a:t>
            </a:r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0B1106-6D72-4E13-A526-EA1EB5FA9BA6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Fall 2010</a:t>
            </a:r>
            <a:endParaRPr lang="en-US" smtClean="0"/>
          </a:p>
        </p:txBody>
      </p:sp>
      <p:sp>
        <p:nvSpPr>
          <p:cNvPr id="757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R F Riesenfeld</a:t>
            </a:r>
            <a:endParaRPr lang="en-US" smtClean="0"/>
          </a:p>
        </p:txBody>
      </p:sp>
      <p:sp>
        <p:nvSpPr>
          <p:cNvPr id="7578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CS5540 HCI</a:t>
            </a:r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3AB0E6-F7AB-4FB9-8B93-9CBB6ACB601E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Fall 2010</a:t>
            </a:r>
            <a:endParaRPr lang="en-US" smtClean="0"/>
          </a:p>
        </p:txBody>
      </p:sp>
      <p:sp>
        <p:nvSpPr>
          <p:cNvPr id="76806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R F Riesenfeld</a:t>
            </a:r>
            <a:endParaRPr lang="en-US" smtClean="0"/>
          </a:p>
        </p:txBody>
      </p:sp>
      <p:sp>
        <p:nvSpPr>
          <p:cNvPr id="76807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CS5540 HCI</a:t>
            </a:r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C97A23-712E-443C-B586-E5E48040506A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782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Fall 2010</a:t>
            </a:r>
            <a:endParaRPr lang="en-US" smtClean="0"/>
          </a:p>
        </p:txBody>
      </p:sp>
      <p:sp>
        <p:nvSpPr>
          <p:cNvPr id="7783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R F Riesenfeld</a:t>
            </a:r>
            <a:endParaRPr lang="en-US" smtClean="0"/>
          </a:p>
        </p:txBody>
      </p:sp>
      <p:sp>
        <p:nvSpPr>
          <p:cNvPr id="77831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CS5540 HCI</a:t>
            </a: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F19B5B-BBA7-4F27-9E42-A1ABA9265AF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0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Fall 2010</a:t>
            </a:r>
            <a:endParaRPr lang="en-US" smtClean="0"/>
          </a:p>
        </p:txBody>
      </p:sp>
      <p:sp>
        <p:nvSpPr>
          <p:cNvPr id="51206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R F Riesenfeld</a:t>
            </a:r>
            <a:endParaRPr lang="en-US" smtClean="0"/>
          </a:p>
        </p:txBody>
      </p:sp>
      <p:sp>
        <p:nvSpPr>
          <p:cNvPr id="51207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CS5540 HCI</a:t>
            </a:r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0A961E-6048-4C63-A17B-A2E5C4287EAB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885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Fall 2010</a:t>
            </a:r>
            <a:endParaRPr lang="en-US" smtClean="0"/>
          </a:p>
        </p:txBody>
      </p:sp>
      <p:sp>
        <p:nvSpPr>
          <p:cNvPr id="7885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R F Riesenfeld</a:t>
            </a:r>
            <a:endParaRPr lang="en-US" smtClean="0"/>
          </a:p>
        </p:txBody>
      </p:sp>
      <p:sp>
        <p:nvSpPr>
          <p:cNvPr id="78855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CS5540 HCI</a:t>
            </a:r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BA25BC-9AEB-4E30-9392-8C1F58DB032F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7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Fall 2010</a:t>
            </a:r>
            <a:endParaRPr lang="en-US" smtClean="0"/>
          </a:p>
        </p:txBody>
      </p:sp>
      <p:sp>
        <p:nvSpPr>
          <p:cNvPr id="7987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R F Riesenfeld</a:t>
            </a:r>
            <a:endParaRPr lang="en-US" smtClean="0"/>
          </a:p>
        </p:txBody>
      </p:sp>
      <p:sp>
        <p:nvSpPr>
          <p:cNvPr id="79879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CS5540 HCI</a:t>
            </a:r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D03053-F411-40DA-BDBB-5D5EA2B30834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090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Fall 2010</a:t>
            </a:r>
            <a:endParaRPr lang="en-US" smtClean="0"/>
          </a:p>
        </p:txBody>
      </p:sp>
      <p:sp>
        <p:nvSpPr>
          <p:cNvPr id="8090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R F Riesenfeld</a:t>
            </a:r>
            <a:endParaRPr lang="en-US" smtClean="0"/>
          </a:p>
        </p:txBody>
      </p:sp>
      <p:sp>
        <p:nvSpPr>
          <p:cNvPr id="8090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CS5540 HCI</a:t>
            </a:r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D03053-F411-40DA-BDBB-5D5EA2B30834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090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Fall 2010</a:t>
            </a:r>
            <a:endParaRPr lang="en-US" smtClean="0"/>
          </a:p>
        </p:txBody>
      </p:sp>
      <p:sp>
        <p:nvSpPr>
          <p:cNvPr id="8090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R F Riesenfeld</a:t>
            </a:r>
            <a:endParaRPr lang="en-US" smtClean="0"/>
          </a:p>
        </p:txBody>
      </p:sp>
      <p:sp>
        <p:nvSpPr>
          <p:cNvPr id="8090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CS5540 HCI</a:t>
            </a:r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D03053-F411-40DA-BDBB-5D5EA2B30834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090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Fall 2010</a:t>
            </a:r>
            <a:endParaRPr lang="en-US" smtClean="0"/>
          </a:p>
        </p:txBody>
      </p:sp>
      <p:sp>
        <p:nvSpPr>
          <p:cNvPr id="8090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R F Riesenfeld</a:t>
            </a:r>
            <a:endParaRPr lang="en-US" smtClean="0"/>
          </a:p>
        </p:txBody>
      </p:sp>
      <p:sp>
        <p:nvSpPr>
          <p:cNvPr id="8090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CS5540 HCI</a:t>
            </a:r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FE889A-1002-4E79-8179-E8CB70B04AEF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Fall 2010</a:t>
            </a:r>
            <a:endParaRPr lang="en-US" smtClean="0"/>
          </a:p>
        </p:txBody>
      </p:sp>
      <p:sp>
        <p:nvSpPr>
          <p:cNvPr id="81926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R F Riesenfeld</a:t>
            </a:r>
            <a:endParaRPr lang="en-US" smtClean="0"/>
          </a:p>
        </p:txBody>
      </p:sp>
      <p:sp>
        <p:nvSpPr>
          <p:cNvPr id="81927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CS5540 HCI</a:t>
            </a:r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F6D681-ED0A-4790-81C9-CF0E40D62F95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Fall 2010</a:t>
            </a:r>
            <a:endParaRPr lang="en-US" smtClean="0"/>
          </a:p>
        </p:txBody>
      </p:sp>
      <p:sp>
        <p:nvSpPr>
          <p:cNvPr id="8295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R F Riesenfeld</a:t>
            </a:r>
            <a:endParaRPr lang="en-US" smtClean="0"/>
          </a:p>
        </p:txBody>
      </p:sp>
      <p:sp>
        <p:nvSpPr>
          <p:cNvPr id="82951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CS5540 HCI</a:t>
            </a:r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F007DB-B8F2-4112-B84D-8F9A1D071FED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Fall 2010</a:t>
            </a:r>
            <a:endParaRPr lang="en-US" smtClean="0"/>
          </a:p>
        </p:txBody>
      </p:sp>
      <p:sp>
        <p:nvSpPr>
          <p:cNvPr id="8397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R F Riesenfeld</a:t>
            </a:r>
            <a:endParaRPr lang="en-US" smtClean="0"/>
          </a:p>
        </p:txBody>
      </p:sp>
      <p:sp>
        <p:nvSpPr>
          <p:cNvPr id="83975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CS5540 HCI</a:t>
            </a:r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D84583-4A38-4CA4-B624-BB7992B00B96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Fall 2010</a:t>
            </a:r>
            <a:endParaRPr lang="en-US" smtClean="0"/>
          </a:p>
        </p:txBody>
      </p:sp>
      <p:sp>
        <p:nvSpPr>
          <p:cNvPr id="8499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R F Riesenfeld</a:t>
            </a:r>
            <a:endParaRPr lang="en-US" smtClean="0"/>
          </a:p>
        </p:txBody>
      </p:sp>
      <p:sp>
        <p:nvSpPr>
          <p:cNvPr id="84999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CS5540 HCI</a:t>
            </a:r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689F1B-E308-4938-BBEF-78AC7ABA59E8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Fall 2010</a:t>
            </a:r>
            <a:endParaRPr lang="en-US" smtClean="0"/>
          </a:p>
        </p:txBody>
      </p:sp>
      <p:sp>
        <p:nvSpPr>
          <p:cNvPr id="8602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R F Riesenfeld</a:t>
            </a:r>
            <a:endParaRPr lang="en-US" smtClean="0"/>
          </a:p>
        </p:txBody>
      </p:sp>
      <p:sp>
        <p:nvSpPr>
          <p:cNvPr id="8602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CS5540 HCI</a:t>
            </a: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22C687-A822-43F2-B4C2-7FB573F61BA1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22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Fall 2010</a:t>
            </a:r>
            <a:endParaRPr lang="en-US" smtClean="0"/>
          </a:p>
        </p:txBody>
      </p:sp>
      <p:sp>
        <p:nvSpPr>
          <p:cNvPr id="5223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R F Riesenfeld</a:t>
            </a:r>
            <a:endParaRPr lang="en-US" smtClean="0"/>
          </a:p>
        </p:txBody>
      </p:sp>
      <p:sp>
        <p:nvSpPr>
          <p:cNvPr id="52231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CS5540 HCI</a:t>
            </a:r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43E461-9349-47E3-9016-59D155BCCB5B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Fall 2010</a:t>
            </a:r>
            <a:endParaRPr lang="en-US" smtClean="0"/>
          </a:p>
        </p:txBody>
      </p:sp>
      <p:sp>
        <p:nvSpPr>
          <p:cNvPr id="87046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R F Riesenfeld</a:t>
            </a:r>
            <a:endParaRPr lang="en-US" smtClean="0"/>
          </a:p>
        </p:txBody>
      </p:sp>
      <p:sp>
        <p:nvSpPr>
          <p:cNvPr id="87047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CS5540 HCI</a:t>
            </a:r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99509E-05CC-47DC-AF38-82AFEB86BE65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Fall 2010</a:t>
            </a:r>
            <a:endParaRPr lang="en-US" smtClean="0"/>
          </a:p>
        </p:txBody>
      </p:sp>
      <p:sp>
        <p:nvSpPr>
          <p:cNvPr id="8807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R F Riesenfeld</a:t>
            </a:r>
            <a:endParaRPr lang="en-US" smtClean="0"/>
          </a:p>
        </p:txBody>
      </p:sp>
      <p:sp>
        <p:nvSpPr>
          <p:cNvPr id="88071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CS5540 HCI</a:t>
            </a:r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4E1762-6ABD-47F4-B5A5-27C2A3DF83F0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Fall 2010</a:t>
            </a:r>
            <a:endParaRPr lang="en-US" smtClean="0"/>
          </a:p>
        </p:txBody>
      </p:sp>
      <p:sp>
        <p:nvSpPr>
          <p:cNvPr id="8909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R F Riesenfeld</a:t>
            </a:r>
            <a:endParaRPr lang="en-US" smtClean="0"/>
          </a:p>
        </p:txBody>
      </p:sp>
      <p:sp>
        <p:nvSpPr>
          <p:cNvPr id="89095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CS5540 HCI</a:t>
            </a: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8144CE-AE00-4587-A2D7-1B0893D5362A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Fall 2010</a:t>
            </a:r>
            <a:endParaRPr lang="en-US" smtClean="0"/>
          </a:p>
        </p:txBody>
      </p:sp>
      <p:sp>
        <p:nvSpPr>
          <p:cNvPr id="5325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R F Riesenfeld</a:t>
            </a:r>
            <a:endParaRPr lang="en-US" smtClean="0"/>
          </a:p>
        </p:txBody>
      </p:sp>
      <p:sp>
        <p:nvSpPr>
          <p:cNvPr id="53255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CS5540 HCI</a:t>
            </a: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BDA95F-304D-40E6-BCC7-76F93760EBA2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42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27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Fall 2010</a:t>
            </a:r>
            <a:endParaRPr lang="en-US" smtClean="0"/>
          </a:p>
        </p:txBody>
      </p:sp>
      <p:sp>
        <p:nvSpPr>
          <p:cNvPr id="5427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R F Riesenfeld</a:t>
            </a:r>
            <a:endParaRPr lang="en-US" smtClean="0"/>
          </a:p>
        </p:txBody>
      </p:sp>
      <p:sp>
        <p:nvSpPr>
          <p:cNvPr id="54279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CS5540 HCI</a:t>
            </a: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6C3F41-B091-4C61-B397-3DD2D0065BF6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530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Fall 2010</a:t>
            </a:r>
            <a:endParaRPr lang="en-US" smtClean="0"/>
          </a:p>
        </p:txBody>
      </p:sp>
      <p:sp>
        <p:nvSpPr>
          <p:cNvPr id="5530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R F Riesenfeld</a:t>
            </a:r>
            <a:endParaRPr lang="en-US" smtClean="0"/>
          </a:p>
        </p:txBody>
      </p:sp>
      <p:sp>
        <p:nvSpPr>
          <p:cNvPr id="5530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CS5540 HCI</a:t>
            </a: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A1E53D-BD86-4175-B4E6-10EDA9599470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32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Fall 2010</a:t>
            </a:r>
            <a:endParaRPr lang="en-US" smtClean="0"/>
          </a:p>
        </p:txBody>
      </p:sp>
      <p:sp>
        <p:nvSpPr>
          <p:cNvPr id="56326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R F Riesenfeld</a:t>
            </a:r>
            <a:endParaRPr lang="en-US" smtClean="0"/>
          </a:p>
        </p:txBody>
      </p:sp>
      <p:sp>
        <p:nvSpPr>
          <p:cNvPr id="56327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CS5540 HCI</a:t>
            </a: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F4D30F-0156-4FA9-AC2B-C338708CBE9A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734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Fall 2010</a:t>
            </a:r>
            <a:endParaRPr lang="en-US" smtClean="0"/>
          </a:p>
        </p:txBody>
      </p:sp>
      <p:sp>
        <p:nvSpPr>
          <p:cNvPr id="5735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R F Riesenfeld</a:t>
            </a:r>
            <a:endParaRPr lang="en-US" smtClean="0"/>
          </a:p>
        </p:txBody>
      </p:sp>
      <p:sp>
        <p:nvSpPr>
          <p:cNvPr id="57351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CS5540 HCI</a:t>
            </a: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1"/>
          <p:cNvSpPr txBox="1">
            <a:spLocks noChangeArrowheads="1"/>
          </p:cNvSpPr>
          <p:nvPr userDrawn="1"/>
        </p:nvSpPr>
        <p:spPr bwMode="auto">
          <a:xfrm>
            <a:off x="76200" y="152400"/>
            <a:ext cx="2209800" cy="8223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>
                <a:solidFill>
                  <a:schemeClr val="tx2"/>
                </a:solidFill>
              </a:rPr>
              <a:t>Utah School of Computing</a:t>
            </a:r>
          </a:p>
        </p:txBody>
      </p:sp>
      <p:pic>
        <p:nvPicPr>
          <p:cNvPr id="4" name="Picture 22" descr="brushed line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605088"/>
            <a:ext cx="55626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4" name="Rectangle 2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46200" y="1023938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324600"/>
            <a:ext cx="1752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Fall 2010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Fall 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69863"/>
            <a:ext cx="2228850" cy="5926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69863"/>
            <a:ext cx="6534150" cy="5926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Fall 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9863"/>
            <a:ext cx="80279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8001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4114800"/>
            <a:ext cx="8001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Fall 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Fall 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Fall 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3924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981200"/>
            <a:ext cx="3924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Fall 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Fall 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Fall 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Fall 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Fall 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Fall 2010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AutoShape 11">
            <a:hlinkClick r:id="" action="ppaction://macro?name=CallOnStudent" highlightClick="1"/>
          </p:cNvPr>
          <p:cNvSpPr>
            <a:spLocks noChangeArrowheads="1"/>
          </p:cNvSpPr>
          <p:nvPr userDrawn="1"/>
        </p:nvSpPr>
        <p:spPr bwMode="auto">
          <a:xfrm>
            <a:off x="4364038" y="6481763"/>
            <a:ext cx="3557587" cy="290512"/>
          </a:xfrm>
          <a:prstGeom prst="actionButtonBlank">
            <a:avLst/>
          </a:prstGeom>
          <a:solidFill>
            <a:srgbClr val="5F5F5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FF0000"/>
                </a:solidFill>
              </a:rPr>
              <a:t>Student Name Server</a:t>
            </a:r>
          </a:p>
        </p:txBody>
      </p:sp>
      <p:sp>
        <p:nvSpPr>
          <p:cNvPr id="4109" name="Rectangle 13"/>
          <p:cNvSpPr>
            <a:spLocks noChangeArrowheads="1"/>
          </p:cNvSpPr>
          <p:nvPr userDrawn="1"/>
        </p:nvSpPr>
        <p:spPr bwMode="auto">
          <a:xfrm>
            <a:off x="1903413" y="6477000"/>
            <a:ext cx="23320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en-US" sz="1400" dirty="0">
                <a:solidFill>
                  <a:schemeClr val="tx1"/>
                </a:solidFill>
              </a:rPr>
              <a:t>Utah School of Computing</a:t>
            </a:r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8001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9" name="Picture 15" descr="brushed line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19400" y="1004888"/>
            <a:ext cx="571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770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Fall 2010</a:t>
            </a:r>
            <a:endParaRPr lang="en-US" dirty="0"/>
          </a:p>
        </p:txBody>
      </p:sp>
      <p:sp>
        <p:nvSpPr>
          <p:cNvPr id="4113" name="Rectangle 17"/>
          <p:cNvSpPr>
            <a:spLocks noChangeArrowheads="1"/>
          </p:cNvSpPr>
          <p:nvPr userDrawn="1"/>
        </p:nvSpPr>
        <p:spPr bwMode="auto">
          <a:xfrm>
            <a:off x="7850188" y="6477000"/>
            <a:ext cx="1198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defRPr/>
            </a:pPr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slide </a:t>
            </a:r>
            <a:fld id="{CB4E5880-C22A-427A-A9A5-05A10169BFF8}" type="slidenum">
              <a:rPr lang="en-US"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>
                <a:defRPr/>
              </a:pPr>
              <a:t>‹#›</a:t>
            </a:fld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3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0" y="169863"/>
            <a:ext cx="80279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hf sldNum="0"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-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-96" charset="2"/>
        <a:buChar char="§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-96" charset="2"/>
        <a:buChar char="§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-96" charset="2"/>
        <a:buChar char="§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-96" charset="2"/>
        <a:buChar char="§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wovel.2m35s.wmv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874713" y="1604963"/>
            <a:ext cx="6076950" cy="1470025"/>
          </a:xfrm>
          <a:noFill/>
        </p:spPr>
        <p:txBody>
          <a:bodyPr/>
          <a:lstStyle/>
          <a:p>
            <a:pPr eaLnBrk="1" hangingPunct="1"/>
            <a:r>
              <a:rPr lang="en-US" sz="5400" dirty="0" smtClean="0">
                <a:solidFill>
                  <a:srgbClr val="FFCC00"/>
                </a:solidFill>
              </a:rPr>
              <a:t>Preliminaries II</a:t>
            </a:r>
            <a:endParaRPr lang="en-US" sz="54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CS5540 </a:t>
            </a:r>
            <a:r>
              <a:rPr lang="en-US" sz="2800" i="1" dirty="0" smtClean="0"/>
              <a:t>Human Computer Interfaces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Rich Riesenfeld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Fall 2010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 rot="16200000">
            <a:off x="-656431" y="4775994"/>
            <a:ext cx="23225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dirty="0">
                <a:solidFill>
                  <a:srgbClr val="FFCC00"/>
                </a:solidFill>
                <a:latin typeface="+mj-lt"/>
                <a:ea typeface="+mj-ea"/>
                <a:cs typeface="+mj-cs"/>
              </a:rPr>
              <a:t>Lecture Set </a:t>
            </a:r>
            <a:r>
              <a:rPr lang="en-US" dirty="0" smtClean="0">
                <a:solidFill>
                  <a:srgbClr val="FFCC00"/>
                </a:solidFill>
                <a:latin typeface="+mj-lt"/>
                <a:ea typeface="+mj-ea"/>
                <a:cs typeface="+mj-cs"/>
              </a:rPr>
              <a:t>2</a:t>
            </a:r>
            <a:endParaRPr lang="en-US" dirty="0">
              <a:solidFill>
                <a:srgbClr val="FFCC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8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Fall 2010</a:t>
            </a:r>
            <a:endParaRPr 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Map’s &amp; </a:t>
            </a:r>
            <a:r>
              <a:rPr lang="en-US" dirty="0" err="1" smtClean="0"/>
              <a:t>Afford’s</a:t>
            </a:r>
            <a:r>
              <a:rPr lang="en-US" dirty="0" smtClean="0"/>
              <a:t>: Ex’s   - 6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981200"/>
            <a:ext cx="7932738" cy="4038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Motorcycle</a:t>
            </a:r>
          </a:p>
          <a:p>
            <a:pPr lvl="1" eaLnBrk="1" hangingPunct="1"/>
            <a:r>
              <a:rPr lang="en-US" sz="2400" dirty="0" smtClean="0"/>
              <a:t>Clutch, shifting pattern</a:t>
            </a:r>
          </a:p>
          <a:p>
            <a:pPr eaLnBrk="1" hangingPunct="1"/>
            <a:r>
              <a:rPr lang="en-US" sz="2800" dirty="0" smtClean="0"/>
              <a:t>Climate Control in (most) cars-</a:t>
            </a:r>
          </a:p>
          <a:p>
            <a:pPr lvl="1" eaLnBrk="1" hangingPunct="1"/>
            <a:r>
              <a:rPr lang="en-US" sz="2400" dirty="0" smtClean="0"/>
              <a:t>Want to set temperature</a:t>
            </a:r>
          </a:p>
          <a:p>
            <a:pPr lvl="1" eaLnBrk="1" hangingPunct="1"/>
            <a:r>
              <a:rPr lang="en-US" sz="2400" dirty="0" smtClean="0"/>
              <a:t>Really setting amount of hot water circulating through radiator</a:t>
            </a:r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Fall 2010</a:t>
            </a:r>
            <a:endParaRPr lang="en-US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Mappings &amp; Affordances: Ex’s -2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Sound System Controls</a:t>
            </a:r>
          </a:p>
          <a:p>
            <a:pPr lvl="1" eaLnBrk="1" hangingPunct="1"/>
            <a:r>
              <a:rPr lang="en-US" dirty="0" smtClean="0"/>
              <a:t>Knobs v Sliders</a:t>
            </a:r>
          </a:p>
          <a:p>
            <a:pPr eaLnBrk="1" hangingPunct="1"/>
            <a:r>
              <a:rPr lang="en-US" dirty="0" smtClean="0"/>
              <a:t>TV Controls</a:t>
            </a:r>
          </a:p>
          <a:p>
            <a:pPr lvl="1" eaLnBrk="1" hangingPunct="1"/>
            <a:r>
              <a:rPr lang="en-US" dirty="0" smtClean="0"/>
              <a:t>Menus</a:t>
            </a:r>
          </a:p>
          <a:p>
            <a:pPr eaLnBrk="1" hangingPunct="1"/>
            <a:r>
              <a:rPr lang="en-US" dirty="0" smtClean="0"/>
              <a:t> Triggers</a:t>
            </a:r>
          </a:p>
          <a:p>
            <a:pPr eaLnBrk="1" hangingPunct="1"/>
            <a:r>
              <a:rPr lang="en-US" dirty="0" smtClean="0"/>
              <a:t>Joystick controls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function obvious?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Fall 2010</a:t>
            </a:r>
            <a:endParaRPr lang="en-US" dirty="0"/>
          </a:p>
        </p:txBody>
      </p:sp>
      <p:pic>
        <p:nvPicPr>
          <p:cNvPr id="7" name="Picture 6" descr="IMG_0110.JPG"/>
          <p:cNvPicPr>
            <a:picLocks noChangeAspect="1"/>
          </p:cNvPicPr>
          <p:nvPr/>
        </p:nvPicPr>
        <p:blipFill>
          <a:blip r:embed="rId2" cstate="print"/>
          <a:srcRect t="5998" b="10899"/>
          <a:stretch>
            <a:fillRect/>
          </a:stretch>
        </p:blipFill>
        <p:spPr>
          <a:xfrm>
            <a:off x="176646" y="1319645"/>
            <a:ext cx="3751118" cy="4156364"/>
          </a:xfrm>
          <a:prstGeom prst="rect">
            <a:avLst/>
          </a:prstGeom>
          <a:solidFill>
            <a:srgbClr val="FFFFFF"/>
          </a:solidFill>
          <a:ln w="25400">
            <a:solidFill>
              <a:srgbClr val="F8F8F8"/>
            </a:solidFill>
          </a:ln>
          <a:effectLst>
            <a:outerShdw blurRad="50800" dist="63500" dir="2700000" algn="tl" rotWithShape="0">
              <a:srgbClr val="DDDDDD">
                <a:alpha val="40000"/>
              </a:srgbClr>
            </a:outerShdw>
          </a:effectLst>
        </p:spPr>
      </p:pic>
      <p:pic>
        <p:nvPicPr>
          <p:cNvPr id="6" name="Picture 5" descr="IMG_0109.JPG"/>
          <p:cNvPicPr>
            <a:picLocks noChangeAspect="1"/>
          </p:cNvPicPr>
          <p:nvPr/>
        </p:nvPicPr>
        <p:blipFill>
          <a:blip r:embed="rId3" cstate="print"/>
          <a:srcRect l="170" t="16061" r="15390" b="8484"/>
          <a:stretch>
            <a:fillRect/>
          </a:stretch>
        </p:blipFill>
        <p:spPr>
          <a:xfrm>
            <a:off x="3293920" y="2587338"/>
            <a:ext cx="5663044" cy="3750533"/>
          </a:xfrm>
          <a:prstGeom prst="rect">
            <a:avLst/>
          </a:prstGeom>
          <a:solidFill>
            <a:srgbClr val="FFFFFF"/>
          </a:solidFill>
          <a:ln w="25400">
            <a:solidFill>
              <a:srgbClr val="F8F8F8"/>
            </a:solidFill>
          </a:ln>
          <a:effectLst>
            <a:outerShdw blurRad="50800" dist="63500" dir="2700000" algn="tl" rotWithShape="0">
              <a:srgbClr val="DDDDDD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function obvious?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Fall 2010</a:t>
            </a:r>
            <a:endParaRPr lang="en-US" dirty="0"/>
          </a:p>
        </p:txBody>
      </p:sp>
      <p:pic>
        <p:nvPicPr>
          <p:cNvPr id="5" name="Picture 4" descr="IMG_01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9874" y="1309253"/>
            <a:ext cx="6639790" cy="4979843"/>
          </a:xfrm>
          <a:prstGeom prst="rect">
            <a:avLst/>
          </a:prstGeom>
          <a:solidFill>
            <a:srgbClr val="FFFFFF"/>
          </a:solidFill>
          <a:ln w="25400">
            <a:solidFill>
              <a:srgbClr val="F8F8F8"/>
            </a:solidFill>
          </a:ln>
          <a:effectLst>
            <a:outerShdw blurRad="50800" dist="63500" dir="2700000" algn="tl" rotWithShape="0">
              <a:srgbClr val="DDDDDD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0136.JPG"/>
          <p:cNvPicPr>
            <a:picLocks noChangeAspect="1"/>
          </p:cNvPicPr>
          <p:nvPr/>
        </p:nvPicPr>
        <p:blipFill>
          <a:blip r:embed="rId2" cstate="print"/>
          <a:srcRect l="16263" t="9394" r="6061"/>
          <a:stretch>
            <a:fillRect/>
          </a:stretch>
        </p:blipFill>
        <p:spPr>
          <a:xfrm>
            <a:off x="540330" y="1070262"/>
            <a:ext cx="3333874" cy="5185064"/>
          </a:xfrm>
          <a:prstGeom prst="rect">
            <a:avLst/>
          </a:prstGeom>
          <a:solidFill>
            <a:srgbClr val="FFFFFF"/>
          </a:solidFill>
          <a:ln w="25400">
            <a:solidFill>
              <a:srgbClr val="F8F8F8"/>
            </a:solidFill>
          </a:ln>
          <a:effectLst>
            <a:outerShdw blurRad="50800" dist="63500" dir="2700000" algn="tl" rotWithShape="0">
              <a:srgbClr val="DDDDDD">
                <a:alpha val="4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function obvious?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Fall 2010</a:t>
            </a:r>
            <a:endParaRPr lang="en-US" dirty="0"/>
          </a:p>
        </p:txBody>
      </p:sp>
      <p:pic>
        <p:nvPicPr>
          <p:cNvPr id="6" name="Picture 5" descr="IMG_0137.JPG"/>
          <p:cNvPicPr>
            <a:picLocks noChangeAspect="1"/>
          </p:cNvPicPr>
          <p:nvPr/>
        </p:nvPicPr>
        <p:blipFill>
          <a:blip r:embed="rId3" cstate="print"/>
          <a:srcRect l="4072" t="1846" r="5249" b="11559"/>
          <a:stretch>
            <a:fillRect/>
          </a:stretch>
        </p:blipFill>
        <p:spPr>
          <a:xfrm>
            <a:off x="5014850" y="1372184"/>
            <a:ext cx="3470564" cy="4419016"/>
          </a:xfrm>
          <a:prstGeom prst="rect">
            <a:avLst/>
          </a:prstGeom>
          <a:solidFill>
            <a:srgbClr val="FFFFFF"/>
          </a:solidFill>
          <a:ln w="25400">
            <a:solidFill>
              <a:srgbClr val="F8F8F8"/>
            </a:solidFill>
          </a:ln>
          <a:effectLst>
            <a:outerShdw blurRad="50800" dist="63500" dir="2700000" algn="tl" rotWithShape="0">
              <a:srgbClr val="DDDDDD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169863"/>
            <a:ext cx="8902700" cy="1143000"/>
          </a:xfrm>
        </p:spPr>
        <p:txBody>
          <a:bodyPr/>
          <a:lstStyle/>
          <a:p>
            <a:r>
              <a:rPr lang="en-US" smtClean="0"/>
              <a:t>Functionality v Interface/Mapping</a:t>
            </a:r>
          </a:p>
        </p:txBody>
      </p:sp>
      <p:sp>
        <p:nvSpPr>
          <p:cNvPr id="15363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Fall 2010</a:t>
            </a:r>
            <a:endParaRPr lang="en-US" smtClean="0"/>
          </a:p>
        </p:txBody>
      </p:sp>
      <p:pic>
        <p:nvPicPr>
          <p:cNvPr id="15364" name="Picture 3" descr="snowshovel.ergo.trans.png"/>
          <p:cNvPicPr>
            <a:picLocks noChangeAspect="1"/>
          </p:cNvPicPr>
          <p:nvPr/>
        </p:nvPicPr>
        <p:blipFill>
          <a:blip r:embed="rId2" cstate="print"/>
          <a:srcRect l="13773" r="17226"/>
          <a:stretch>
            <a:fillRect/>
          </a:stretch>
        </p:blipFill>
        <p:spPr bwMode="auto">
          <a:xfrm>
            <a:off x="4214813" y="1579563"/>
            <a:ext cx="3332162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snowshovel.std.trans.png"/>
          <p:cNvPicPr>
            <a:picLocks noChangeAspect="1"/>
          </p:cNvPicPr>
          <p:nvPr/>
        </p:nvPicPr>
        <p:blipFill>
          <a:blip r:embed="rId3" cstate="print"/>
          <a:srcRect l="12495" t="2901" r="10500"/>
          <a:stretch>
            <a:fillRect/>
          </a:stretch>
        </p:blipFill>
        <p:spPr bwMode="auto">
          <a:xfrm>
            <a:off x="1997075" y="1552575"/>
            <a:ext cx="183832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Huh?    What’s this</a:t>
            </a:r>
            <a:r>
              <a:rPr lang="en-US" sz="1400" smtClean="0"/>
              <a:t> </a:t>
            </a:r>
            <a:r>
              <a:rPr lang="en-US" smtClean="0"/>
              <a:t>?   </a:t>
            </a:r>
          </a:p>
        </p:txBody>
      </p:sp>
      <p:sp>
        <p:nvSpPr>
          <p:cNvPr id="16387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Fall 2010</a:t>
            </a:r>
            <a:endParaRPr lang="en-US" smtClean="0"/>
          </a:p>
        </p:txBody>
      </p:sp>
      <p:grpSp>
        <p:nvGrpSpPr>
          <p:cNvPr id="16388" name="Group 7"/>
          <p:cNvGrpSpPr>
            <a:grpSpLocks/>
          </p:cNvGrpSpPr>
          <p:nvPr/>
        </p:nvGrpSpPr>
        <p:grpSpPr bwMode="auto">
          <a:xfrm>
            <a:off x="266700" y="847725"/>
            <a:ext cx="8258175" cy="3133725"/>
            <a:chOff x="266700" y="1543050"/>
            <a:chExt cx="8258175" cy="3133725"/>
          </a:xfrm>
        </p:grpSpPr>
        <p:pic>
          <p:nvPicPr>
            <p:cNvPr id="6" name="Picture 5" descr="Horizonal_Sequence copy.jpg"/>
            <p:cNvPicPr>
              <a:picLocks noChangeAspect="1"/>
            </p:cNvPicPr>
            <p:nvPr/>
          </p:nvPicPr>
          <p:blipFill>
            <a:blip r:embed="rId2" cstate="print"/>
            <a:srcRect l="37604" t="20959" r="40313" b="26865"/>
            <a:stretch>
              <a:fillRect/>
            </a:stretch>
          </p:blipFill>
          <p:spPr>
            <a:xfrm>
              <a:off x="3224213" y="2076450"/>
              <a:ext cx="2019300" cy="2019300"/>
            </a:xfrm>
            <a:prstGeom prst="rect">
              <a:avLst/>
            </a:prstGeom>
            <a:ln w="254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 descr="Horizonal_Sequence copy.jpg"/>
            <p:cNvPicPr>
              <a:picLocks noChangeAspect="1"/>
            </p:cNvPicPr>
            <p:nvPr/>
          </p:nvPicPr>
          <p:blipFill>
            <a:blip r:embed="rId2" cstate="print"/>
            <a:srcRect l="2708" t="6438" r="68855" b="41632"/>
            <a:stretch>
              <a:fillRect/>
            </a:stretch>
          </p:blipFill>
          <p:spPr>
            <a:xfrm>
              <a:off x="266700" y="1543050"/>
              <a:ext cx="2600325" cy="2009775"/>
            </a:xfrm>
            <a:prstGeom prst="rect">
              <a:avLst/>
            </a:prstGeom>
            <a:ln w="254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5F5F5F">
                  <a:alpha val="40000"/>
                </a:srgbClr>
              </a:outerShdw>
            </a:effectLst>
          </p:spPr>
        </p:pic>
        <p:pic>
          <p:nvPicPr>
            <p:cNvPr id="5" name="Picture 4" descr="Horizonal_Sequence copy.jpg"/>
            <p:cNvPicPr>
              <a:picLocks noChangeAspect="1"/>
            </p:cNvPicPr>
            <p:nvPr/>
          </p:nvPicPr>
          <p:blipFill>
            <a:blip r:embed="rId2" cstate="print"/>
            <a:srcRect l="61250" t="30065" r="6771" b="17759"/>
            <a:stretch>
              <a:fillRect/>
            </a:stretch>
          </p:blipFill>
          <p:spPr>
            <a:xfrm>
              <a:off x="5600700" y="2657475"/>
              <a:ext cx="2924175" cy="2019300"/>
            </a:xfrm>
            <a:prstGeom prst="rect">
              <a:avLst/>
            </a:prstGeom>
            <a:ln w="2857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" name="Rectangle 8">
            <a:hlinkClick r:id="rId3" action="ppaction://hlinkfile"/>
          </p:cNvPr>
          <p:cNvSpPr/>
          <p:nvPr/>
        </p:nvSpPr>
        <p:spPr>
          <a:xfrm>
            <a:off x="409575" y="3967460"/>
            <a:ext cx="6836996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Want to see the</a:t>
            </a:r>
          </a:p>
          <a:p>
            <a:pPr algn="r">
              <a:defRPr/>
            </a:pPr>
            <a:r>
              <a:rPr lang="en-US" sz="54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Wovel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at work</a:t>
            </a:r>
            <a:r>
              <a:rPr lang="en-US" sz="1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Fall 2010</a:t>
            </a:r>
            <a:endParaRPr lang="en-US" smtClean="0"/>
          </a:p>
        </p:txBody>
      </p:sp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 bwMode="auto">
          <a:xfrm>
            <a:off x="1746232" y="1960279"/>
            <a:ext cx="1235034" cy="1235034"/>
          </a:xfrm>
          <a:prstGeom prst="actionButtonBackPrevious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chemeClr val="bg2">
                <a:lumMod val="50000"/>
                <a:lumOff val="50000"/>
                <a:alpha val="40000"/>
              </a:schemeClr>
            </a:outerShdw>
          </a:effectLst>
          <a:scene3d>
            <a:camera prst="orthographicFront">
              <a:rot lat="0" lon="299947" rev="0"/>
            </a:camera>
            <a:lightRig rig="chilly" dir="t"/>
          </a:scene3d>
          <a:sp3d extrusionH="139700" contourW="6350" prstMaterial="dkEdge">
            <a:bevelT w="120650" h="63500"/>
            <a:extrusionClr>
              <a:schemeClr val="tx1"/>
            </a:extrusionClr>
            <a:contourClr>
              <a:schemeClr val="tx1"/>
            </a:contourClr>
          </a:sp3d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Action Button: Beginning 4">
            <a:hlinkClick r:id="" action="ppaction://hlinkshowjump?jump=firstslide" highlightClick="1"/>
          </p:cNvPr>
          <p:cNvSpPr/>
          <p:nvPr/>
        </p:nvSpPr>
        <p:spPr bwMode="auto">
          <a:xfrm>
            <a:off x="170057" y="1960279"/>
            <a:ext cx="1256565" cy="1266545"/>
          </a:xfrm>
          <a:prstGeom prst="actionButtonBeginning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chemeClr val="bg2">
                <a:lumMod val="50000"/>
                <a:lumOff val="50000"/>
                <a:alpha val="40000"/>
              </a:schemeClr>
            </a:outerShdw>
          </a:effectLst>
          <a:scene3d>
            <a:camera prst="orthographicFront">
              <a:rot lat="0" lon="299947" rev="0"/>
            </a:camera>
            <a:lightRig rig="chilly" dir="t"/>
          </a:scene3d>
          <a:sp3d extrusionH="139700" contourW="6350" prstMaterial="dkEdge">
            <a:bevelT w="120650" h="63500"/>
            <a:extrusionClr>
              <a:schemeClr val="tx1"/>
            </a:extrusionClr>
            <a:contourClr>
              <a:schemeClr val="tx1"/>
            </a:contourClr>
          </a:sp3d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 bwMode="auto">
          <a:xfrm>
            <a:off x="7136780" y="4684239"/>
            <a:ext cx="1739590" cy="1739590"/>
          </a:xfrm>
          <a:prstGeom prst="actionButtonHome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chemeClr val="bg2">
                <a:lumMod val="50000"/>
                <a:lumOff val="50000"/>
                <a:alpha val="40000"/>
              </a:schemeClr>
            </a:outerShdw>
          </a:effectLst>
          <a:scene3d>
            <a:camera prst="orthographicFront">
              <a:rot lat="0" lon="299947" rev="0"/>
            </a:camera>
            <a:lightRig rig="chilly" dir="t"/>
          </a:scene3d>
          <a:sp3d extrusionH="139700" contourW="6350" prstMaterial="dkEdge">
            <a:bevelT w="120650" h="63500"/>
            <a:extrusionClr>
              <a:schemeClr val="tx1"/>
            </a:extrusionClr>
            <a:contourClr>
              <a:schemeClr val="tx1"/>
            </a:contourClr>
          </a:sp3d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Action Button: Movie 7">
            <a:hlinkClick r:id="" action="ppaction://noaction" highlightClick="1"/>
          </p:cNvPr>
          <p:cNvSpPr/>
          <p:nvPr/>
        </p:nvSpPr>
        <p:spPr bwMode="auto">
          <a:xfrm>
            <a:off x="6746488" y="2413426"/>
            <a:ext cx="1494263" cy="1583474"/>
          </a:xfrm>
          <a:prstGeom prst="actionButtonMovie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chemeClr val="bg2">
                <a:lumMod val="50000"/>
                <a:lumOff val="50000"/>
                <a:alpha val="40000"/>
              </a:schemeClr>
            </a:outerShdw>
          </a:effectLst>
          <a:scene3d>
            <a:camera prst="orthographicFront">
              <a:rot lat="0" lon="299947" rev="0"/>
            </a:camera>
            <a:lightRig rig="chilly" dir="t"/>
          </a:scene3d>
          <a:sp3d extrusionH="139700" contourW="6350" prstMaterial="dkEdge">
            <a:bevelT w="120650" h="63500"/>
            <a:extrusionClr>
              <a:schemeClr val="tx1"/>
            </a:extrusionClr>
            <a:contourClr>
              <a:schemeClr val="tx1"/>
            </a:contourClr>
          </a:sp3d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Action Button: Return 9">
            <a:hlinkClick r:id="" action="ppaction://hlinkshowjump?jump=lastslideviewed" highlightClick="1"/>
          </p:cNvPr>
          <p:cNvSpPr/>
          <p:nvPr/>
        </p:nvSpPr>
        <p:spPr bwMode="auto">
          <a:xfrm>
            <a:off x="2117035" y="3389243"/>
            <a:ext cx="1461051" cy="1560443"/>
          </a:xfrm>
          <a:prstGeom prst="actionButtonReturn">
            <a:avLst/>
          </a:prstGeom>
          <a:solidFill>
            <a:srgbClr val="CC00CC"/>
          </a:solidFill>
          <a:ln w="285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chemeClr val="bg2">
                <a:lumMod val="50000"/>
                <a:lumOff val="50000"/>
                <a:alpha val="40000"/>
              </a:schemeClr>
            </a:outerShdw>
          </a:effectLst>
          <a:scene3d>
            <a:camera prst="orthographicFront"/>
            <a:lightRig rig="chilly" dir="t"/>
          </a:scene3d>
          <a:sp3d extrusionH="139700" contourW="6350" prstMaterial="dkEdge">
            <a:bevelT w="120650" h="63500"/>
            <a:extrusionClr>
              <a:schemeClr val="tx1"/>
            </a:extrusionClr>
            <a:contourClr>
              <a:schemeClr val="tx1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>
              <a:solidFill>
                <a:srgbClr val="CC00CC"/>
              </a:solidFill>
            </a:endParaRPr>
          </a:p>
        </p:txBody>
      </p:sp>
      <p:sp>
        <p:nvSpPr>
          <p:cNvPr id="11" name="Action Button: Sound 10">
            <a:hlinkClick r:id="" action="ppaction://noaction" highlightClick="1">
              <a:snd r:embed="rId3" name="applause.wav"/>
            </a:hlinkClick>
          </p:cNvPr>
          <p:cNvSpPr/>
          <p:nvPr/>
        </p:nvSpPr>
        <p:spPr bwMode="auto">
          <a:xfrm>
            <a:off x="377687" y="4373216"/>
            <a:ext cx="1689652" cy="1689652"/>
          </a:xfrm>
          <a:prstGeom prst="actionButtonSound">
            <a:avLst/>
          </a:prstGeom>
          <a:solidFill>
            <a:srgbClr val="FF0000"/>
          </a:solidFill>
          <a:ln w="285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chemeClr val="bg2">
                <a:lumMod val="50000"/>
                <a:lumOff val="50000"/>
                <a:alpha val="40000"/>
              </a:schemeClr>
            </a:outerShdw>
          </a:effectLst>
          <a:scene3d>
            <a:camera prst="orthographicFront"/>
            <a:lightRig rig="chilly" dir="t"/>
          </a:scene3d>
          <a:sp3d extrusionH="139700" contourW="6350" prstMaterial="dkEdge">
            <a:bevelT w="120650" h="63500"/>
            <a:extrusionClr>
              <a:schemeClr val="tx1"/>
            </a:extrusionClr>
            <a:contourClr>
              <a:schemeClr val="tx1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Action Button: Movie 11">
            <a:hlinkClick r:id="" action="ppaction://noaction" highlightClick="1"/>
          </p:cNvPr>
          <p:cNvSpPr/>
          <p:nvPr/>
        </p:nvSpPr>
        <p:spPr bwMode="auto">
          <a:xfrm>
            <a:off x="4323522" y="3647661"/>
            <a:ext cx="2017643" cy="2017643"/>
          </a:xfrm>
          <a:prstGeom prst="actionButtonMovie">
            <a:avLst/>
          </a:prstGeom>
          <a:solidFill>
            <a:srgbClr val="CC00CC"/>
          </a:solidFill>
          <a:ln w="285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chemeClr val="bg2">
                <a:lumMod val="50000"/>
                <a:lumOff val="50000"/>
                <a:alpha val="40000"/>
              </a:schemeClr>
            </a:outerShdw>
          </a:effectLst>
          <a:scene3d>
            <a:camera prst="orthographicFront"/>
            <a:lightRig rig="chilly" dir="t"/>
          </a:scene3d>
          <a:sp3d extrusionH="139700" contourW="6350" prstMaterial="dkEdge">
            <a:bevelT w="120650" h="63500"/>
            <a:extrusionClr>
              <a:schemeClr val="tx1"/>
            </a:extrusionClr>
            <a:contourClr>
              <a:schemeClr val="tx1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>
              <a:solidFill>
                <a:srgbClr val="CC00CC"/>
              </a:solidFill>
            </a:endParaRPr>
          </a:p>
        </p:txBody>
      </p:sp>
      <p:sp>
        <p:nvSpPr>
          <p:cNvPr id="13" name="Action Button: Help 12">
            <a:hlinkClick r:id="" action="ppaction://noaction" highlightClick="1"/>
          </p:cNvPr>
          <p:cNvSpPr/>
          <p:nvPr/>
        </p:nvSpPr>
        <p:spPr bwMode="auto">
          <a:xfrm>
            <a:off x="347870" y="238539"/>
            <a:ext cx="1520411" cy="1520411"/>
          </a:xfrm>
          <a:prstGeom prst="actionButtonHelp">
            <a:avLst/>
          </a:prstGeom>
          <a:solidFill>
            <a:srgbClr val="CC00CC"/>
          </a:solidFill>
          <a:ln w="285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139700" contourW="6350" prstMaterial="dkEdge">
            <a:bevelT w="120650"/>
            <a:extrusionClr>
              <a:schemeClr val="tx1"/>
            </a:extrusionClr>
            <a:contourClr>
              <a:schemeClr val="tx1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CC00CC"/>
              </a:solidFill>
              <a:effectLst/>
              <a:latin typeface="Arial" charset="0"/>
            </a:endParaRPr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 bwMode="auto">
          <a:xfrm>
            <a:off x="3300876" y="1960279"/>
            <a:ext cx="1199994" cy="1237984"/>
          </a:xfrm>
          <a:prstGeom prst="actionButtonForwardNext">
            <a:avLst/>
          </a:prstGeom>
          <a:solidFill>
            <a:srgbClr val="00B050"/>
          </a:solidFill>
          <a:ln w="285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chemeClr val="bg2">
                <a:lumMod val="50000"/>
                <a:lumOff val="50000"/>
                <a:alpha val="40000"/>
              </a:schemeClr>
            </a:outerShdw>
          </a:effectLst>
          <a:scene3d>
            <a:camera prst="orthographicFront"/>
            <a:lightRig rig="chilly" dir="t"/>
          </a:scene3d>
          <a:sp3d extrusionH="139700" contourW="6350" prstMaterial="dkEdge">
            <a:bevelT w="120650" h="63500"/>
            <a:extrusionClr>
              <a:schemeClr val="tx1"/>
            </a:extrusionClr>
            <a:contourClr>
              <a:schemeClr val="tx1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CC00CC"/>
              </a:solidFill>
            </a:endParaRPr>
          </a:p>
        </p:txBody>
      </p:sp>
      <p:sp>
        <p:nvSpPr>
          <p:cNvPr id="15" name="Action Button: End 14">
            <a:hlinkClick r:id="" action="ppaction://hlinkshowjump?jump=lastslide" highlightClick="1"/>
          </p:cNvPr>
          <p:cNvSpPr/>
          <p:nvPr/>
        </p:nvSpPr>
        <p:spPr bwMode="auto">
          <a:xfrm>
            <a:off x="4820481" y="1957388"/>
            <a:ext cx="1222509" cy="1247775"/>
          </a:xfrm>
          <a:prstGeom prst="actionButtonEnd">
            <a:avLst/>
          </a:prstGeom>
          <a:solidFill>
            <a:srgbClr val="00B050"/>
          </a:solidFill>
          <a:ln w="285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chemeClr val="bg2">
                <a:lumMod val="50000"/>
                <a:lumOff val="50000"/>
                <a:alpha val="40000"/>
              </a:schemeClr>
            </a:outerShdw>
          </a:effectLst>
          <a:scene3d>
            <a:camera prst="orthographicFront"/>
            <a:lightRig rig="chilly" dir="t"/>
          </a:scene3d>
          <a:sp3d extrusionH="139700" contourW="6350" prstMaterial="dkEdge">
            <a:bevelT w="120650" h="63500"/>
            <a:extrusionClr>
              <a:schemeClr val="tx1"/>
            </a:extrusionClr>
            <a:contourClr>
              <a:schemeClr val="tx1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CC00CC"/>
              </a:solidFill>
            </a:endParaRPr>
          </a:p>
        </p:txBody>
      </p:sp>
      <p:sp>
        <p:nvSpPr>
          <p:cNvPr id="18" name="Action Button: Sound 17">
            <a:hlinkClick r:id="" action="ppaction://noaction" highlightClick="1">
              <a:snd r:embed="rId3" name="applause.wav"/>
            </a:hlinkClick>
          </p:cNvPr>
          <p:cNvSpPr/>
          <p:nvPr/>
        </p:nvSpPr>
        <p:spPr bwMode="auto">
          <a:xfrm>
            <a:off x="2458279" y="4823790"/>
            <a:ext cx="1689652" cy="1689652"/>
          </a:xfrm>
          <a:prstGeom prst="actionButtonSound">
            <a:avLst/>
          </a:prstGeom>
          <a:solidFill>
            <a:srgbClr val="FF0000"/>
          </a:solidFill>
          <a:ln w="285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chemeClr val="bg2">
                <a:lumMod val="50000"/>
                <a:lumOff val="50000"/>
                <a:alpha val="40000"/>
              </a:schemeClr>
            </a:outerShdw>
          </a:effectLst>
          <a:scene3d>
            <a:camera prst="orthographicFront"/>
            <a:lightRig rig="chilly" dir="t"/>
          </a:scene3d>
          <a:sp3d extrusionH="139700" contourW="6350" prstMaterial="dkEdge">
            <a:bevelT w="120650" h="63500"/>
            <a:extrusionClr>
              <a:schemeClr val="tx1"/>
            </a:extrusionClr>
            <a:contourClr>
              <a:schemeClr val="tx1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AutoShape 2">
            <a:hlinkClick r:id="" action="ppaction://macro?name=widgets" highlightClick="1"/>
          </p:cNvPr>
          <p:cNvSpPr>
            <a:spLocks noChangeArrowheads="1"/>
          </p:cNvSpPr>
          <p:nvPr/>
        </p:nvSpPr>
        <p:spPr bwMode="auto">
          <a:xfrm>
            <a:off x="3080513" y="303675"/>
            <a:ext cx="4451760" cy="1200329"/>
          </a:xfrm>
          <a:prstGeom prst="actionButtonBlank">
            <a:avLst/>
          </a:prstGeom>
          <a:solidFill>
            <a:srgbClr val="FF0000"/>
          </a:solidFill>
          <a:ln w="285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chemeClr val="bg2">
                <a:lumMod val="50000"/>
                <a:lumOff val="50000"/>
                <a:alpha val="40000"/>
              </a:schemeClr>
            </a:outerShdw>
          </a:effectLst>
          <a:scene3d>
            <a:camera prst="orthographicFront"/>
            <a:lightRig rig="glow" dir="t">
              <a:rot lat="0" lon="0" rev="7200000"/>
            </a:lightRig>
          </a:scene3d>
          <a:sp3d extrusionH="139700" contourW="6350" prstMaterial="dkEdge">
            <a:bevelT w="120650" h="63500"/>
            <a:extrusionClr>
              <a:schemeClr val="tx1"/>
            </a:extrusionClr>
            <a:contourClr>
              <a:schemeClr val="tx1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3d extrusionH="57150" contourW="6350" prstMaterial="softEdge">
              <a:bevelT w="44450" h="44450"/>
              <a:bevelB w="44450" h="114300"/>
            </a:sp3d>
          </a:bodyPr>
          <a:lstStyle/>
          <a:p>
            <a:pPr algn="ctr">
              <a:defRPr/>
            </a:pPr>
            <a:r>
              <a:rPr lang="en-US" sz="54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Widgets</a:t>
            </a:r>
          </a:p>
        </p:txBody>
      </p:sp>
      <p:sp>
        <p:nvSpPr>
          <p:cNvPr id="7" name="Action Button: Information 6">
            <a:hlinkClick r:id="" action="ppaction://noaction" highlightClick="1"/>
          </p:cNvPr>
          <p:cNvSpPr/>
          <p:nvPr/>
        </p:nvSpPr>
        <p:spPr bwMode="auto">
          <a:xfrm>
            <a:off x="2547811" y="616225"/>
            <a:ext cx="1193180" cy="1193180"/>
          </a:xfrm>
          <a:prstGeom prst="actionButtonInformation">
            <a:avLst/>
          </a:prstGeom>
          <a:solidFill>
            <a:srgbClr val="0000EE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299947" rev="0"/>
            </a:camera>
            <a:lightRig rig="threePt" dir="t"/>
          </a:scene3d>
          <a:sp3d extrusionH="139700" contourW="6350" prstMaterial="dkEdge">
            <a:bevelT w="120650"/>
            <a:extrusionClr>
              <a:schemeClr val="tx1"/>
            </a:extrusionClr>
            <a:contourClr>
              <a:schemeClr val="tx1"/>
            </a:contourClr>
          </a:sp3d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Action Button: Document 15">
            <a:hlinkClick r:id="" action="ppaction://noaction" highlightClick="1"/>
          </p:cNvPr>
          <p:cNvSpPr/>
          <p:nvPr/>
        </p:nvSpPr>
        <p:spPr bwMode="auto">
          <a:xfrm>
            <a:off x="7323551" y="198230"/>
            <a:ext cx="1490869" cy="1560720"/>
          </a:xfrm>
          <a:prstGeom prst="actionButtonDocument">
            <a:avLst/>
          </a:prstGeom>
          <a:solidFill>
            <a:srgbClr val="CC00CC"/>
          </a:solidFill>
          <a:ln w="285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139700" contourW="6350" prstMaterial="dkEdge">
            <a:bevelT w="120650"/>
            <a:extrusionClr>
              <a:schemeClr val="tx1"/>
            </a:extrusionClr>
            <a:contourClr>
              <a:schemeClr val="tx1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Fall 2010</a:t>
            </a:r>
            <a:endParaRPr lang="en-US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7 Stages of Action - 1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62100"/>
            <a:ext cx="8001000" cy="41148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mtClean="0"/>
              <a:t>Form Goal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mtClean="0"/>
              <a:t>Form Intent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mtClean="0"/>
              <a:t>Specify Action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mtClean="0"/>
              <a:t>Execute Action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mtClean="0"/>
              <a:t>Perceive State of World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mtClean="0"/>
              <a:t>Evaluate  Outcome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mtClean="0"/>
              <a:t>Interpret State of World</a:t>
            </a:r>
          </a:p>
          <a:p>
            <a:pPr marL="609600" indent="-609600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Fall 2010</a:t>
            </a:r>
            <a:endParaRPr 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7 Stages of Action - 1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62100"/>
            <a:ext cx="8001000" cy="41148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lphaUcPeriod"/>
            </a:pPr>
            <a:r>
              <a:rPr lang="en-US" sz="2800" smtClean="0">
                <a:solidFill>
                  <a:srgbClr val="FFFFCC"/>
                </a:solidFill>
              </a:rPr>
              <a:t>Abstraction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smtClean="0"/>
              <a:t>Form Goal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lphaUcPeriod"/>
            </a:pPr>
            <a:r>
              <a:rPr lang="en-US" sz="2800" smtClean="0">
                <a:solidFill>
                  <a:srgbClr val="FFFFCC"/>
                </a:solidFill>
              </a:rPr>
              <a:t>Execution Phase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AutoNum type="arabicPeriod" startAt="2"/>
            </a:pPr>
            <a:r>
              <a:rPr lang="en-US" sz="2400" smtClean="0"/>
              <a:t>Form Intent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AutoNum type="arabicPeriod" startAt="2"/>
            </a:pPr>
            <a:r>
              <a:rPr lang="en-US" sz="2400" smtClean="0"/>
              <a:t>Specify Action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AutoNum type="arabicPeriod" startAt="2"/>
            </a:pPr>
            <a:r>
              <a:rPr lang="en-US" sz="2400" smtClean="0"/>
              <a:t>Execute Action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lphaUcPeriod"/>
            </a:pPr>
            <a:r>
              <a:rPr lang="en-US" sz="2800" smtClean="0">
                <a:solidFill>
                  <a:srgbClr val="FFFFCC"/>
                </a:solidFill>
              </a:rPr>
              <a:t>Evaluation Phase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AutoNum type="arabicPeriod" startAt="5"/>
            </a:pPr>
            <a:r>
              <a:rPr lang="en-US" sz="2400" smtClean="0"/>
              <a:t>Perceive State of World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AutoNum type="arabicPeriod" startAt="5"/>
            </a:pPr>
            <a:r>
              <a:rPr lang="en-US" sz="2400" smtClean="0"/>
              <a:t>Evaluate  Outcome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AutoNum type="arabicPeriod" startAt="5"/>
            </a:pPr>
            <a:r>
              <a:rPr lang="en-US" sz="2400" smtClean="0"/>
              <a:t>Interpret State of World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19225" y="806450"/>
            <a:ext cx="6400800" cy="1752600"/>
          </a:xfrm>
        </p:spPr>
        <p:txBody>
          <a:bodyPr/>
          <a:lstStyle/>
          <a:p>
            <a:pPr eaLnBrk="1" hangingPunct="1"/>
            <a:r>
              <a:rPr lang="en-US" sz="4000" smtClean="0"/>
              <a:t>Donald A. Norman, Psychology/Design of Everyday Things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 rot="16200000">
            <a:off x="-656431" y="4775994"/>
            <a:ext cx="23225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dirty="0">
                <a:solidFill>
                  <a:srgbClr val="FFCC00"/>
                </a:solidFill>
                <a:latin typeface="+mj-lt"/>
                <a:ea typeface="+mj-ea"/>
                <a:cs typeface="+mj-cs"/>
              </a:rPr>
              <a:t>Lecture Set </a:t>
            </a:r>
            <a:r>
              <a:rPr lang="en-US" dirty="0" smtClean="0">
                <a:solidFill>
                  <a:srgbClr val="FFCC00"/>
                </a:solidFill>
                <a:latin typeface="+mj-lt"/>
                <a:ea typeface="+mj-ea"/>
                <a:cs typeface="+mj-cs"/>
              </a:rPr>
              <a:t>2</a:t>
            </a:r>
            <a:endParaRPr lang="en-US" dirty="0">
              <a:solidFill>
                <a:srgbClr val="FFCC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Fall 2010</a:t>
            </a:r>
            <a:endParaRPr lang="en-US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7 Stages of Action - 2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419350"/>
            <a:ext cx="8001000" cy="2543175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AutoNum type="arabicPeriod"/>
            </a:pPr>
            <a:r>
              <a:rPr lang="en-US" smtClean="0">
                <a:solidFill>
                  <a:srgbClr val="FFFFCC"/>
                </a:solidFill>
              </a:rPr>
              <a:t>Form Goal</a:t>
            </a:r>
          </a:p>
          <a:p>
            <a:pPr marL="990600" lvl="1" indent="-533400" eaLnBrk="1" hangingPunct="1">
              <a:lnSpc>
                <a:spcPct val="110000"/>
              </a:lnSpc>
              <a:buFontTx/>
              <a:buNone/>
            </a:pPr>
            <a:r>
              <a:rPr lang="en-US" smtClean="0"/>
              <a:t>	Get more light to read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Fall 2010</a:t>
            </a:r>
            <a:endParaRPr lang="en-US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7 Stages of Action - 2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62100"/>
            <a:ext cx="8001000" cy="41148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AutoNum type="arabicPeriod" startAt="2"/>
            </a:pPr>
            <a:r>
              <a:rPr lang="en-US" smtClean="0">
                <a:solidFill>
                  <a:srgbClr val="FFFFCC"/>
                </a:solidFill>
              </a:rPr>
              <a:t>Form Intent</a:t>
            </a:r>
          </a:p>
          <a:p>
            <a:pPr marL="990600" lvl="1" indent="-533400" eaLnBrk="1" hangingPunct="1">
              <a:lnSpc>
                <a:spcPct val="110000"/>
              </a:lnSpc>
              <a:buFontTx/>
              <a:buNone/>
            </a:pPr>
            <a:r>
              <a:rPr lang="en-US" smtClean="0"/>
              <a:t>	Flip on a wall switch</a:t>
            </a:r>
          </a:p>
          <a:p>
            <a:pPr marL="609600" indent="-609600" eaLnBrk="1" hangingPunct="1">
              <a:lnSpc>
                <a:spcPct val="110000"/>
              </a:lnSpc>
              <a:buFontTx/>
              <a:buAutoNum type="arabicPeriod" startAt="2"/>
            </a:pPr>
            <a:r>
              <a:rPr lang="en-US" smtClean="0">
                <a:solidFill>
                  <a:srgbClr val="FFFFCC"/>
                </a:solidFill>
              </a:rPr>
              <a:t>Specify Action</a:t>
            </a:r>
            <a:r>
              <a:rPr lang="en-US" smtClean="0"/>
              <a:t> (Instantiate Plan)</a:t>
            </a:r>
          </a:p>
          <a:p>
            <a:pPr marL="990600" lvl="1" indent="-533400" eaLnBrk="1" hangingPunct="1">
              <a:lnSpc>
                <a:spcPct val="110000"/>
              </a:lnSpc>
              <a:buFontTx/>
              <a:buNone/>
            </a:pPr>
            <a:r>
              <a:rPr lang="en-US" smtClean="0"/>
              <a:t>	Get out of chair, walk to switch …</a:t>
            </a:r>
          </a:p>
          <a:p>
            <a:pPr marL="609600" indent="-609600" eaLnBrk="1" hangingPunct="1">
              <a:lnSpc>
                <a:spcPct val="130000"/>
              </a:lnSpc>
              <a:buFontTx/>
              <a:buAutoNum type="arabicPeriod" startAt="4"/>
            </a:pPr>
            <a:r>
              <a:rPr lang="en-US" smtClean="0">
                <a:solidFill>
                  <a:srgbClr val="FFFFCC"/>
                </a:solidFill>
              </a:rPr>
              <a:t>Execute Action</a:t>
            </a:r>
          </a:p>
          <a:p>
            <a:pPr marL="990600" lvl="1" indent="-533400" eaLnBrk="1" hangingPunct="1">
              <a:lnSpc>
                <a:spcPct val="130000"/>
              </a:lnSpc>
              <a:buFontTx/>
              <a:buNone/>
            </a:pPr>
            <a:r>
              <a:rPr lang="en-US" smtClean="0"/>
              <a:t>	Carry out plan</a:t>
            </a:r>
          </a:p>
          <a:p>
            <a:pPr marL="990600" lvl="1" indent="-533400" eaLnBrk="1" hangingPunct="1">
              <a:lnSpc>
                <a:spcPct val="110000"/>
              </a:lnSpc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Fall 2010</a:t>
            </a:r>
            <a:endParaRPr 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7 Stages of Action - 4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133600"/>
            <a:ext cx="8001000" cy="33909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Tx/>
              <a:buAutoNum type="arabicPeriod" startAt="5"/>
            </a:pPr>
            <a:r>
              <a:rPr lang="en-US" smtClean="0">
                <a:solidFill>
                  <a:srgbClr val="FFFFCC"/>
                </a:solidFill>
              </a:rPr>
              <a:t>Perceive State of World</a:t>
            </a:r>
          </a:p>
          <a:p>
            <a:pPr marL="990600" lvl="1" indent="-533400" eaLnBrk="1" hangingPunct="1">
              <a:lnSpc>
                <a:spcPct val="130000"/>
              </a:lnSpc>
              <a:buFontTx/>
              <a:buNone/>
            </a:pPr>
            <a:r>
              <a:rPr lang="en-US" smtClean="0"/>
              <a:t>	 Collect external data</a:t>
            </a:r>
          </a:p>
          <a:p>
            <a:pPr marL="609600" indent="-609600" eaLnBrk="1" hangingPunct="1">
              <a:lnSpc>
                <a:spcPct val="160000"/>
              </a:lnSpc>
              <a:buFontTx/>
              <a:buAutoNum type="arabicPeriod" startAt="6"/>
            </a:pPr>
            <a:r>
              <a:rPr lang="en-US" smtClean="0">
                <a:solidFill>
                  <a:srgbClr val="FFFFCC"/>
                </a:solidFill>
              </a:rPr>
              <a:t>Evaluate  Outcome</a:t>
            </a:r>
          </a:p>
          <a:p>
            <a:pPr marL="609600" indent="-609600" eaLnBrk="1" hangingPunct="1">
              <a:lnSpc>
                <a:spcPct val="160000"/>
              </a:lnSpc>
              <a:buFontTx/>
              <a:buAutoNum type="arabicPeriod" startAt="6"/>
            </a:pPr>
            <a:r>
              <a:rPr lang="en-US" smtClean="0">
                <a:solidFill>
                  <a:srgbClr val="FFFFCC"/>
                </a:solidFill>
              </a:rPr>
              <a:t>Interpret State of World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Fall 2010</a:t>
            </a:r>
            <a:endParaRPr lang="en-US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9863"/>
            <a:ext cx="6673850" cy="1143000"/>
          </a:xfrm>
        </p:spPr>
        <p:txBody>
          <a:bodyPr/>
          <a:lstStyle/>
          <a:p>
            <a:pPr eaLnBrk="1" hangingPunct="1"/>
            <a:r>
              <a:rPr lang="en-US" smtClean="0"/>
              <a:t>Issues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1525" y="1822450"/>
            <a:ext cx="8001000" cy="357505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CC"/>
                </a:solidFill>
              </a:rPr>
              <a:t>Gulf of Execution</a:t>
            </a:r>
          </a:p>
          <a:p>
            <a:pPr lvl="1" eaLnBrk="1" hangingPunct="1"/>
            <a:r>
              <a:rPr lang="en-US" smtClean="0"/>
              <a:t>Wrong thing happened</a:t>
            </a:r>
          </a:p>
          <a:p>
            <a:pPr lvl="1" eaLnBrk="1" hangingPunct="1"/>
            <a:r>
              <a:rPr lang="en-US" smtClean="0"/>
              <a:t>Unexpected response</a:t>
            </a:r>
          </a:p>
          <a:p>
            <a:pPr eaLnBrk="1" hangingPunct="1"/>
            <a:r>
              <a:rPr lang="en-US" smtClean="0">
                <a:solidFill>
                  <a:srgbClr val="FFFFCC"/>
                </a:solidFill>
              </a:rPr>
              <a:t>Gulf of Evaluation</a:t>
            </a:r>
          </a:p>
          <a:p>
            <a:pPr lvl="1" eaLnBrk="1" hangingPunct="1"/>
            <a:r>
              <a:rPr lang="en-US" smtClean="0"/>
              <a:t>What is going on?</a:t>
            </a:r>
          </a:p>
          <a:p>
            <a:pPr lvl="1" eaLnBrk="1" hangingPunct="1"/>
            <a:r>
              <a:rPr lang="en-US" smtClean="0"/>
              <a:t>What am I?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Fall 2010</a:t>
            </a:r>
            <a:endParaRPr lang="en-US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Control Structures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85900"/>
            <a:ext cx="8001000" cy="41148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mtClean="0"/>
              <a:t>Shallow structures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mtClean="0"/>
              <a:t>ice cream store menu</a:t>
            </a:r>
          </a:p>
          <a:p>
            <a:pPr eaLnBrk="1" hangingPunct="1">
              <a:lnSpc>
                <a:spcPct val="120000"/>
              </a:lnSpc>
            </a:pPr>
            <a:r>
              <a:rPr lang="en-US" smtClean="0"/>
              <a:t>Narrow structures</a:t>
            </a:r>
          </a:p>
          <a:p>
            <a:pPr eaLnBrk="1" hangingPunct="1">
              <a:lnSpc>
                <a:spcPct val="120000"/>
              </a:lnSpc>
            </a:pPr>
            <a:r>
              <a:rPr lang="en-US" smtClean="0"/>
              <a:t>Cooking recipe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mtClean="0"/>
              <a:t>small vocab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mtClean="0"/>
              <a:t>many steps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826326" y="169863"/>
            <a:ext cx="5201661" cy="1143000"/>
          </a:xfrm>
        </p:spPr>
        <p:txBody>
          <a:bodyPr/>
          <a:lstStyle/>
          <a:p>
            <a:r>
              <a:rPr lang="en-US" dirty="0" smtClean="0"/>
              <a:t>Expect Bad Input</a:t>
            </a:r>
            <a:endParaRPr lang="en-US" dirty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Design for errors</a:t>
            </a:r>
          </a:p>
          <a:p>
            <a:r>
              <a:rPr lang="en-US" smtClean="0"/>
              <a:t>Making mistakes is normal </a:t>
            </a:r>
          </a:p>
          <a:p>
            <a:r>
              <a:rPr lang="en-US" smtClean="0"/>
              <a:t>Implement fault tolerant designs</a:t>
            </a:r>
          </a:p>
          <a:p>
            <a:pPr lvl="1"/>
            <a:r>
              <a:rPr lang="en-US" smtClean="0"/>
              <a:t>redundancy</a:t>
            </a:r>
            <a:endParaRPr lang="en-US" dirty="0" smtClean="0"/>
          </a:p>
        </p:txBody>
      </p:sp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Fall 2010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Fall 2010</a:t>
            </a:r>
            <a:endParaRPr lang="en-US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Designing for Errors - 1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Understand the cause, and minimize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Implement UNDO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Make errors easy to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detect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Correct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Think of user as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engaged in approximate behavior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don’t think of it as wrong behavior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Fall 2010</a:t>
            </a:r>
            <a:endParaRPr lang="en-US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Designing for Errors - 2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 Locking keys in car</a:t>
            </a:r>
          </a:p>
          <a:p>
            <a:pPr lvl="1" eaLnBrk="1" hangingPunct="1"/>
            <a:r>
              <a:rPr lang="en-US" smtClean="0"/>
              <a:t>various alerts and inhibitions</a:t>
            </a:r>
          </a:p>
          <a:p>
            <a:pPr lvl="1" eaLnBrk="1" hangingPunct="1"/>
            <a:r>
              <a:rPr lang="en-US" smtClean="0"/>
              <a:t>don’t want a voice telling you that you just locked your keys in car!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Fall 2010</a:t>
            </a:r>
            <a:endParaRPr lang="en-US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Forcing Functions - 1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8001000" cy="3190875"/>
          </a:xfrm>
        </p:spPr>
        <p:txBody>
          <a:bodyPr/>
          <a:lstStyle/>
          <a:p>
            <a:pPr eaLnBrk="1" hangingPunct="1"/>
            <a:r>
              <a:rPr lang="en-US" dirty="0" smtClean="0"/>
              <a:t>Forcing Functions are a form of physical constraint</a:t>
            </a:r>
          </a:p>
          <a:p>
            <a:pPr lvl="1" eaLnBrk="1" hangingPunct="1"/>
            <a:r>
              <a:rPr lang="en-US" dirty="0" smtClean="0"/>
              <a:t>Make this hard to turn, hard to open</a:t>
            </a:r>
          </a:p>
          <a:p>
            <a:pPr lvl="1" eaLnBrk="1" hangingPunct="1"/>
            <a:r>
              <a:rPr lang="en-US" dirty="0" smtClean="0"/>
              <a:t>Barriers</a:t>
            </a:r>
          </a:p>
          <a:p>
            <a:pPr lvl="1" eaLnBrk="1" hangingPunct="1"/>
            <a:r>
              <a:rPr lang="en-US" dirty="0" smtClean="0"/>
              <a:t>Loud fire alarms  (120 db !)</a:t>
            </a:r>
          </a:p>
          <a:p>
            <a:pPr lvl="1" eaLnBrk="1" hangingPunct="1"/>
            <a:r>
              <a:rPr lang="en-US" dirty="0" smtClean="0"/>
              <a:t>Inadequate password rejection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Fall 2010</a:t>
            </a:r>
            <a:endParaRPr lang="en-US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Forcing Functions: Examples - 2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Child-proof medicine containers</a:t>
            </a:r>
          </a:p>
          <a:p>
            <a:pPr eaLnBrk="1" hangingPunct="1"/>
            <a:r>
              <a:rPr lang="en-US" smtClean="0"/>
              <a:t>Engaging reverse in a car</a:t>
            </a:r>
          </a:p>
          <a:p>
            <a:pPr eaLnBrk="1" hangingPunct="1"/>
            <a:r>
              <a:rPr lang="en-US" smtClean="0"/>
              <a:t>Inhibit </a:t>
            </a:r>
            <a:r>
              <a:rPr lang="en-US" i="1" smtClean="0"/>
              <a:t>start </a:t>
            </a:r>
            <a:r>
              <a:rPr lang="en-US" smtClean="0"/>
              <a:t>w transmission</a:t>
            </a:r>
          </a:p>
          <a:p>
            <a:pPr eaLnBrk="1" hangingPunct="1"/>
            <a:r>
              <a:rPr lang="en-US" smtClean="0"/>
              <a:t>Critical military decisions</a:t>
            </a:r>
          </a:p>
          <a:p>
            <a:pPr lvl="1" eaLnBrk="1" hangingPunct="1"/>
            <a:r>
              <a:rPr lang="en-US" smtClean="0"/>
              <a:t>Requires two authorized people</a:t>
            </a:r>
          </a:p>
          <a:p>
            <a:pPr eaLnBrk="1" hangingPunct="1"/>
            <a:r>
              <a:rPr lang="en-US" smtClean="0"/>
              <a:t>Fire extinguisher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Fall 2010</a:t>
            </a:r>
            <a:endParaRPr lang="en-US" dirty="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Affordances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7264400" cy="41148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mtClean="0"/>
              <a:t>Affordances refers to the perceived and actual properties, esp wrt how it is used or applied</a:t>
            </a:r>
          </a:p>
          <a:p>
            <a:pPr eaLnBrk="1" hangingPunct="1">
              <a:lnSpc>
                <a:spcPct val="120000"/>
              </a:lnSpc>
            </a:pPr>
            <a:r>
              <a:rPr lang="en-US" smtClean="0"/>
              <a:t>Affordances provide “strong clues” to the operation of things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Fall 2010</a:t>
            </a:r>
            <a:endParaRPr lang="en-US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1250950" y="169863"/>
            <a:ext cx="6777038" cy="1143000"/>
          </a:xfrm>
        </p:spPr>
        <p:txBody>
          <a:bodyPr/>
          <a:lstStyle/>
          <a:p>
            <a:pPr eaLnBrk="1" hangingPunct="1"/>
            <a:r>
              <a:rPr lang="en-US" smtClean="0"/>
              <a:t>Forcing Functions - 3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Recessed </a:t>
            </a:r>
            <a:r>
              <a:rPr lang="en-US" i="1" smtClean="0"/>
              <a:t>reset button </a:t>
            </a:r>
            <a:r>
              <a:rPr lang="en-US" smtClean="0"/>
              <a:t>on equipment</a:t>
            </a:r>
          </a:p>
          <a:p>
            <a:pPr eaLnBrk="1" hangingPunct="1"/>
            <a:r>
              <a:rPr lang="en-US" smtClean="0"/>
              <a:t>Turnstiles and automatic gates</a:t>
            </a:r>
          </a:p>
          <a:p>
            <a:pPr eaLnBrk="1" hangingPunct="1"/>
            <a:r>
              <a:rPr lang="en-US" smtClean="0"/>
              <a:t>Speed </a:t>
            </a:r>
            <a:r>
              <a:rPr lang="en-US" i="1" smtClean="0"/>
              <a:t>governors</a:t>
            </a:r>
            <a:r>
              <a:rPr lang="en-US" smtClean="0"/>
              <a:t> on fleet cars</a:t>
            </a:r>
          </a:p>
          <a:p>
            <a:pPr eaLnBrk="1" hangingPunct="1"/>
            <a:r>
              <a:rPr lang="en-US" smtClean="0"/>
              <a:t>Function car locks</a:t>
            </a:r>
          </a:p>
          <a:p>
            <a:pPr lvl="1" eaLnBrk="1" hangingPunct="1"/>
            <a:r>
              <a:rPr lang="en-US" smtClean="0"/>
              <a:t>Child locks on rear doors</a:t>
            </a:r>
          </a:p>
          <a:p>
            <a:pPr lvl="1" eaLnBrk="1" hangingPunct="1"/>
            <a:r>
              <a:rPr lang="en-US" smtClean="0"/>
              <a:t>Automatic locking when in </a:t>
            </a:r>
            <a:r>
              <a:rPr lang="en-US" i="1" smtClean="0"/>
              <a:t>Drive</a:t>
            </a:r>
          </a:p>
          <a:p>
            <a:pPr lvl="1" eaLnBrk="1" hangingPunct="1"/>
            <a:r>
              <a:rPr lang="en-US" smtClean="0"/>
              <a:t>Locked steering wheel w/o key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Fall 2010</a:t>
            </a:r>
            <a:endParaRPr lang="en-US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1250950" y="169863"/>
            <a:ext cx="6777038" cy="1143000"/>
          </a:xfrm>
        </p:spPr>
        <p:txBody>
          <a:bodyPr/>
          <a:lstStyle/>
          <a:p>
            <a:pPr eaLnBrk="1" hangingPunct="1"/>
            <a:r>
              <a:rPr lang="en-US" smtClean="0"/>
              <a:t>Forcing Functions - 4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8001000" cy="3716338"/>
          </a:xfrm>
        </p:spPr>
        <p:txBody>
          <a:bodyPr/>
          <a:lstStyle/>
          <a:p>
            <a:pPr eaLnBrk="1" hangingPunct="1"/>
            <a:r>
              <a:rPr lang="en-US" smtClean="0"/>
              <a:t>Automatic seatbelts restraints</a:t>
            </a:r>
          </a:p>
          <a:p>
            <a:pPr eaLnBrk="1" hangingPunct="1"/>
            <a:r>
              <a:rPr lang="en-US" smtClean="0"/>
              <a:t>Open microwave door inhibits </a:t>
            </a:r>
            <a:r>
              <a:rPr lang="en-US" i="1" smtClean="0"/>
              <a:t>POWER</a:t>
            </a:r>
            <a:endParaRPr lang="en-US" smtClean="0"/>
          </a:p>
          <a:p>
            <a:pPr eaLnBrk="1" hangingPunct="1"/>
            <a:r>
              <a:rPr lang="en-US" smtClean="0"/>
              <a:t>Self-cleaning oven – door stays locked</a:t>
            </a:r>
          </a:p>
          <a:p>
            <a:pPr eaLnBrk="1" hangingPunct="1"/>
            <a:r>
              <a:rPr lang="en-US" smtClean="0"/>
              <a:t>Firearm safety settings</a:t>
            </a:r>
          </a:p>
          <a:p>
            <a:pPr eaLnBrk="1" hangingPunct="1"/>
            <a:r>
              <a:rPr lang="en-US" smtClean="0"/>
              <a:t>Double instead of single mouse click</a:t>
            </a:r>
          </a:p>
          <a:p>
            <a:pPr eaLnBrk="1" hangingPunct="1"/>
            <a:r>
              <a:rPr lang="en-US" smtClean="0"/>
              <a:t>Elevator – door must be closed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Fall 2010</a:t>
            </a:r>
            <a:endParaRPr lang="en-US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1250950" y="169863"/>
            <a:ext cx="6777038" cy="1143000"/>
          </a:xfrm>
        </p:spPr>
        <p:txBody>
          <a:bodyPr/>
          <a:lstStyle/>
          <a:p>
            <a:pPr eaLnBrk="1" hangingPunct="1"/>
            <a:r>
              <a:rPr lang="en-US" smtClean="0"/>
              <a:t>Forcing Functions - 5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58938"/>
            <a:ext cx="8001000" cy="4314825"/>
          </a:xfrm>
        </p:spPr>
        <p:txBody>
          <a:bodyPr/>
          <a:lstStyle/>
          <a:p>
            <a:pPr eaLnBrk="1" hangingPunct="1"/>
            <a:r>
              <a:rPr lang="en-US" smtClean="0"/>
              <a:t>Legal and psychological</a:t>
            </a:r>
          </a:p>
          <a:p>
            <a:pPr lvl="1" eaLnBrk="1" hangingPunct="1"/>
            <a:r>
              <a:rPr lang="en-US" smtClean="0"/>
              <a:t>Policeman at intersection</a:t>
            </a:r>
          </a:p>
          <a:p>
            <a:pPr lvl="1" eaLnBrk="1" hangingPunct="1"/>
            <a:r>
              <a:rPr lang="en-US" smtClean="0"/>
              <a:t>Police car at roadside</a:t>
            </a:r>
          </a:p>
          <a:p>
            <a:pPr eaLnBrk="1" hangingPunct="1"/>
            <a:r>
              <a:rPr lang="en-US" smtClean="0"/>
              <a:t>Security</a:t>
            </a:r>
          </a:p>
          <a:p>
            <a:pPr lvl="1" eaLnBrk="1" hangingPunct="1"/>
            <a:r>
              <a:rPr lang="en-US" smtClean="0"/>
              <a:t>Security guard</a:t>
            </a:r>
          </a:p>
          <a:p>
            <a:pPr lvl="1" eaLnBrk="1" hangingPunct="1"/>
            <a:r>
              <a:rPr lang="en-US" smtClean="0"/>
              <a:t>Surveillance camera</a:t>
            </a:r>
          </a:p>
          <a:p>
            <a:pPr lvl="1" eaLnBrk="1" hangingPunct="1"/>
            <a:r>
              <a:rPr lang="en-US" smtClean="0"/>
              <a:t>Surveillance </a:t>
            </a:r>
            <a:r>
              <a:rPr lang="en-US" i="1" smtClean="0"/>
              <a:t>sign </a:t>
            </a:r>
            <a:r>
              <a:rPr lang="en-US" smtClean="0"/>
              <a:t>(not for sale, officially)</a:t>
            </a:r>
          </a:p>
          <a:p>
            <a:pPr lvl="1" eaLnBrk="1" hangingPunct="1"/>
            <a:r>
              <a:rPr lang="en-US" smtClean="0"/>
              <a:t>Guard dog – or any dog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Fall 2010</a:t>
            </a:r>
            <a:endParaRPr lang="en-US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169863"/>
            <a:ext cx="8677275" cy="1143000"/>
          </a:xfrm>
        </p:spPr>
        <p:txBody>
          <a:bodyPr/>
          <a:lstStyle/>
          <a:p>
            <a:pPr eaLnBrk="1" hangingPunct="1"/>
            <a:r>
              <a:rPr lang="en-US" smtClean="0"/>
              <a:t>Forcing Functions: Advisories - 6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58938"/>
            <a:ext cx="8001000" cy="4314825"/>
          </a:xfrm>
        </p:spPr>
        <p:txBody>
          <a:bodyPr/>
          <a:lstStyle/>
          <a:p>
            <a:pPr eaLnBrk="1" hangingPunct="1"/>
            <a:r>
              <a:rPr lang="en-US" smtClean="0"/>
              <a:t>“Shoplifters will be </a:t>
            </a:r>
            <a:r>
              <a:rPr lang="en-US" i="1" smtClean="0"/>
              <a:t>prosecuted </a:t>
            </a:r>
            <a:r>
              <a:rPr lang="en-US" smtClean="0"/>
              <a:t>to the fullest extend of law”</a:t>
            </a:r>
          </a:p>
          <a:p>
            <a:pPr eaLnBrk="1" hangingPunct="1"/>
            <a:r>
              <a:rPr lang="en-US" smtClean="0"/>
              <a:t>“Speed enforced by radar”</a:t>
            </a:r>
          </a:p>
          <a:p>
            <a:pPr eaLnBrk="1" hangingPunct="1"/>
            <a:r>
              <a:rPr lang="en-US" smtClean="0"/>
              <a:t>Radio alert provided by police</a:t>
            </a:r>
          </a:p>
          <a:p>
            <a:pPr lvl="1" eaLnBrk="1" hangingPunct="1"/>
            <a:r>
              <a:rPr lang="en-US" smtClean="0"/>
              <a:t>Radar in operation in following areas</a:t>
            </a:r>
          </a:p>
          <a:p>
            <a:pPr eaLnBrk="1" hangingPunct="1"/>
            <a:r>
              <a:rPr lang="en-US" smtClean="0"/>
              <a:t>Reminder of consequences</a:t>
            </a:r>
          </a:p>
          <a:p>
            <a:pPr lvl="1" eaLnBrk="1" hangingPunct="1"/>
            <a:r>
              <a:rPr lang="en-US" smtClean="0"/>
              <a:t>Punishable by fine, jail, suspension, removal, etc.</a:t>
            </a:r>
          </a:p>
          <a:p>
            <a:pPr eaLnBrk="1" hangingPunct="1"/>
            <a:endParaRPr lang="en-US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Fall 2010</a:t>
            </a:r>
            <a:endParaRPr lang="en-US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169863"/>
            <a:ext cx="8677275" cy="1143000"/>
          </a:xfrm>
        </p:spPr>
        <p:txBody>
          <a:bodyPr/>
          <a:lstStyle/>
          <a:p>
            <a:pPr eaLnBrk="1" hangingPunct="1"/>
            <a:r>
              <a:rPr lang="en-US" smtClean="0"/>
              <a:t>Forcing Function Approach- 7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58938"/>
            <a:ext cx="8001000" cy="4672012"/>
          </a:xfrm>
        </p:spPr>
        <p:txBody>
          <a:bodyPr/>
          <a:lstStyle/>
          <a:p>
            <a:pPr eaLnBrk="1" hangingPunct="1"/>
            <a:r>
              <a:rPr lang="en-US" smtClean="0"/>
              <a:t>Drastic, imposing, assertive, militant, authoritative, officious, </a:t>
            </a:r>
            <a:r>
              <a:rPr lang="en-US" i="1" smtClean="0"/>
              <a:t>Big Brother</a:t>
            </a:r>
            <a:r>
              <a:rPr lang="en-US" smtClean="0"/>
              <a:t>, risky</a:t>
            </a:r>
          </a:p>
          <a:p>
            <a:pPr eaLnBrk="1" hangingPunct="1"/>
            <a:r>
              <a:rPr lang="en-US" smtClean="0"/>
              <a:t>When to use?</a:t>
            </a:r>
          </a:p>
          <a:p>
            <a:pPr lvl="1" eaLnBrk="1" hangingPunct="1"/>
            <a:r>
              <a:rPr lang="en-US" smtClean="0"/>
              <a:t>This</a:t>
            </a:r>
            <a:r>
              <a:rPr lang="en-US" i="1" smtClean="0"/>
              <a:t> </a:t>
            </a:r>
            <a:r>
              <a:rPr lang="en-US" smtClean="0"/>
              <a:t>is a choice of the </a:t>
            </a:r>
            <a:r>
              <a:rPr lang="en-US" i="1" smtClean="0"/>
              <a:t>stick</a:t>
            </a:r>
            <a:r>
              <a:rPr lang="en-US" smtClean="0"/>
              <a:t> over carrot</a:t>
            </a:r>
          </a:p>
          <a:p>
            <a:pPr lvl="1" eaLnBrk="1" hangingPunct="1"/>
            <a:r>
              <a:rPr lang="en-US" smtClean="0"/>
              <a:t>Often has a goodwill cost</a:t>
            </a:r>
          </a:p>
          <a:p>
            <a:pPr lvl="2" eaLnBrk="1" hangingPunct="1"/>
            <a:r>
              <a:rPr lang="en-US" smtClean="0"/>
              <a:t>Motorcycle helmets</a:t>
            </a:r>
          </a:p>
          <a:p>
            <a:pPr lvl="2" eaLnBrk="1" hangingPunct="1"/>
            <a:r>
              <a:rPr lang="en-US" smtClean="0"/>
              <a:t>Seatbelts</a:t>
            </a:r>
          </a:p>
          <a:p>
            <a:pPr lvl="2" eaLnBrk="1" hangingPunct="1"/>
            <a:r>
              <a:rPr lang="en-US" smtClean="0"/>
              <a:t>Child restraining seats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Fall 2010</a:t>
            </a:r>
            <a:endParaRPr lang="en-US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169863"/>
            <a:ext cx="8677275" cy="1143000"/>
          </a:xfrm>
        </p:spPr>
        <p:txBody>
          <a:bodyPr/>
          <a:lstStyle/>
          <a:p>
            <a:pPr eaLnBrk="1" hangingPunct="1"/>
            <a:r>
              <a:rPr lang="en-US" smtClean="0"/>
              <a:t>Forcing Function Approach- 8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0" y="1758950"/>
            <a:ext cx="8001000" cy="4672013"/>
          </a:xfrm>
        </p:spPr>
        <p:txBody>
          <a:bodyPr/>
          <a:lstStyle/>
          <a:p>
            <a:pPr eaLnBrk="1" hangingPunct="1"/>
            <a:r>
              <a:rPr lang="en-US" dirty="0" smtClean="0"/>
              <a:t>What </a:t>
            </a:r>
            <a:r>
              <a:rPr lang="en-US" smtClean="0"/>
              <a:t>circumstances justify </a:t>
            </a:r>
            <a:r>
              <a:rPr lang="en-US" dirty="0" smtClean="0"/>
              <a:t>this approach?</a:t>
            </a:r>
          </a:p>
          <a:p>
            <a:pPr lvl="1" eaLnBrk="1" hangingPunct="1"/>
            <a:r>
              <a:rPr lang="en-US" dirty="0" smtClean="0"/>
              <a:t>Safety?</a:t>
            </a:r>
          </a:p>
          <a:p>
            <a:pPr lvl="1" eaLnBrk="1" hangingPunct="1"/>
            <a:r>
              <a:rPr lang="en-US" dirty="0" smtClean="0"/>
              <a:t>Potential for major damage?</a:t>
            </a:r>
          </a:p>
          <a:p>
            <a:pPr lvl="1" eaLnBrk="1" hangingPunct="1"/>
            <a:r>
              <a:rPr lang="en-US" dirty="0" smtClean="0"/>
              <a:t>Harm to others/society?</a:t>
            </a:r>
          </a:p>
          <a:p>
            <a:pPr lvl="1" eaLnBrk="1" hangingPunct="1">
              <a:buFontTx/>
              <a:buNone/>
            </a:pPr>
            <a:endParaRPr lang="en-US" dirty="0" smtClean="0"/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Fall 2010</a:t>
            </a:r>
            <a:endParaRPr lang="en-US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169863"/>
            <a:ext cx="8677275" cy="1143000"/>
          </a:xfrm>
        </p:spPr>
        <p:txBody>
          <a:bodyPr/>
          <a:lstStyle/>
          <a:p>
            <a:pPr eaLnBrk="1" hangingPunct="1"/>
            <a:r>
              <a:rPr lang="en-US" smtClean="0"/>
              <a:t>Forcing Function Approach- 8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58938"/>
            <a:ext cx="8001000" cy="4672012"/>
          </a:xfrm>
        </p:spPr>
        <p:txBody>
          <a:bodyPr/>
          <a:lstStyle/>
          <a:p>
            <a:pPr eaLnBrk="1" hangingPunct="1"/>
            <a:r>
              <a:rPr lang="en-US" smtClean="0"/>
              <a:t>When does the user subscribe to the approach; when is it resented?</a:t>
            </a:r>
          </a:p>
          <a:p>
            <a:pPr lvl="1" eaLnBrk="1" hangingPunct="1"/>
            <a:r>
              <a:rPr lang="en-US" smtClean="0"/>
              <a:t>Gun control</a:t>
            </a:r>
          </a:p>
          <a:p>
            <a:pPr lvl="1" eaLnBrk="1" hangingPunct="1"/>
            <a:r>
              <a:rPr lang="en-US" smtClean="0"/>
              <a:t>Restricted (superuser) functions</a:t>
            </a:r>
          </a:p>
          <a:p>
            <a:pPr lvl="1" eaLnBrk="1" hangingPunct="1"/>
            <a:r>
              <a:rPr lang="en-US" smtClean="0"/>
              <a:t>Speed limits on German autobahn</a:t>
            </a:r>
          </a:p>
          <a:p>
            <a:pPr lvl="1" eaLnBrk="1" hangingPunct="1"/>
            <a:r>
              <a:rPr lang="en-US" smtClean="0"/>
              <a:t>Dress/behavior  codes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Fall 2010</a:t>
            </a:r>
            <a:endParaRPr lang="en-US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169863"/>
            <a:ext cx="8677275" cy="1143000"/>
          </a:xfrm>
        </p:spPr>
        <p:txBody>
          <a:bodyPr/>
          <a:lstStyle/>
          <a:p>
            <a:pPr eaLnBrk="1" hangingPunct="1"/>
            <a:r>
              <a:rPr lang="en-US" smtClean="0"/>
              <a:t>Forcing Function Approach- 8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58938"/>
            <a:ext cx="8001000" cy="4672012"/>
          </a:xfrm>
        </p:spPr>
        <p:txBody>
          <a:bodyPr/>
          <a:lstStyle/>
          <a:p>
            <a:pPr eaLnBrk="1" hangingPunct="1"/>
            <a:r>
              <a:rPr lang="en-US" smtClean="0"/>
              <a:t>When does the user subscribe to the approach; when is it resented?</a:t>
            </a:r>
          </a:p>
          <a:p>
            <a:pPr lvl="1" eaLnBrk="1" hangingPunct="1"/>
            <a:r>
              <a:rPr lang="en-US" smtClean="0"/>
              <a:t>Drug control</a:t>
            </a:r>
          </a:p>
          <a:p>
            <a:pPr lvl="2" eaLnBrk="1" hangingPunct="1"/>
            <a:r>
              <a:rPr lang="en-US" smtClean="0"/>
              <a:t>Need a prescription</a:t>
            </a:r>
          </a:p>
          <a:p>
            <a:pPr lvl="2" eaLnBrk="1" hangingPunct="1"/>
            <a:r>
              <a:rPr lang="en-US" smtClean="0"/>
              <a:t>Only dispensed for 1 month supply; cannot renew</a:t>
            </a:r>
          </a:p>
          <a:p>
            <a:pPr lvl="2" eaLnBrk="1" hangingPunct="1"/>
            <a:r>
              <a:rPr lang="en-US" smtClean="0"/>
              <a:t>Cannot call-in to pharmacy</a:t>
            </a:r>
          </a:p>
          <a:p>
            <a:pPr lvl="2" eaLnBrk="1" hangingPunct="1"/>
            <a:r>
              <a:rPr lang="en-US" smtClean="0"/>
              <a:t>ID required</a:t>
            </a:r>
          </a:p>
          <a:p>
            <a:pPr lvl="2" eaLnBrk="1" hangingPunct="1"/>
            <a:r>
              <a:rPr lang="en-US" smtClean="0"/>
              <a:t>Not honored from out-of-state prescription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Fall 2010</a:t>
            </a:r>
            <a:endParaRPr lang="en-US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169863"/>
            <a:ext cx="8677275" cy="1143000"/>
          </a:xfrm>
        </p:spPr>
        <p:txBody>
          <a:bodyPr/>
          <a:lstStyle/>
          <a:p>
            <a:pPr eaLnBrk="1" hangingPunct="1"/>
            <a:r>
              <a:rPr lang="en-US" smtClean="0"/>
              <a:t>Forcing Function Approach- 8</a:t>
            </a:r>
          </a:p>
        </p:txBody>
      </p:sp>
      <p:pic>
        <p:nvPicPr>
          <p:cNvPr id="1026" name="Picture 2" descr="\\KNOTHOME2\Classes\Current\cs5540-HCI-f09\ResourceMat\chpix\2009-09-14-0859-34\IMG_0135.JPG"/>
          <p:cNvPicPr>
            <a:picLocks noChangeAspect="1" noChangeArrowheads="1"/>
          </p:cNvPicPr>
          <p:nvPr/>
        </p:nvPicPr>
        <p:blipFill>
          <a:blip r:embed="rId3" cstate="print"/>
          <a:srcRect l="12515" t="160" r="12858" b="7908"/>
          <a:stretch>
            <a:fillRect/>
          </a:stretch>
        </p:blipFill>
        <p:spPr bwMode="auto">
          <a:xfrm>
            <a:off x="0" y="0"/>
            <a:ext cx="9580671" cy="6287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Fall 2010</a:t>
            </a:r>
            <a:endParaRPr lang="en-US" smtClean="0"/>
          </a:p>
        </p:txBody>
      </p:sp>
      <p:pic>
        <p:nvPicPr>
          <p:cNvPr id="1027" name="Picture 3" descr="\\KNOTHOME2\Classes\Current\cs5540-HCI-f09\ResourceMat\chpix\2009-09-14-0859-34\IMG_0134.JPG"/>
          <p:cNvPicPr>
            <a:picLocks noChangeAspect="1" noChangeArrowheads="1"/>
          </p:cNvPicPr>
          <p:nvPr/>
        </p:nvPicPr>
        <p:blipFill>
          <a:blip r:embed="rId3" cstate="print"/>
          <a:srcRect l="12820" t="8043" r="8608" b="14213"/>
          <a:stretch>
            <a:fillRect/>
          </a:stretch>
        </p:blipFill>
        <p:spPr bwMode="auto">
          <a:xfrm>
            <a:off x="651642" y="1092583"/>
            <a:ext cx="4508938" cy="4225159"/>
          </a:xfrm>
          <a:prstGeom prst="rect">
            <a:avLst/>
          </a:prstGeom>
          <a:noFill/>
        </p:spPr>
      </p:pic>
      <p:pic>
        <p:nvPicPr>
          <p:cNvPr id="1026" name="Picture 2" descr="\\KNOTHOME2\Classes\Current\cs5540-HCI-f09\ResourceMat\chpix\2009-09-14-0859-34\IMG_0135.JPG"/>
          <p:cNvPicPr>
            <a:picLocks noChangeAspect="1" noChangeArrowheads="1"/>
          </p:cNvPicPr>
          <p:nvPr/>
        </p:nvPicPr>
        <p:blipFill>
          <a:blip r:embed="rId4" cstate="print"/>
          <a:srcRect l="17801" t="14449" r="22886" b="24142"/>
          <a:stretch>
            <a:fillRect/>
          </a:stretch>
        </p:blipFill>
        <p:spPr bwMode="auto">
          <a:xfrm>
            <a:off x="5772796" y="4406061"/>
            <a:ext cx="2788534" cy="153809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46543" y="367863"/>
            <a:ext cx="8271641" cy="76944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n-US" sz="4400" dirty="0" smtClean="0">
                <a:solidFill>
                  <a:srgbClr val="FFC000"/>
                </a:solidFill>
              </a:rPr>
              <a:t>Forcing Function Approach </a:t>
            </a:r>
            <a:r>
              <a:rPr lang="en-US" sz="3600" dirty="0" smtClean="0">
                <a:solidFill>
                  <a:srgbClr val="FFC000"/>
                </a:solidFill>
              </a:rPr>
              <a:t>- 8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Fall 2010</a:t>
            </a:r>
            <a:endParaRPr 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9863"/>
            <a:ext cx="7212013" cy="1143000"/>
          </a:xfrm>
        </p:spPr>
        <p:txBody>
          <a:bodyPr/>
          <a:lstStyle/>
          <a:p>
            <a:pPr eaLnBrk="1" hangingPunct="1"/>
            <a:r>
              <a:rPr lang="en-US" smtClean="0"/>
              <a:t>Mappings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Mappings refers to the relationship between two things</a:t>
            </a:r>
          </a:p>
          <a:p>
            <a:pPr eaLnBrk="1" hangingPunct="1"/>
            <a:r>
              <a:rPr lang="en-US" smtClean="0"/>
              <a:t>Eg, control and movement</a:t>
            </a:r>
          </a:p>
          <a:p>
            <a:pPr lvl="1" eaLnBrk="1" hangingPunct="1"/>
            <a:r>
              <a:rPr lang="en-US" smtClean="0"/>
              <a:t>Steering wheel</a:t>
            </a:r>
          </a:p>
          <a:p>
            <a:pPr lvl="1" eaLnBrk="1" hangingPunct="1"/>
            <a:r>
              <a:rPr lang="en-US" smtClean="0"/>
              <a:t>Door handle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Fall 2010</a:t>
            </a:r>
            <a:endParaRPr lang="en-US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Fault “Intolerance”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Design so that only correct actions can be taken</a:t>
            </a:r>
          </a:p>
          <a:p>
            <a:pPr eaLnBrk="1" hangingPunct="1"/>
            <a:r>
              <a:rPr lang="en-US" smtClean="0"/>
              <a:t>Nuclear power plants</a:t>
            </a:r>
          </a:p>
          <a:p>
            <a:pPr eaLnBrk="1" hangingPunct="1"/>
            <a:r>
              <a:rPr lang="en-US" smtClean="0"/>
              <a:t>Cockpits: Flaps down</a:t>
            </a:r>
          </a:p>
          <a:p>
            <a:pPr eaLnBrk="1" hangingPunct="1"/>
            <a:r>
              <a:rPr lang="en-US" smtClean="0"/>
              <a:t>Shifting into reverse</a:t>
            </a:r>
          </a:p>
          <a:p>
            <a:pPr eaLnBrk="1" hangingPunct="1"/>
            <a:r>
              <a:rPr lang="en-US" smtClean="0"/>
              <a:t>Assemble only one way: right way!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Fall 2010</a:t>
            </a:r>
            <a:endParaRPr lang="en-US" smtClean="0"/>
          </a:p>
        </p:txBody>
      </p:sp>
      <p:sp>
        <p:nvSpPr>
          <p:cNvPr id="3993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Visibility</a:t>
            </a:r>
          </a:p>
        </p:txBody>
      </p:sp>
      <p:sp>
        <p:nvSpPr>
          <p:cNvPr id="3994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Allow the user to be informed</a:t>
            </a:r>
          </a:p>
          <a:p>
            <a:pPr eaLnBrk="1" hangingPunct="1"/>
            <a:r>
              <a:rPr lang="en-US" smtClean="0"/>
              <a:t>Show him the state</a:t>
            </a:r>
          </a:p>
          <a:p>
            <a:pPr lvl="1" eaLnBrk="1" hangingPunct="1"/>
            <a:r>
              <a:rPr lang="en-US" smtClean="0"/>
              <a:t>Where is the elevator?  </a:t>
            </a:r>
          </a:p>
          <a:p>
            <a:pPr lvl="1" eaLnBrk="1" hangingPunct="1"/>
            <a:r>
              <a:rPr lang="en-US" smtClean="0"/>
              <a:t>Can I see the elevator in its shaft?</a:t>
            </a:r>
          </a:p>
          <a:p>
            <a:pPr eaLnBrk="1" hangingPunct="1"/>
            <a:r>
              <a:rPr lang="en-US" smtClean="0"/>
              <a:t>Is the tape in correctly?  Is it engaged?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Fall 2010</a:t>
            </a:r>
            <a:endParaRPr lang="en-US" smtClean="0"/>
          </a:p>
        </p:txBody>
      </p:sp>
      <p:sp>
        <p:nvSpPr>
          <p:cNvPr id="4096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Interpreting Data</a:t>
            </a:r>
          </a:p>
        </p:txBody>
      </p:sp>
      <p:sp>
        <p:nvSpPr>
          <p:cNvPr id="4096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Swiss Air flight</a:t>
            </a:r>
          </a:p>
          <a:p>
            <a:pPr lvl="1" eaLnBrk="1" hangingPunct="1"/>
            <a:r>
              <a:rPr lang="en-US" smtClean="0"/>
              <a:t>low oil pressure, level on Eng 1</a:t>
            </a:r>
          </a:p>
          <a:p>
            <a:pPr lvl="2" eaLnBrk="1" hangingPunct="1"/>
            <a:r>
              <a:rPr lang="en-US" smtClean="0"/>
              <a:t>turn off Eng 1</a:t>
            </a:r>
          </a:p>
          <a:p>
            <a:pPr lvl="1" eaLnBrk="1" hangingPunct="1"/>
            <a:r>
              <a:rPr lang="en-US" smtClean="0"/>
              <a:t>ditto  on Eng 2 &amp; 3</a:t>
            </a:r>
          </a:p>
          <a:p>
            <a:pPr lvl="2" eaLnBrk="1" hangingPunct="1"/>
            <a:r>
              <a:rPr lang="en-US" smtClean="0"/>
              <a:t>impossible, not reasonable!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Fall 2010</a:t>
            </a:r>
            <a:endParaRPr lang="en-US" smtClean="0"/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Interpreting Data</a:t>
            </a:r>
          </a:p>
        </p:txBody>
      </p:sp>
      <p:sp>
        <p:nvSpPr>
          <p:cNvPr id="4198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This happened!</a:t>
            </a:r>
          </a:p>
          <a:p>
            <a:pPr lvl="1" eaLnBrk="1" hangingPunct="1"/>
            <a:r>
              <a:rPr lang="en-US" dirty="0" smtClean="0"/>
              <a:t>New procedure</a:t>
            </a:r>
          </a:p>
          <a:p>
            <a:pPr lvl="1" eaLnBrk="1" hangingPunct="1"/>
            <a:r>
              <a:rPr lang="en-US" dirty="0" smtClean="0"/>
              <a:t>Same mistake on all engines</a:t>
            </a:r>
          </a:p>
          <a:p>
            <a:pPr lvl="1" eaLnBrk="1" hangingPunct="1"/>
            <a:r>
              <a:rPr lang="en-US" dirty="0" smtClean="0"/>
              <a:t>Oil ran out because of maintenance error on new procedure</a:t>
            </a:r>
          </a:p>
          <a:p>
            <a:pPr lvl="1" eaLnBrk="1" hangingPunct="1"/>
            <a:r>
              <a:rPr lang="en-US" i="1" dirty="0" smtClean="0"/>
              <a:t>World view </a:t>
            </a:r>
            <a:r>
              <a:rPr lang="en-US" dirty="0" smtClean="0"/>
              <a:t>was wrong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Fall 2010</a:t>
            </a:r>
            <a:endParaRPr lang="en-US" smtClean="0"/>
          </a:p>
        </p:txBody>
      </p:sp>
      <p:sp>
        <p:nvSpPr>
          <p:cNvPr id="4301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Effecting Actions</a:t>
            </a:r>
          </a:p>
        </p:txBody>
      </p:sp>
      <p:sp>
        <p:nvSpPr>
          <p:cNvPr id="4301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Command mode</a:t>
            </a:r>
          </a:p>
          <a:p>
            <a:pPr lvl="1" eaLnBrk="1" hangingPunct="1"/>
            <a:r>
              <a:rPr lang="en-US" smtClean="0"/>
              <a:t>3rd Person</a:t>
            </a:r>
          </a:p>
          <a:p>
            <a:pPr lvl="1" eaLnBrk="1" hangingPunct="1"/>
            <a:r>
              <a:rPr lang="en-US" smtClean="0"/>
              <a:t>Proxy</a:t>
            </a:r>
          </a:p>
          <a:p>
            <a:pPr lvl="1" eaLnBrk="1" hangingPunct="1"/>
            <a:r>
              <a:rPr lang="en-US" smtClean="0"/>
              <a:t>“fly by wire”</a:t>
            </a:r>
          </a:p>
          <a:p>
            <a:pPr eaLnBrk="1" hangingPunct="1"/>
            <a:r>
              <a:rPr lang="en-US" smtClean="0"/>
              <a:t>Direct control</a:t>
            </a:r>
          </a:p>
          <a:p>
            <a:pPr lvl="1" eaLnBrk="1" hangingPunct="1"/>
            <a:r>
              <a:rPr lang="en-US" smtClean="0"/>
              <a:t>“hands on experience”</a:t>
            </a:r>
          </a:p>
          <a:p>
            <a:pPr lvl="1" eaLnBrk="1" hangingPunct="1"/>
            <a:r>
              <a:rPr lang="en-US" smtClean="0"/>
              <a:t>good haptic feedback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Fall 2010</a:t>
            </a:r>
            <a:endParaRPr lang="en-US" smtClean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9863"/>
            <a:ext cx="8805863" cy="1143000"/>
          </a:xfrm>
        </p:spPr>
        <p:txBody>
          <a:bodyPr/>
          <a:lstStyle/>
          <a:p>
            <a:pPr eaLnBrk="1" hangingPunct="1"/>
            <a:r>
              <a:rPr lang="en-US" smtClean="0"/>
              <a:t>Make Complicated Simpler - </a:t>
            </a:r>
            <a:r>
              <a:rPr lang="en-US" sz="3600" smtClean="0"/>
              <a:t>1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 both world and user knowledge</a:t>
            </a:r>
          </a:p>
          <a:p>
            <a:pPr lvl="1" eaLnBrk="1" hangingPunct="1"/>
            <a:r>
              <a:rPr lang="en-US" smtClean="0"/>
              <a:t>Can lead to difficult choices</a:t>
            </a:r>
          </a:p>
          <a:p>
            <a:pPr eaLnBrk="1" hangingPunct="1"/>
            <a:r>
              <a:rPr lang="en-US" smtClean="0"/>
              <a:t>Simplify structure of tasks</a:t>
            </a:r>
          </a:p>
          <a:p>
            <a:pPr eaLnBrk="1" hangingPunct="1"/>
            <a:r>
              <a:rPr lang="en-US" smtClean="0"/>
              <a:t>Make things visible</a:t>
            </a:r>
          </a:p>
          <a:p>
            <a:pPr lvl="1" eaLnBrk="1" hangingPunct="1"/>
            <a:r>
              <a:rPr lang="en-US" smtClean="0"/>
              <a:t>Bridging execution and evaluation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Fall 2010</a:t>
            </a:r>
            <a:endParaRPr lang="en-US" smtClean="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Make Complicated Simpler - 2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Get mappings right</a:t>
            </a:r>
          </a:p>
          <a:p>
            <a:pPr lvl="1" eaLnBrk="1" hangingPunct="1"/>
            <a:r>
              <a:rPr lang="en-US" dirty="0" smtClean="0"/>
              <a:t>test and validate </a:t>
            </a:r>
          </a:p>
          <a:p>
            <a:pPr eaLnBrk="1" hangingPunct="1"/>
            <a:r>
              <a:rPr lang="en-US" dirty="0" smtClean="0"/>
              <a:t>Exploit constraints</a:t>
            </a:r>
          </a:p>
          <a:p>
            <a:pPr eaLnBrk="1" hangingPunct="1"/>
            <a:r>
              <a:rPr lang="en-US" dirty="0" smtClean="0"/>
              <a:t>Design for error</a:t>
            </a:r>
          </a:p>
          <a:p>
            <a:pPr eaLnBrk="1" hangingPunct="1"/>
            <a:r>
              <a:rPr lang="en-US" dirty="0" smtClean="0"/>
              <a:t>Standardize</a:t>
            </a:r>
          </a:p>
          <a:p>
            <a:pPr eaLnBrk="1" hangingPunct="1"/>
            <a:r>
              <a:rPr lang="en-US" dirty="0" smtClean="0"/>
              <a:t>Weight cost/benefit of choices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606550" y="1208088"/>
            <a:ext cx="6176963" cy="2405062"/>
          </a:xfrm>
          <a:noFill/>
        </p:spPr>
        <p:txBody>
          <a:bodyPr/>
          <a:lstStyle/>
          <a:p>
            <a:pPr eaLnBrk="1" hangingPunct="1"/>
            <a:r>
              <a:rPr lang="en-US" sz="3600" dirty="0" smtClean="0"/>
              <a:t>End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i="1" dirty="0" smtClean="0"/>
              <a:t>D A Norman Notes</a:t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endParaRPr lang="en-US" i="1" dirty="0" smtClean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 rot="16200000">
            <a:off x="-656431" y="4775994"/>
            <a:ext cx="23225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FFCC00"/>
                </a:solidFill>
                <a:latin typeface="+mj-lt"/>
                <a:ea typeface="+mj-ea"/>
                <a:cs typeface="+mj-cs"/>
              </a:rPr>
              <a:t>End </a:t>
            </a:r>
            <a:r>
              <a:rPr lang="en-US" dirty="0" err="1" smtClean="0">
                <a:solidFill>
                  <a:srgbClr val="FFCC00"/>
                </a:solidFill>
                <a:latin typeface="+mj-lt"/>
                <a:ea typeface="+mj-ea"/>
                <a:cs typeface="+mj-cs"/>
              </a:rPr>
              <a:t>Lec</a:t>
            </a:r>
            <a:r>
              <a:rPr lang="en-US" dirty="0" smtClean="0">
                <a:solidFill>
                  <a:srgbClr val="FFCC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>
                <a:solidFill>
                  <a:srgbClr val="FFCC00"/>
                </a:solidFill>
                <a:latin typeface="+mj-lt"/>
                <a:ea typeface="+mj-ea"/>
                <a:cs typeface="+mj-cs"/>
              </a:rPr>
              <a:t>Set </a:t>
            </a:r>
            <a:r>
              <a:rPr lang="en-US" smtClean="0">
                <a:solidFill>
                  <a:srgbClr val="FFCC00"/>
                </a:solidFill>
                <a:latin typeface="+mj-lt"/>
                <a:ea typeface="+mj-ea"/>
                <a:cs typeface="+mj-cs"/>
              </a:rPr>
              <a:t>2</a:t>
            </a:r>
            <a:endParaRPr lang="en-US" dirty="0">
              <a:solidFill>
                <a:srgbClr val="FFCC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door_handle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0288" y="2570163"/>
            <a:ext cx="3433762" cy="318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Fall 2010</a:t>
            </a:r>
            <a:endParaRPr lang="en-US" smtClean="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Map’s &amp; Afford’s: Ex’s   - 1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69963" y="1881188"/>
            <a:ext cx="8001000" cy="1981200"/>
          </a:xfrm>
        </p:spPr>
        <p:txBody>
          <a:bodyPr/>
          <a:lstStyle/>
          <a:p>
            <a:pPr eaLnBrk="1" hangingPunct="1"/>
            <a:r>
              <a:rPr lang="en-US" sz="2800" smtClean="0"/>
              <a:t>Door Knobs v Levers</a:t>
            </a:r>
          </a:p>
        </p:txBody>
      </p:sp>
      <p:pic>
        <p:nvPicPr>
          <p:cNvPr id="8198" name="Picture 8" descr="door_handle2.png"/>
          <p:cNvPicPr>
            <a:picLocks noChangeAspect="1"/>
          </p:cNvPicPr>
          <p:nvPr/>
        </p:nvPicPr>
        <p:blipFill>
          <a:blip r:embed="rId4" cstate="print"/>
          <a:srcRect l="5470" r="15901"/>
          <a:stretch>
            <a:fillRect/>
          </a:stretch>
        </p:blipFill>
        <p:spPr bwMode="auto">
          <a:xfrm>
            <a:off x="5367338" y="2570163"/>
            <a:ext cx="2711450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Fall 2010</a:t>
            </a:r>
            <a:endParaRPr lang="en-US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Map’s &amp; Afford’s: Ex’s   - 2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981200"/>
            <a:ext cx="80010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Doors open left or right</a:t>
            </a:r>
            <a:r>
              <a:rPr lang="en-US" sz="800" smtClean="0"/>
              <a:t> </a:t>
            </a:r>
            <a:r>
              <a:rPr lang="en-US" sz="2800" smtClean="0"/>
              <a:t>?</a:t>
            </a:r>
          </a:p>
        </p:txBody>
      </p:sp>
      <p:pic>
        <p:nvPicPr>
          <p:cNvPr id="235524" name="Picture 4" descr="AffordanceImages_MEBdoors"/>
          <p:cNvPicPr>
            <a:picLocks noChangeAspect="1" noChangeArrowheads="1"/>
          </p:cNvPicPr>
          <p:nvPr/>
        </p:nvPicPr>
        <p:blipFill>
          <a:blip r:embed="rId3" cstate="print"/>
          <a:srcRect l="10526" r="6277" b="8705"/>
          <a:stretch>
            <a:fillRect/>
          </a:stretch>
        </p:blipFill>
        <p:spPr bwMode="auto">
          <a:xfrm>
            <a:off x="3630613" y="2600325"/>
            <a:ext cx="4302125" cy="3540125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Fall 2010</a:t>
            </a:r>
            <a:endParaRPr lang="en-US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Map’s &amp; Afford’s: Ex’s   - 3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819275"/>
            <a:ext cx="8001000" cy="676275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Lego pieces</a:t>
            </a:r>
          </a:p>
        </p:txBody>
      </p:sp>
      <p:pic>
        <p:nvPicPr>
          <p:cNvPr id="236548" name="Picture 4" descr="Lego_Image"/>
          <p:cNvPicPr>
            <a:picLocks noChangeAspect="1" noChangeArrowheads="1"/>
          </p:cNvPicPr>
          <p:nvPr/>
        </p:nvPicPr>
        <p:blipFill>
          <a:blip r:embed="rId3" cstate="print"/>
          <a:srcRect l="19043" t="18880" r="24934" b="36458"/>
          <a:stretch>
            <a:fillRect/>
          </a:stretch>
        </p:blipFill>
        <p:spPr bwMode="auto">
          <a:xfrm>
            <a:off x="1504950" y="2647950"/>
            <a:ext cx="5464175" cy="3267075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Fall 2010</a:t>
            </a:r>
            <a:endParaRPr lang="en-US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Map’s &amp; Afford’s: Ex’s   - 4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981200"/>
            <a:ext cx="8001000" cy="1200150"/>
          </a:xfrm>
        </p:spPr>
        <p:txBody>
          <a:bodyPr/>
          <a:lstStyle/>
          <a:p>
            <a:pPr eaLnBrk="1" hangingPunct="1"/>
            <a:r>
              <a:rPr lang="en-US" sz="2800" smtClean="0"/>
              <a:t>Bicycle</a:t>
            </a:r>
          </a:p>
          <a:p>
            <a:pPr lvl="1" eaLnBrk="1" hangingPunct="1"/>
            <a:r>
              <a:rPr lang="en-US" sz="2400" smtClean="0"/>
              <a:t>Seat, position, handlebars, brakes</a:t>
            </a:r>
          </a:p>
          <a:p>
            <a:pPr eaLnBrk="1" hangingPunct="1"/>
            <a:endParaRPr lang="en-US" sz="2800" smtClean="0"/>
          </a:p>
        </p:txBody>
      </p:sp>
      <p:pic>
        <p:nvPicPr>
          <p:cNvPr id="237572" name="Picture 4" descr="cak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035300"/>
            <a:ext cx="4933950" cy="3106738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Fall 2010</a:t>
            </a:r>
            <a:endParaRPr lang="en-US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Map’s &amp; Afford’s: Ex’s   - 5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57250" y="1571625"/>
            <a:ext cx="8001000" cy="1200150"/>
          </a:xfrm>
        </p:spPr>
        <p:txBody>
          <a:bodyPr/>
          <a:lstStyle/>
          <a:p>
            <a:pPr eaLnBrk="1" hangingPunct="1"/>
            <a:r>
              <a:rPr lang="en-US" sz="2800" smtClean="0"/>
              <a:t>Mercedes power seat adjustment</a:t>
            </a:r>
          </a:p>
        </p:txBody>
      </p:sp>
      <p:pic>
        <p:nvPicPr>
          <p:cNvPr id="238596" name="Picture 4" descr="AffordanceImages_MLseatAdju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425" y="2508250"/>
            <a:ext cx="4524375" cy="3394075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238597" name="Picture 5" descr="AffordanceImages_MLseatAdjust"/>
          <p:cNvPicPr>
            <a:picLocks noChangeAspect="1" noChangeArrowheads="1"/>
          </p:cNvPicPr>
          <p:nvPr/>
        </p:nvPicPr>
        <p:blipFill>
          <a:blip r:embed="rId4" cstate="print"/>
          <a:srcRect l="35992" t="48508" r="39481" b="22188"/>
          <a:stretch>
            <a:fillRect/>
          </a:stretch>
        </p:blipFill>
        <p:spPr bwMode="auto">
          <a:xfrm>
            <a:off x="5048250" y="2519363"/>
            <a:ext cx="3789363" cy="3395662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per">
  <a:themeElements>
    <a:clrScheme name="">
      <a:dk1>
        <a:srgbClr val="000000"/>
      </a:dk1>
      <a:lt1>
        <a:srgbClr val="FFFFCC"/>
      </a:lt1>
      <a:dk2>
        <a:srgbClr val="000099"/>
      </a:dk2>
      <a:lt2>
        <a:srgbClr val="FFCC00"/>
      </a:lt2>
      <a:accent1>
        <a:srgbClr val="006666"/>
      </a:accent1>
      <a:accent2>
        <a:srgbClr val="CC9900"/>
      </a:accent2>
      <a:accent3>
        <a:srgbClr val="AAAACA"/>
      </a:accent3>
      <a:accent4>
        <a:srgbClr val="DADAAE"/>
      </a:accent4>
      <a:accent5>
        <a:srgbClr val="AAB8B8"/>
      </a:accent5>
      <a:accent6>
        <a:srgbClr val="B98A00"/>
      </a:accent6>
      <a:hlink>
        <a:srgbClr val="CC6600"/>
      </a:hlink>
      <a:folHlink>
        <a:srgbClr val="969696"/>
      </a:folHlink>
    </a:clrScheme>
    <a:fontScheme name="Vip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iper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8080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C0C0AA"/>
        </a:accent5>
        <a:accent6>
          <a:srgbClr val="B98A00"/>
        </a:accent6>
        <a:hlink>
          <a:srgbClr val="CC66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per 2">
        <a:dk1>
          <a:srgbClr val="660033"/>
        </a:dk1>
        <a:lt1>
          <a:srgbClr val="FFFFFF"/>
        </a:lt1>
        <a:dk2>
          <a:srgbClr val="B60009"/>
        </a:dk2>
        <a:lt2>
          <a:srgbClr val="B2B2B2"/>
        </a:lt2>
        <a:accent1>
          <a:srgbClr val="CCCC00"/>
        </a:accent1>
        <a:accent2>
          <a:srgbClr val="DE9ABC"/>
        </a:accent2>
        <a:accent3>
          <a:srgbClr val="FFFFFF"/>
        </a:accent3>
        <a:accent4>
          <a:srgbClr val="56002A"/>
        </a:accent4>
        <a:accent5>
          <a:srgbClr val="E2E2AA"/>
        </a:accent5>
        <a:accent6>
          <a:srgbClr val="C98BAA"/>
        </a:accent6>
        <a:hlink>
          <a:srgbClr val="FFAFA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per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80808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per 4">
        <a:dk1>
          <a:srgbClr val="2C2C42"/>
        </a:dk1>
        <a:lt1>
          <a:srgbClr val="FFFFCC"/>
        </a:lt1>
        <a:dk2>
          <a:srgbClr val="666699"/>
        </a:dk2>
        <a:lt2>
          <a:srgbClr val="FFCC00"/>
        </a:lt2>
        <a:accent1>
          <a:srgbClr val="FF9933"/>
        </a:accent1>
        <a:accent2>
          <a:srgbClr val="808000"/>
        </a:accent2>
        <a:accent3>
          <a:srgbClr val="B8B8CA"/>
        </a:accent3>
        <a:accent4>
          <a:srgbClr val="DADAAE"/>
        </a:accent4>
        <a:accent5>
          <a:srgbClr val="FFCAAD"/>
        </a:accent5>
        <a:accent6>
          <a:srgbClr val="737300"/>
        </a:accent6>
        <a:hlink>
          <a:srgbClr val="CC6600"/>
        </a:hlink>
        <a:folHlink>
          <a:srgbClr val="33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per 5">
        <a:dk1>
          <a:srgbClr val="50000F"/>
        </a:dk1>
        <a:lt1>
          <a:srgbClr val="FFCC00"/>
        </a:lt1>
        <a:dk2>
          <a:srgbClr val="800000"/>
        </a:dk2>
        <a:lt2>
          <a:srgbClr val="FFFFCC"/>
        </a:lt2>
        <a:accent1>
          <a:srgbClr val="808000"/>
        </a:accent1>
        <a:accent2>
          <a:srgbClr val="993366"/>
        </a:accent2>
        <a:accent3>
          <a:srgbClr val="C0AAAA"/>
        </a:accent3>
        <a:accent4>
          <a:srgbClr val="DAAE00"/>
        </a:accent4>
        <a:accent5>
          <a:srgbClr val="C0C0AA"/>
        </a:accent5>
        <a:accent6>
          <a:srgbClr val="8A2D5C"/>
        </a:accent6>
        <a:hlink>
          <a:srgbClr val="FF505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per 6">
        <a:dk1>
          <a:srgbClr val="333300"/>
        </a:dk1>
        <a:lt1>
          <a:srgbClr val="FFCC00"/>
        </a:lt1>
        <a:dk2>
          <a:srgbClr val="666633"/>
        </a:dk2>
        <a:lt2>
          <a:srgbClr val="FFFFCC"/>
        </a:lt2>
        <a:accent1>
          <a:srgbClr val="8F7401"/>
        </a:accent1>
        <a:accent2>
          <a:srgbClr val="CC6600"/>
        </a:accent2>
        <a:accent3>
          <a:srgbClr val="B8B8AD"/>
        </a:accent3>
        <a:accent4>
          <a:srgbClr val="DAAE00"/>
        </a:accent4>
        <a:accent5>
          <a:srgbClr val="C6BCAA"/>
        </a:accent5>
        <a:accent6>
          <a:srgbClr val="B95C00"/>
        </a:accent6>
        <a:hlink>
          <a:srgbClr val="666699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per 7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Viper</Template>
  <TotalTime>14722</TotalTime>
  <Words>1390</Words>
  <Application>Microsoft Office PowerPoint</Application>
  <PresentationFormat>On-screen Show (4:3)</PresentationFormat>
  <Paragraphs>445</Paragraphs>
  <Slides>47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Viper</vt:lpstr>
      <vt:lpstr>Preliminaries II</vt:lpstr>
      <vt:lpstr>Slide 2</vt:lpstr>
      <vt:lpstr>Affordances</vt:lpstr>
      <vt:lpstr>Mappings</vt:lpstr>
      <vt:lpstr>Map’s &amp; Afford’s: Ex’s   - 1</vt:lpstr>
      <vt:lpstr>Map’s &amp; Afford’s: Ex’s   - 2</vt:lpstr>
      <vt:lpstr>Map’s &amp; Afford’s: Ex’s   - 3</vt:lpstr>
      <vt:lpstr>Map’s &amp; Afford’s: Ex’s   - 4</vt:lpstr>
      <vt:lpstr>Map’s &amp; Afford’s: Ex’s   - 5</vt:lpstr>
      <vt:lpstr>Map’s &amp; Afford’s: Ex’s   - 6</vt:lpstr>
      <vt:lpstr>Mappings &amp; Affordances: Ex’s -2</vt:lpstr>
      <vt:lpstr>Is this function obvious?</vt:lpstr>
      <vt:lpstr>Is this function obvious?</vt:lpstr>
      <vt:lpstr>Is this function obvious?</vt:lpstr>
      <vt:lpstr>Functionality v Interface/Mapping</vt:lpstr>
      <vt:lpstr>Huh?    What’s this ?   </vt:lpstr>
      <vt:lpstr>Slide 17</vt:lpstr>
      <vt:lpstr>7 Stages of Action - 1</vt:lpstr>
      <vt:lpstr>7 Stages of Action - 1</vt:lpstr>
      <vt:lpstr>7 Stages of Action - 2</vt:lpstr>
      <vt:lpstr>7 Stages of Action - 2</vt:lpstr>
      <vt:lpstr>7 Stages of Action - 4</vt:lpstr>
      <vt:lpstr>Issues</vt:lpstr>
      <vt:lpstr>Control Structures</vt:lpstr>
      <vt:lpstr>Expect Bad Input</vt:lpstr>
      <vt:lpstr>Designing for Errors - 1</vt:lpstr>
      <vt:lpstr>Designing for Errors - 2</vt:lpstr>
      <vt:lpstr>Forcing Functions - 1</vt:lpstr>
      <vt:lpstr>Forcing Functions: Examples - 2</vt:lpstr>
      <vt:lpstr>Forcing Functions - 3</vt:lpstr>
      <vt:lpstr>Forcing Functions - 4</vt:lpstr>
      <vt:lpstr>Forcing Functions - 5</vt:lpstr>
      <vt:lpstr>Forcing Functions: Advisories - 6</vt:lpstr>
      <vt:lpstr>Forcing Function Approach- 7</vt:lpstr>
      <vt:lpstr>Forcing Function Approach- 8</vt:lpstr>
      <vt:lpstr>Forcing Function Approach- 8</vt:lpstr>
      <vt:lpstr>Forcing Function Approach- 8</vt:lpstr>
      <vt:lpstr>Forcing Function Approach- 8</vt:lpstr>
      <vt:lpstr>Slide 39</vt:lpstr>
      <vt:lpstr>Fault “Intolerance”</vt:lpstr>
      <vt:lpstr>Visibility</vt:lpstr>
      <vt:lpstr>Interpreting Data</vt:lpstr>
      <vt:lpstr>Interpreting Data</vt:lpstr>
      <vt:lpstr>Effecting Actions</vt:lpstr>
      <vt:lpstr>Make Complicated Simpler - 1</vt:lpstr>
      <vt:lpstr>Make Complicated Simpler - 2</vt:lpstr>
      <vt:lpstr>End  D A Norman Notes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Committee</dc:title>
  <dc:creator>Rich Riesenfeld</dc:creator>
  <cp:lastModifiedBy>rfr</cp:lastModifiedBy>
  <cp:revision>242</cp:revision>
  <dcterms:created xsi:type="dcterms:W3CDTF">2003-08-15T17:42:39Z</dcterms:created>
  <dcterms:modified xsi:type="dcterms:W3CDTF">2010-09-19T08:43:32Z</dcterms:modified>
</cp:coreProperties>
</file>