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1" r:id="rId1"/>
  </p:sldMasterIdLst>
  <p:notesMasterIdLst>
    <p:notesMasterId r:id="rId10"/>
  </p:notesMasterIdLst>
  <p:handoutMasterIdLst>
    <p:handoutMasterId r:id="rId11"/>
  </p:handoutMasterIdLst>
  <p:sldIdLst>
    <p:sldId id="276" r:id="rId2"/>
    <p:sldId id="257" r:id="rId3"/>
    <p:sldId id="284" r:id="rId4"/>
    <p:sldId id="259" r:id="rId5"/>
    <p:sldId id="260" r:id="rId6"/>
    <p:sldId id="285" r:id="rId7"/>
    <p:sldId id="291" r:id="rId8"/>
    <p:sldId id="275" r:id="rId9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EAEAEA"/>
    <a:srgbClr val="DDDDDD"/>
    <a:srgbClr val="FFFFFF"/>
    <a:srgbClr val="FF0000"/>
    <a:srgbClr val="CC0066"/>
    <a:srgbClr val="FF66CC"/>
    <a:srgbClr val="00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7982" autoAdjust="0"/>
    <p:restoredTop sz="94660"/>
  </p:normalViewPr>
  <p:slideViewPr>
    <p:cSldViewPr>
      <p:cViewPr varScale="1">
        <p:scale>
          <a:sx n="97" d="100"/>
          <a:sy n="97" d="100"/>
        </p:scale>
        <p:origin x="-90" y="-186"/>
      </p:cViewPr>
      <p:guideLst>
        <p:guide orient="horz" pos="3829"/>
        <p:guide orient="horz" pos="1410"/>
        <p:guide orient="horz" pos="4176"/>
        <p:guide pos="576"/>
        <p:guide pos="2977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260" y="25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Fall 08</a:t>
            </a:r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CS5540 HCI</a:t>
            </a:r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3AB07686-E8AA-4890-AAE8-33BA0DD80A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  <p:sp>
        <p:nvSpPr>
          <p:cNvPr id="26629" name="Rectangle 4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0" y="8878888"/>
            <a:ext cx="2971800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>
                <a:solidFill>
                  <a:schemeClr val="tx1"/>
                </a:solidFill>
                <a:latin typeface="Times New Roman" pitchFamily="18" charset="0"/>
              </a:rPr>
              <a:t>CS5540 HCI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="b">
            <a:spAutoFit/>
          </a:bodyPr>
          <a:lstStyle/>
          <a:p>
            <a:pPr algn="r"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fld id="{328E5618-C4F5-431E-A1C9-B436624B3812}" type="slidenum">
              <a:rPr lang="en-GB" sz="1200">
                <a:solidFill>
                  <a:schemeClr val="tx1"/>
                </a:solidFill>
                <a:latin typeface="Times New Roman" pitchFamily="18" charset="0"/>
              </a:rPr>
              <a:pPr algn="r">
                <a:lnSpc>
                  <a:spcPct val="95000"/>
                </a:lnSpc>
                <a:buClr>
                  <a:srgbClr val="000000"/>
                </a:buClr>
                <a:buSzPct val="100000"/>
                <a:buFont typeface="Times New Roman" pitchFamily="18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‹#›</a:t>
            </a:fld>
            <a:endParaRPr lang="en-GB" sz="12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noFill/>
          <a:ln/>
        </p:spPr>
      </p:sp>
      <p:sp>
        <p:nvSpPr>
          <p:cNvPr id="27651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2"/>
          <p:cNvSpPr txBox="1"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wrap="none" anchor="ctr"/>
          <a:lstStyle/>
          <a:p>
            <a:pPr eaLnBrk="1" hangingPunct="1"/>
            <a:endParaRPr lang="en-US" smtClean="0">
              <a:latin typeface="Times New Roman" pitchFamily="16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2"/>
          <p:cNvSpPr txBox="1">
            <a:spLocks noChangeArrowheads="1"/>
          </p:cNvSpPr>
          <p:nvPr userDrawn="1"/>
        </p:nvSpPr>
        <p:spPr bwMode="auto">
          <a:xfrm>
            <a:off x="1447800" y="2057400"/>
            <a:ext cx="6629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endParaRPr lang="en-US">
              <a:latin typeface="Times New Roman" pitchFamily="18" charset="0"/>
            </a:endParaRPr>
          </a:p>
        </p:txBody>
      </p:sp>
      <p:grpSp>
        <p:nvGrpSpPr>
          <p:cNvPr id="5" name="Group 19"/>
          <p:cNvGrpSpPr>
            <a:grpSpLocks/>
          </p:cNvGrpSpPr>
          <p:nvPr userDrawn="1"/>
        </p:nvGrpSpPr>
        <p:grpSpPr bwMode="auto">
          <a:xfrm>
            <a:off x="990600" y="4581525"/>
            <a:ext cx="7467600" cy="457200"/>
            <a:chOff x="624" y="2886"/>
            <a:chExt cx="4704" cy="288"/>
          </a:xfrm>
        </p:grpSpPr>
        <p:sp>
          <p:nvSpPr>
            <p:cNvPr id="6" name="Line 5"/>
            <p:cNvSpPr>
              <a:spLocks noChangeShapeType="1"/>
            </p:cNvSpPr>
            <p:nvPr userDrawn="1"/>
          </p:nvSpPr>
          <p:spPr bwMode="auto">
            <a:xfrm>
              <a:off x="720" y="3030"/>
              <a:ext cx="4368" cy="0"/>
            </a:xfrm>
            <a:prstGeom prst="line">
              <a:avLst/>
            </a:prstGeom>
            <a:noFill/>
            <a:ln w="5724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7" name="Rectangle 7"/>
            <p:cNvSpPr>
              <a:spLocks noChangeArrowheads="1"/>
            </p:cNvSpPr>
            <p:nvPr userDrawn="1"/>
          </p:nvSpPr>
          <p:spPr bwMode="auto">
            <a:xfrm flipV="1">
              <a:off x="3648" y="2886"/>
              <a:ext cx="1680" cy="28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25000"/>
                  </a:srgbClr>
                </a:gs>
                <a:gs pos="100000">
                  <a:srgbClr val="000066">
                    <a:alpha val="70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8" name="Rectangle 9"/>
            <p:cNvSpPr>
              <a:spLocks noChangeArrowheads="1"/>
            </p:cNvSpPr>
            <p:nvPr userDrawn="1"/>
          </p:nvSpPr>
          <p:spPr bwMode="auto">
            <a:xfrm flipV="1">
              <a:off x="2400" y="2886"/>
              <a:ext cx="1248" cy="28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10001"/>
                  </a:srgbClr>
                </a:gs>
                <a:gs pos="100000">
                  <a:srgbClr val="000066">
                    <a:alpha val="25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9" name="Rectangle 10"/>
            <p:cNvSpPr>
              <a:spLocks noChangeArrowheads="1"/>
            </p:cNvSpPr>
            <p:nvPr userDrawn="1"/>
          </p:nvSpPr>
          <p:spPr bwMode="auto">
            <a:xfrm flipV="1">
              <a:off x="624" y="2886"/>
              <a:ext cx="1776" cy="28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5000"/>
                  </a:srgbClr>
                </a:gs>
                <a:gs pos="100000">
                  <a:srgbClr val="000066">
                    <a:alpha val="10001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10" name="Rectangle 16"/>
            <p:cNvSpPr>
              <a:spLocks noChangeArrowheads="1"/>
            </p:cNvSpPr>
            <p:nvPr userDrawn="1"/>
          </p:nvSpPr>
          <p:spPr bwMode="auto">
            <a:xfrm>
              <a:off x="630" y="3031"/>
              <a:ext cx="4597" cy="73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  <p:sp>
        <p:nvSpPr>
          <p:cNvPr id="11" name="Rectangle 26"/>
          <p:cNvSpPr>
            <a:spLocks noChangeArrowheads="1"/>
          </p:cNvSpPr>
          <p:nvPr userDrawn="1"/>
        </p:nvSpPr>
        <p:spPr bwMode="auto">
          <a:xfrm>
            <a:off x="3546475" y="6477000"/>
            <a:ext cx="23320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2"/>
                </a:solidFill>
                <a:latin typeface="Arial" charset="0"/>
              </a:rPr>
              <a:t>CS5540 HCI</a:t>
            </a:r>
          </a:p>
        </p:txBody>
      </p:sp>
      <p:sp>
        <p:nvSpPr>
          <p:cNvPr id="51214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381000" y="685800"/>
            <a:ext cx="7391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1215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2743200"/>
            <a:ext cx="5791200" cy="1752600"/>
          </a:xfrm>
        </p:spPr>
        <p:txBody>
          <a:bodyPr/>
          <a:lstStyle>
            <a:lvl1pPr marL="0" indent="0" algn="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27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lang="en-US" sz="1400" kern="1200" smtClean="0">
                <a:solidFill>
                  <a:schemeClr val="tx2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76200"/>
            <a:ext cx="2076450" cy="60023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76950" cy="60023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914400" y="1624013"/>
            <a:ext cx="7575550" cy="44545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24013"/>
            <a:ext cx="3711575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375" y="1624013"/>
            <a:ext cx="3711575" cy="4454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228600" y="6477000"/>
            <a:ext cx="1752600" cy="304800"/>
          </a:xfrm>
          <a:prstGeom prst="rect">
            <a:avLst/>
          </a:prstGeom>
        </p:spPr>
        <p:txBody>
          <a:bodyPr/>
          <a:lstStyle>
            <a:lvl1pPr>
              <a:defRPr sz="1400" smtClean="0">
                <a:solidFill>
                  <a:schemeClr val="tx2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Sep 2011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ChangeArrowheads="1"/>
          </p:cNvSpPr>
          <p:nvPr/>
        </p:nvSpPr>
        <p:spPr bwMode="auto">
          <a:xfrm>
            <a:off x="3546475" y="6477000"/>
            <a:ext cx="2332038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ctr" eaLnBrk="1" hangingPunct="1">
              <a:defRPr/>
            </a:pPr>
            <a:r>
              <a:rPr lang="en-US" sz="1400" dirty="0">
                <a:solidFill>
                  <a:schemeClr val="tx2"/>
                </a:solidFill>
                <a:latin typeface="Arial" charset="0"/>
              </a:rPr>
              <a:t>CS5540 HCI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24013"/>
            <a:ext cx="7575550" cy="4454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 bwMode="auto">
          <a:xfrm>
            <a:off x="7850188" y="6477000"/>
            <a:ext cx="110013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 eaLnBrk="1" hangingPunct="1">
              <a:defRPr/>
            </a:pPr>
            <a:r>
              <a:rPr lang="en-US" sz="1400">
                <a:solidFill>
                  <a:schemeClr val="tx2"/>
                </a:solidFill>
                <a:latin typeface="Arial" charset="0"/>
              </a:rPr>
              <a:t>slide </a:t>
            </a:r>
            <a:fld id="{35715197-72C5-45B4-8AA3-B75C93918180}" type="slidenum">
              <a:rPr lang="en-US" sz="1400">
                <a:solidFill>
                  <a:schemeClr val="tx2"/>
                </a:solidFill>
                <a:latin typeface="Arial" charset="0"/>
              </a:rPr>
              <a:pPr algn="r" eaLnBrk="1" hangingPunct="1">
                <a:defRPr/>
              </a:pPr>
              <a:t>‹#›</a:t>
            </a:fld>
            <a:endParaRPr lang="en-US" sz="1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8305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grpSp>
        <p:nvGrpSpPr>
          <p:cNvPr id="1030" name="Group 20"/>
          <p:cNvGrpSpPr>
            <a:grpSpLocks/>
          </p:cNvGrpSpPr>
          <p:nvPr userDrawn="1"/>
        </p:nvGrpSpPr>
        <p:grpSpPr bwMode="auto">
          <a:xfrm>
            <a:off x="992188" y="914400"/>
            <a:ext cx="7467600" cy="457200"/>
            <a:chOff x="624" y="2886"/>
            <a:chExt cx="4704" cy="288"/>
          </a:xfrm>
        </p:grpSpPr>
        <p:sp>
          <p:nvSpPr>
            <p:cNvPr id="50197" name="Line 21"/>
            <p:cNvSpPr>
              <a:spLocks noChangeShapeType="1"/>
            </p:cNvSpPr>
            <p:nvPr userDrawn="1"/>
          </p:nvSpPr>
          <p:spPr bwMode="auto">
            <a:xfrm>
              <a:off x="720" y="3030"/>
              <a:ext cx="4368" cy="0"/>
            </a:xfrm>
            <a:prstGeom prst="line">
              <a:avLst/>
            </a:prstGeom>
            <a:noFill/>
            <a:ln w="57240">
              <a:solidFill>
                <a:schemeClr val="tx2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0198" name="Rectangle 22"/>
            <p:cNvSpPr>
              <a:spLocks noChangeArrowheads="1"/>
            </p:cNvSpPr>
            <p:nvPr userDrawn="1"/>
          </p:nvSpPr>
          <p:spPr bwMode="auto">
            <a:xfrm flipV="1">
              <a:off x="3648" y="2886"/>
              <a:ext cx="1680" cy="28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25000"/>
                  </a:srgbClr>
                </a:gs>
                <a:gs pos="100000">
                  <a:srgbClr val="000066">
                    <a:alpha val="70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0199" name="Rectangle 23"/>
            <p:cNvSpPr>
              <a:spLocks noChangeArrowheads="1"/>
            </p:cNvSpPr>
            <p:nvPr userDrawn="1"/>
          </p:nvSpPr>
          <p:spPr bwMode="auto">
            <a:xfrm flipV="1">
              <a:off x="2400" y="2886"/>
              <a:ext cx="1248" cy="28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10001"/>
                  </a:srgbClr>
                </a:gs>
                <a:gs pos="100000">
                  <a:srgbClr val="000066">
                    <a:alpha val="25000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0200" name="Rectangle 24"/>
            <p:cNvSpPr>
              <a:spLocks noChangeArrowheads="1"/>
            </p:cNvSpPr>
            <p:nvPr userDrawn="1"/>
          </p:nvSpPr>
          <p:spPr bwMode="auto">
            <a:xfrm flipV="1">
              <a:off x="624" y="2886"/>
              <a:ext cx="1776" cy="288"/>
            </a:xfrm>
            <a:prstGeom prst="rect">
              <a:avLst/>
            </a:prstGeom>
            <a:gradFill rotWithShape="1">
              <a:gsLst>
                <a:gs pos="0">
                  <a:srgbClr val="000066">
                    <a:alpha val="5000"/>
                  </a:srgbClr>
                </a:gs>
                <a:gs pos="100000">
                  <a:srgbClr val="000066">
                    <a:alpha val="10001"/>
                  </a:srgb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  <p:sp>
          <p:nvSpPr>
            <p:cNvPr id="50201" name="Rectangle 25"/>
            <p:cNvSpPr>
              <a:spLocks noChangeArrowheads="1"/>
            </p:cNvSpPr>
            <p:nvPr userDrawn="1"/>
          </p:nvSpPr>
          <p:spPr bwMode="auto">
            <a:xfrm>
              <a:off x="630" y="3031"/>
              <a:ext cx="4597" cy="73"/>
            </a:xfrm>
            <a:prstGeom prst="rect">
              <a:avLst/>
            </a:prstGeom>
            <a:solidFill>
              <a:srgbClr val="000066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 New Roman" pitchFamily="18" charset="0"/>
              </a:endParaRP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•"/>
        <a:defRPr sz="3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Char char="-"/>
        <a:defRPr sz="2800">
          <a:solidFill>
            <a:schemeClr val="tx2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400">
          <a:solidFill>
            <a:schemeClr val="tx2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000">
          <a:solidFill>
            <a:schemeClr val="tx2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charset="2"/>
        <a:buChar char="§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81000" y="317500"/>
            <a:ext cx="7391400" cy="2112963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CS5540 </a:t>
            </a:r>
            <a:r>
              <a:rPr lang="en-GB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HCI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3 </a:t>
            </a:r>
            <a:b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Affordance v Mapping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39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05125"/>
            <a:ext cx="5791200" cy="1752600"/>
          </a:xfrm>
        </p:spPr>
        <p:txBody>
          <a:bodyPr/>
          <a:lstStyle/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1 Name</a:t>
            </a:r>
          </a:p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Partner 2 Name</a:t>
            </a:r>
          </a:p>
          <a:p>
            <a:pPr eaLnBrk="1" hangingPunct="1"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Fall 2011</a:t>
            </a:r>
          </a:p>
          <a:p>
            <a:pPr eaLnBrk="1" hangingPunct="1">
              <a:defRPr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Definitions (in your words)</a:t>
            </a: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363" name="Rectangle 2"/>
          <p:cNvSpPr>
            <a:spLocks noGrp="1" noChangeArrowheads="1"/>
          </p:cNvSpPr>
          <p:nvPr>
            <p:ph idx="1"/>
          </p:nvPr>
        </p:nvSpPr>
        <p:spPr>
          <a:xfrm>
            <a:off x="914400" y="1624013"/>
            <a:ext cx="7575550" cy="4167187"/>
          </a:xfrm>
        </p:spPr>
        <p:txBody>
          <a:bodyPr/>
          <a:lstStyle/>
          <a:p>
            <a:pPr>
              <a:defRPr/>
            </a:pPr>
            <a:r>
              <a:rPr lang="en-GB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Affordance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>
              <a:buFontTx/>
              <a:buNone/>
              <a:defRPr/>
            </a:pPr>
            <a:endParaRPr lang="en-GB" dirty="0" smtClean="0"/>
          </a:p>
          <a:p>
            <a:pPr>
              <a:defRPr/>
            </a:pPr>
            <a:endParaRPr lang="en-GB" dirty="0" smtClean="0"/>
          </a:p>
          <a:p>
            <a:pPr>
              <a:defRPr/>
            </a:pPr>
            <a:r>
              <a:rPr lang="en-GB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Mapping</a:t>
            </a:r>
            <a:r>
              <a:rPr lang="en-GB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</p:txBody>
      </p:sp>
      <p:sp>
        <p:nvSpPr>
          <p:cNvPr id="15364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Sep 2011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/ Poor Example Matrix</a:t>
            </a:r>
          </a:p>
        </p:txBody>
      </p:sp>
      <p:graphicFrame>
        <p:nvGraphicFramePr>
          <p:cNvPr id="138952" name="Group 712"/>
          <p:cNvGraphicFramePr>
            <a:graphicFrameLocks noGrp="1"/>
          </p:cNvGraphicFramePr>
          <p:nvPr>
            <p:ph idx="1"/>
          </p:nvPr>
        </p:nvGraphicFramePr>
        <p:xfrm>
          <a:off x="914400" y="1371600"/>
          <a:ext cx="6222335" cy="4917726"/>
        </p:xfrm>
        <a:graphic>
          <a:graphicData uri="http://schemas.openxmlformats.org/drawingml/2006/table">
            <a:tbl>
              <a:tblPr/>
              <a:tblGrid>
                <a:gridCol w="838200"/>
                <a:gridCol w="930303"/>
                <a:gridCol w="2111979"/>
                <a:gridCol w="139999"/>
                <a:gridCol w="259462"/>
                <a:gridCol w="1942392"/>
              </a:tblGrid>
              <a:tr h="838200">
                <a:tc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</a:pPr>
                      <a:endParaRPr kumimoji="0" lang="en-US" sz="3600" b="0" i="0" u="none" strike="noStrike" kern="1200" cap="none" spc="600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228600" marT="0" marB="0" anchor="ctr" horzOverflow="overflow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</a:pPr>
                      <a:r>
                        <a:rPr kumimoji="0" lang="en-GB" sz="3600" b="0" i="0" u="none" strike="noStrike" kern="1200" cap="none" spc="600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Affordance</a:t>
                      </a:r>
                      <a:endParaRPr kumimoji="0" lang="en-US" sz="3600" b="0" i="0" u="none" strike="noStrike" kern="1200" cap="none" spc="600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228600" marT="0" marB="0" anchor="ctr" horzOverflow="overflow">
                    <a:lnL>
                      <a:noFill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vl="0" algn="ctr" eaLnBrk="1" hangingPunct="1">
                        <a:spcBef>
                          <a:spcPct val="20000"/>
                        </a:spcBef>
                        <a:buClr>
                          <a:schemeClr val="tx2"/>
                        </a:buClr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L="137160" marR="0" marT="0" marB="137160" anchor="b" horzOverflow="overflow">
                    <a:lnL>
                      <a:noFill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0" marB="0"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0" marB="0" anchor="b" horzOverflow="overflow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0" marB="137160" anchor="b" horzOverflow="overflow">
                    <a:lnL>
                      <a:noFill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03582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3600" b="0" i="0" u="none" strike="noStrike" kern="1200" cap="none" spc="300" normalizeH="0" baseline="0" dirty="0" smtClean="0">
                          <a:ln>
                            <a:noFill/>
                          </a:ln>
                          <a:solidFill>
                            <a:srgbClr val="EAEAEA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Mapping</a:t>
                      </a:r>
                      <a:endParaRPr kumimoji="0" lang="en-US" sz="3600" b="0" i="0" u="none" strike="noStrike" kern="1200" cap="none" spc="300" normalizeH="0" baseline="0" dirty="0" smtClean="0">
                        <a:ln>
                          <a:noFill/>
                        </a:ln>
                        <a:solidFill>
                          <a:srgbClr val="EAEAEA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T="0" marB="0" vert="vert" horzOverflow="overflow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marT="0" marB="0" anchor="ctr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Good</a:t>
                      </a:r>
                    </a:p>
                  </a:txBody>
                  <a:tcPr marL="137160" marR="0" marT="0" marB="137160" anchor="b" horzOverflow="overflow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0" marB="0" anchor="b" horzOverflow="overflow">
                    <a:lnL>
                      <a:noFill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0" marT="0" marB="0" anchor="b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Poor 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0" marT="0" marB="137160" anchor="b" horzOverflow="overflow">
                    <a:lnL>
                      <a:noFill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225224"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marT="0" marB="0" vert="vert" anchor="ctr" horzOverflow="overflow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Good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marR="228600" marT="0" marB="0" vert="vert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( </a:t>
                      </a:r>
                      <a:r>
                        <a:rPr lang="en-GB" sz="2400" i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ex</a:t>
                      </a: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2400" i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G/G</a:t>
                      </a:r>
                      <a:r>
                        <a:rPr kumimoji="0" lang="en-GB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)</a:t>
                      </a:r>
                      <a:endParaRPr lang="en-US" sz="2400" i="0" kern="12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GB" sz="28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( </a:t>
                      </a:r>
                      <a:r>
                        <a:rPr lang="en-GB" sz="2800" i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ex</a:t>
                      </a:r>
                      <a:r>
                        <a:rPr lang="en-GB" sz="28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:</a:t>
                      </a:r>
                      <a:r>
                        <a:rPr lang="en-GB" sz="2800" i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 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G/P</a:t>
                      </a:r>
                      <a:r>
                        <a:rPr kumimoji="0" lang="en-GB" sz="3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GB" sz="28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)</a:t>
                      </a:r>
                      <a:endParaRPr lang="en-US" sz="2800" i="0" kern="12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228600" marT="0" marB="0" vert="vert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286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228600" marT="0" marB="0" vert="vert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219200">
                <a:tc vMerge="1"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228600" anchor="ctr" horzOverflow="overflow">
                    <a:lnL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n-GB" sz="2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Poor</a:t>
                      </a:r>
                      <a:endParaRPr kumimoji="0" lang="en-US" sz="2800" b="0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R="228600" vert="vert" horzOverflow="overflow">
                    <a:lnL w="3810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400" i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 ex: 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P/G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)</a:t>
                      </a:r>
                      <a:endParaRPr lang="en-US" sz="2400" i="0" kern="12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3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2400" i="1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 ex: </a:t>
                      </a:r>
                      <a:r>
                        <a:rPr kumimoji="0" lang="en-GB" sz="18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P/P</a:t>
                      </a:r>
                      <a:r>
                        <a:rPr kumimoji="0" lang="en-GB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 </a:t>
                      </a:r>
                      <a:r>
                        <a:rPr lang="en-GB" sz="2400" i="0" kern="1200" dirty="0" smtClean="0">
                          <a:solidFill>
                            <a:schemeClr val="accent5">
                              <a:lumMod val="60000"/>
                              <a:lumOff val="40000"/>
                            </a:schemeClr>
                          </a:solidFill>
                          <a:effectLst/>
                          <a:latin typeface="Times New Roman" pitchFamily="16" charset="0"/>
                          <a:ea typeface="+mn-ea"/>
                          <a:cs typeface="+mn-cs"/>
                        </a:rPr>
                        <a:t>)</a:t>
                      </a:r>
                      <a:endParaRPr lang="en-US" sz="2400" i="0" kern="1200" dirty="0" smtClean="0">
                        <a:solidFill>
                          <a:schemeClr val="accent5">
                            <a:lumMod val="60000"/>
                            <a:lumOff val="40000"/>
                          </a:schemeClr>
                        </a:solidFill>
                        <a:effectLst/>
                        <a:latin typeface="Times New Roman" pitchFamily="16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FFC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6388" name="Date Placeholder 7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Sep 2011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96400" cy="1143000"/>
          </a:xfrm>
        </p:spPr>
        <p:txBody>
          <a:bodyPr/>
          <a:lstStyle/>
          <a:p>
            <a:pPr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3.1: Good Affordance / Good Mapping</a:t>
            </a:r>
          </a:p>
        </p:txBody>
      </p:sp>
      <p:sp>
        <p:nvSpPr>
          <p:cNvPr id="17411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Sep 2011</a:t>
            </a:r>
            <a:endParaRPr lang="en-US"/>
          </a:p>
        </p:txBody>
      </p:sp>
      <p:sp>
        <p:nvSpPr>
          <p:cNvPr id="17413" name="AutoShape 3"/>
          <p:cNvSpPr>
            <a:spLocks noChangeArrowheads="1"/>
          </p:cNvSpPr>
          <p:nvPr/>
        </p:nvSpPr>
        <p:spPr bwMode="auto">
          <a:xfrm>
            <a:off x="1460500" y="5229225"/>
            <a:ext cx="6551613" cy="1052513"/>
          </a:xfrm>
          <a:prstGeom prst="roundRect">
            <a:avLst>
              <a:gd name="adj" fmla="val 46"/>
            </a:avLst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 anchorCtr="1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Picture  G/G: picture showing example of </a:t>
            </a:r>
            <a:r>
              <a:rPr lang="en-GB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Affordance </a:t>
            </a:r>
            <a:r>
              <a:rPr lang="en-GB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GB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Mapping</a:t>
            </a:r>
            <a:r>
              <a:rPr lang="en-GB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763000" cy="114458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Ex </a:t>
            </a:r>
            <a:r>
              <a:rPr lang="en-GB" sz="3600" dirty="0" smtClean="0"/>
              <a:t>3.2: </a:t>
            </a:r>
            <a:r>
              <a:rPr lang="en-GB" sz="3600" dirty="0" smtClean="0"/>
              <a:t>Good Affordance / </a:t>
            </a:r>
            <a:r>
              <a:rPr lang="en-GB" sz="3600" dirty="0" smtClean="0"/>
              <a:t>Bad </a:t>
            </a:r>
            <a:r>
              <a:rPr lang="en-GB" sz="3600" dirty="0" smtClean="0"/>
              <a:t>Mapping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939800" y="2368550"/>
            <a:ext cx="7285038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158875" y="2368550"/>
            <a:ext cx="71691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4364038" y="2663825"/>
            <a:ext cx="14287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23925" y="2276475"/>
            <a:ext cx="7577138" cy="377825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(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Insert paragraph describing why picture subject is example of </a:t>
            </a:r>
            <a:r>
              <a:rPr lang="en-GB" sz="2400" i="1" kern="1200" dirty="0" smtClean="0">
                <a:solidFill>
                  <a:srgbClr val="FF0000"/>
                </a:solidFill>
                <a:latin typeface="Times New Roman" pitchFamily="16" charset="0"/>
              </a:rPr>
              <a:t>Good Affordance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 with </a:t>
            </a:r>
            <a:r>
              <a:rPr lang="en-GB" sz="2400" i="1" kern="1200" dirty="0" smtClean="0">
                <a:solidFill>
                  <a:srgbClr val="FF0000"/>
                </a:solidFill>
                <a:latin typeface="Times New Roman" pitchFamily="16" charset="0"/>
              </a:rPr>
              <a:t>Bad Mapping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.</a:t>
            </a:r>
            <a:r>
              <a:rPr lang="en-GB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)</a:t>
            </a:r>
          </a:p>
        </p:txBody>
      </p:sp>
      <p:sp>
        <p:nvSpPr>
          <p:cNvPr id="2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Sep 2011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8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296400" cy="1143000"/>
          </a:xfrm>
        </p:spPr>
        <p:txBody>
          <a:bodyPr/>
          <a:lstStyle/>
          <a:p>
            <a:pPr>
              <a:defRPr/>
            </a:pP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3.3: Bad Affordance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 </a:t>
            </a:r>
            <a:r>
              <a:rPr lang="en-GB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Mapping</a:t>
            </a:r>
            <a:endParaRPr lang="en-GB" sz="3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459" name="Date Placeholder 9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Sep 2011</a:t>
            </a:r>
            <a:endParaRPr lang="en-US"/>
          </a:p>
        </p:txBody>
      </p:sp>
      <p:sp>
        <p:nvSpPr>
          <p:cNvPr id="17413" name="AutoShape 3"/>
          <p:cNvSpPr>
            <a:spLocks noChangeArrowheads="1"/>
          </p:cNvSpPr>
          <p:nvPr/>
        </p:nvSpPr>
        <p:spPr bwMode="auto">
          <a:xfrm>
            <a:off x="1460501" y="5229225"/>
            <a:ext cx="6235700" cy="1052513"/>
          </a:xfrm>
          <a:prstGeom prst="roundRect">
            <a:avLst>
              <a:gd name="adj" fmla="val 46"/>
            </a:avLst>
          </a:prstGeom>
          <a:noFill/>
          <a:ln w="9525">
            <a:noFill/>
            <a:round/>
            <a:headEnd/>
            <a:tailEnd/>
          </a:ln>
        </p:spPr>
        <p:txBody>
          <a:bodyPr wrap="square" lIns="0" tIns="0" rIns="0" bIns="0" anchor="ctr" anchorCtr="1">
            <a:spAutoFit/>
          </a:bodyPr>
          <a:lstStyle/>
          <a:p>
            <a:pPr>
              <a:lnSpc>
                <a:spcPct val="95000"/>
              </a:lnSpc>
              <a:buClr>
                <a:srgbClr val="000000"/>
              </a:buClr>
              <a:buSzPct val="10000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GB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 Picture  G/G: picture showing example of </a:t>
            </a:r>
            <a:r>
              <a:rPr lang="en-GB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Bad Affordance </a:t>
            </a:r>
            <a:r>
              <a:rPr lang="en-GB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</a:t>
            </a:r>
            <a:r>
              <a:rPr lang="en-GB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 Mapping</a:t>
            </a:r>
            <a:r>
              <a:rPr lang="en-GB" i="1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n-GB" dirty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GB" i="1" dirty="0"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lnSpc>
                <a:spcPct val="95000"/>
              </a:lnSpc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GB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1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763000" cy="1144588"/>
          </a:xfrm>
        </p:spPr>
        <p:txBody>
          <a:bodyPr lIns="90000" tIns="46800" rIns="90000" bIns="46800"/>
          <a:lstStyle/>
          <a:p>
            <a:pPr eaLnBrk="1" hangingPunct="1">
              <a:lnSpc>
                <a:spcPct val="93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3600" dirty="0" smtClean="0"/>
              <a:t>Ex </a:t>
            </a:r>
            <a:r>
              <a:rPr lang="en-GB" sz="3600" dirty="0" smtClean="0"/>
              <a:t>3.4: Bad Affordance </a:t>
            </a:r>
            <a:r>
              <a:rPr lang="en-GB" sz="3600" dirty="0" smtClean="0"/>
              <a:t>/ </a:t>
            </a:r>
            <a:r>
              <a:rPr lang="en-GB" sz="3600" dirty="0" smtClean="0"/>
              <a:t>Bad Mapping</a:t>
            </a:r>
            <a:endParaRPr lang="en-GB" sz="3600" dirty="0" smtClean="0"/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939800" y="2368550"/>
            <a:ext cx="7285038" cy="328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58875" y="2368550"/>
            <a:ext cx="7169150" cy="355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364038" y="2663825"/>
            <a:ext cx="1428750" cy="34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39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923925" y="2276475"/>
            <a:ext cx="7577138" cy="3778250"/>
          </a:xfrm>
        </p:spPr>
        <p:txBody>
          <a:bodyPr lIns="0" tIns="0" rIns="0" bIns="0"/>
          <a:lstStyle/>
          <a:p>
            <a:pPr>
              <a:lnSpc>
                <a:spcPct val="95000"/>
              </a:lnSpc>
              <a:spcBef>
                <a:spcPct val="0"/>
              </a:spcBef>
              <a:buClr>
                <a:srgbClr val="000000"/>
              </a:buClr>
              <a:buSzPct val="100000"/>
              <a:buFontTx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(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Insert paragraph describing why picture subject is example of </a:t>
            </a:r>
            <a:r>
              <a:rPr lang="en-GB" sz="2400" i="1" kern="1200" dirty="0" smtClean="0">
                <a:solidFill>
                  <a:srgbClr val="FF0000"/>
                </a:solidFill>
                <a:latin typeface="Times New Roman" pitchFamily="16" charset="0"/>
              </a:rPr>
              <a:t>Bad Affordance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 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with </a:t>
            </a:r>
            <a:r>
              <a:rPr lang="en-GB" sz="2400" i="1" kern="1200" dirty="0" smtClean="0">
                <a:solidFill>
                  <a:srgbClr val="FF0000"/>
                </a:solidFill>
                <a:latin typeface="Times New Roman" pitchFamily="16" charset="0"/>
              </a:rPr>
              <a:t>Bad Mapping</a:t>
            </a:r>
            <a:r>
              <a:rPr lang="en-GB" sz="2400" i="1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.</a:t>
            </a:r>
            <a:r>
              <a:rPr lang="en-GB" sz="2400" kern="1200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6" charset="0"/>
              </a:rPr>
              <a:t>)</a:t>
            </a:r>
          </a:p>
        </p:txBody>
      </p:sp>
      <p:sp>
        <p:nvSpPr>
          <p:cNvPr id="20487" name="Date Placeholder 8"/>
          <p:cNvSpPr>
            <a:spLocks noGrp="1"/>
          </p:cNvSpPr>
          <p:nvPr>
            <p:ph type="dt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smtClean="0"/>
              <a:t>Sep 2011</a:t>
            </a:r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81000" y="3581400"/>
            <a:ext cx="7162800" cy="1154113"/>
          </a:xfrm>
        </p:spPr>
        <p:txBody>
          <a:bodyPr/>
          <a:lstStyle/>
          <a:p>
            <a:pPr eaLnBrk="1" hangingPunct="1">
              <a:defRPr/>
            </a:pPr>
            <a:r>
              <a:rPr lang="en-GB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End  </a:t>
            </a:r>
            <a:r>
              <a:rPr lang="en-GB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per">
  <a:themeElements>
    <a:clrScheme name="">
      <a:dk1>
        <a:srgbClr val="000000"/>
      </a:dk1>
      <a:lt1>
        <a:srgbClr val="FFFFCC"/>
      </a:lt1>
      <a:dk2>
        <a:srgbClr val="000099"/>
      </a:dk2>
      <a:lt2>
        <a:srgbClr val="FFCC00"/>
      </a:lt2>
      <a:accent1>
        <a:srgbClr val="006666"/>
      </a:accent1>
      <a:accent2>
        <a:srgbClr val="CC9900"/>
      </a:accent2>
      <a:accent3>
        <a:srgbClr val="AAAACA"/>
      </a:accent3>
      <a:accent4>
        <a:srgbClr val="DADAAE"/>
      </a:accent4>
      <a:accent5>
        <a:srgbClr val="AAB8B8"/>
      </a:accent5>
      <a:accent6>
        <a:srgbClr val="B98A00"/>
      </a:accent6>
      <a:hlink>
        <a:srgbClr val="CC6600"/>
      </a:hlink>
      <a:folHlink>
        <a:srgbClr val="969696"/>
      </a:folHlink>
    </a:clrScheme>
    <a:fontScheme name="Viper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Viper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8080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C0C0AA"/>
        </a:accent5>
        <a:accent6>
          <a:srgbClr val="B98A00"/>
        </a:accent6>
        <a:hlink>
          <a:srgbClr val="CC66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2">
        <a:dk1>
          <a:srgbClr val="660033"/>
        </a:dk1>
        <a:lt1>
          <a:srgbClr val="FFFFFF"/>
        </a:lt1>
        <a:dk2>
          <a:srgbClr val="B60009"/>
        </a:dk2>
        <a:lt2>
          <a:srgbClr val="B2B2B2"/>
        </a:lt2>
        <a:accent1>
          <a:srgbClr val="CCCC00"/>
        </a:accent1>
        <a:accent2>
          <a:srgbClr val="DE9ABC"/>
        </a:accent2>
        <a:accent3>
          <a:srgbClr val="FFFFFF"/>
        </a:accent3>
        <a:accent4>
          <a:srgbClr val="56002A"/>
        </a:accent4>
        <a:accent5>
          <a:srgbClr val="E2E2AA"/>
        </a:accent5>
        <a:accent6>
          <a:srgbClr val="C98BAA"/>
        </a:accent6>
        <a:hlink>
          <a:srgbClr val="FFAFA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per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808080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iper 4">
        <a:dk1>
          <a:srgbClr val="2C2C42"/>
        </a:dk1>
        <a:lt1>
          <a:srgbClr val="FFFFCC"/>
        </a:lt1>
        <a:dk2>
          <a:srgbClr val="666699"/>
        </a:dk2>
        <a:lt2>
          <a:srgbClr val="FFCC00"/>
        </a:lt2>
        <a:accent1>
          <a:srgbClr val="FF9933"/>
        </a:accent1>
        <a:accent2>
          <a:srgbClr val="808000"/>
        </a:accent2>
        <a:accent3>
          <a:srgbClr val="B8B8CA"/>
        </a:accent3>
        <a:accent4>
          <a:srgbClr val="DADAAE"/>
        </a:accent4>
        <a:accent5>
          <a:srgbClr val="FFCAAD"/>
        </a:accent5>
        <a:accent6>
          <a:srgbClr val="737300"/>
        </a:accent6>
        <a:hlink>
          <a:srgbClr val="CC6600"/>
        </a:hlink>
        <a:folHlink>
          <a:srgbClr val="33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5">
        <a:dk1>
          <a:srgbClr val="50000F"/>
        </a:dk1>
        <a:lt1>
          <a:srgbClr val="FFCC00"/>
        </a:lt1>
        <a:dk2>
          <a:srgbClr val="800000"/>
        </a:dk2>
        <a:lt2>
          <a:srgbClr val="FFFFCC"/>
        </a:lt2>
        <a:accent1>
          <a:srgbClr val="808000"/>
        </a:accent1>
        <a:accent2>
          <a:srgbClr val="993366"/>
        </a:accent2>
        <a:accent3>
          <a:srgbClr val="C0AAAA"/>
        </a:accent3>
        <a:accent4>
          <a:srgbClr val="DAAE00"/>
        </a:accent4>
        <a:accent5>
          <a:srgbClr val="C0C0AA"/>
        </a:accent5>
        <a:accent6>
          <a:srgbClr val="8A2D5C"/>
        </a:accent6>
        <a:hlink>
          <a:srgbClr val="FF5050"/>
        </a:hlink>
        <a:folHlink>
          <a:srgbClr val="99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6">
        <a:dk1>
          <a:srgbClr val="333300"/>
        </a:dk1>
        <a:lt1>
          <a:srgbClr val="FFCC00"/>
        </a:lt1>
        <a:dk2>
          <a:srgbClr val="666633"/>
        </a:dk2>
        <a:lt2>
          <a:srgbClr val="FFFFCC"/>
        </a:lt2>
        <a:accent1>
          <a:srgbClr val="8F7401"/>
        </a:accent1>
        <a:accent2>
          <a:srgbClr val="CC6600"/>
        </a:accent2>
        <a:accent3>
          <a:srgbClr val="B8B8AD"/>
        </a:accent3>
        <a:accent4>
          <a:srgbClr val="DAAE00"/>
        </a:accent4>
        <a:accent5>
          <a:srgbClr val="C6BCAA"/>
        </a:accent5>
        <a:accent6>
          <a:srgbClr val="B95C00"/>
        </a:accent6>
        <a:hlink>
          <a:srgbClr val="666699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iper 7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4239</TotalTime>
  <Words>160</Words>
  <Application>Microsoft Office PowerPoint</Application>
  <PresentationFormat>On-screen Show (4:3)</PresentationFormat>
  <Paragraphs>35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Viper</vt:lpstr>
      <vt:lpstr>CS5540 HCI  Assignment 3  Affordance v Mapping</vt:lpstr>
      <vt:lpstr>Definitions (in your words)</vt:lpstr>
      <vt:lpstr>Good / Poor Example Matrix</vt:lpstr>
      <vt:lpstr>Ex 3.1: Good Affordance / Good Mapping</vt:lpstr>
      <vt:lpstr>Ex 3.2: Good Affordance / Bad Mapping</vt:lpstr>
      <vt:lpstr>Ex 3.3: Bad Affordance / Good Mapping</vt:lpstr>
      <vt:lpstr>Ex 3.4: Bad Affordance / Bad Mapping</vt:lpstr>
      <vt:lpstr>End  Assignment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CS5540 HCI</dc:title>
  <dc:creator>rfr</dc:creator>
  <cp:lastModifiedBy>rfr</cp:lastModifiedBy>
  <cp:revision>130</cp:revision>
  <dcterms:modified xsi:type="dcterms:W3CDTF">2011-09-25T23:37:04Z</dcterms:modified>
</cp:coreProperties>
</file>