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9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9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9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100" d="100"/>
          <a:sy n="100" d="100"/>
        </p:scale>
        <p:origin x="-10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CBD70C-C85C-4619-9FE2-8A375F2451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62E91-3463-45AC-BE7C-999C9CF6B0DA}" type="slidenum">
              <a:rPr lang="en-US"/>
              <a:pPr/>
              <a:t>1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ECCCB-341F-443E-BED9-5BDD98697822}" type="slidenum">
              <a:rPr lang="en-US"/>
              <a:pPr/>
              <a:t>10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647FE8-62D7-4D35-854D-6D7152274FE7}" type="slidenum">
              <a:rPr lang="en-US"/>
              <a:pPr/>
              <a:t>11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Apple has a program called Interface Builder which automatically helps you use the correct spacing</a:t>
            </a:r>
          </a:p>
          <a:p>
            <a:r>
              <a:rPr lang="en-US"/>
              <a:t>Notice the differences between this window and the Windows version?</a:t>
            </a:r>
          </a:p>
          <a:p>
            <a:pPr>
              <a:buFontTx/>
              <a:buChar char="-"/>
            </a:pPr>
            <a:r>
              <a:rPr lang="en-US"/>
              <a:t>Buttons are moved to the bottom</a:t>
            </a:r>
          </a:p>
          <a:p>
            <a:pPr>
              <a:buFontTx/>
              <a:buChar char="-"/>
            </a:pPr>
            <a:r>
              <a:rPr lang="en-US"/>
              <a:t>Special Help button, not just a push button that says “help”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52E68-ACDE-4D92-88E8-9AC3EF3281CB}" type="slidenum">
              <a:rPr lang="en-US"/>
              <a:pPr/>
              <a:t>12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E9BCD-1829-43BD-A896-23A9B4B57488}" type="slidenum">
              <a:rPr lang="en-US"/>
              <a:pPr/>
              <a:t>13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E7937-1C73-4B40-888A-BD7E8A9069A1}" type="slidenum">
              <a:rPr lang="en-US"/>
              <a:pPr/>
              <a:t>14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Microsoft seems more interested in having 3rd part icons that fit the XP style</a:t>
            </a:r>
          </a:p>
          <a:p>
            <a:r>
              <a:rPr lang="en-US"/>
              <a:t>Apple is more concerned with composition than having everyone imitate their “photo-illustrative” style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B1247-30D3-40A4-B8CA-8FF7C9CC27B7}" type="slidenum">
              <a:rPr lang="en-US"/>
              <a:pPr/>
              <a:t>15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Icons are either in that particular perspective, or straight-on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B30F3-1A12-4207-82ED-A6A3D0A68680}" type="slidenum">
              <a:rPr lang="en-US"/>
              <a:pPr/>
              <a:t>16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perspective (and shadow) of an icon should agree with how you interact with its real-life counterpart: on a desk, on a shelf, in your hand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D57F4-E0DF-4DDC-94A9-41AE6A994A62}" type="slidenum">
              <a:rPr lang="en-US"/>
              <a:pPr/>
              <a:t>17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ball is exactly the same in all three cases; the shadow defines its shape (flat or spherical) and its relationship to its environment (on a wall or floor)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BFA28-6BEB-44E7-A000-848927E4CC8A}" type="slidenum">
              <a:rPr lang="en-US"/>
              <a:pPr/>
              <a:t>18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D449E-9C85-45CF-9E11-43AEB066D4A4}" type="slidenum">
              <a:rPr lang="en-US"/>
              <a:pPr/>
              <a:t>19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Kirstie brought up a good point: how easy are the guidelines to navigate/use?</a:t>
            </a:r>
          </a:p>
          <a:p>
            <a:r>
              <a:rPr lang="en-US"/>
              <a:t>Apple does a better job of collecting it all in one document; Microsoft’s are a bit scattered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D61D8-B241-4BBD-A6E6-059406FDAFF6}" type="slidenum">
              <a:rPr lang="en-US"/>
              <a:pPr/>
              <a:t>2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D7CEF-6B1B-4521-B0BD-563F6B3CE912}" type="slidenum">
              <a:rPr lang="en-US"/>
              <a:pPr/>
              <a:t>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377A9F-EC39-4DE7-81B9-8DF4BF40DDAC}" type="slidenum">
              <a:rPr lang="en-US"/>
              <a:pPr/>
              <a:t>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61028-4680-4642-BD27-24740B03D362}" type="slidenum">
              <a:rPr lang="en-US"/>
              <a:pPr/>
              <a:t>5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21444-B3D2-4851-A49F-3F7196DC26D7}" type="slidenum">
              <a:rPr lang="en-US"/>
              <a:pPr/>
              <a:t>6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Microsoft and Macromedia ported their Windows apps to the Mac OS without adopting Mac text navigation standards</a:t>
            </a:r>
          </a:p>
          <a:p>
            <a:r>
              <a:rPr lang="en-US"/>
              <a:t>PC: Home moves insertion point to beginning of line, End moves to end</a:t>
            </a:r>
          </a:p>
          <a:p>
            <a:r>
              <a:rPr lang="en-US"/>
              <a:t>Mac: Home scrolls to top of document, End scrolls to end</a:t>
            </a:r>
          </a:p>
          <a:p>
            <a:r>
              <a:rPr lang="en-US"/>
              <a:t>Page up/down don’t move the insertion point on the Mac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5749E2-9BAE-4CD5-A6F3-8E717F175AC5}" type="slidenum">
              <a:rPr lang="en-US"/>
              <a:pPr/>
              <a:t>7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it looks like a regular push button, it should act like one</a:t>
            </a:r>
          </a:p>
          <a:p>
            <a:r>
              <a:rPr lang="en-US"/>
              <a:t>If you’ve modified it to produce a popup menu or something, add an indicator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5BA05-8539-4D78-BC16-6A130B530E04}" type="slidenum">
              <a:rPr lang="en-US"/>
              <a:pPr/>
              <a:t>8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many mistakes can you find in this picture?</a:t>
            </a:r>
          </a:p>
          <a:p>
            <a:pPr>
              <a:buFontTx/>
              <a:buChar char="-"/>
            </a:pPr>
            <a:r>
              <a:rPr lang="en-US"/>
              <a:t>Text is cut off</a:t>
            </a:r>
          </a:p>
          <a:p>
            <a:pPr>
              <a:buFontTx/>
              <a:buChar char="-"/>
            </a:pPr>
            <a:r>
              <a:rPr lang="en-US"/>
              <a:t>DOS path name - is it that hard to use a standard save dialog?</a:t>
            </a:r>
          </a:p>
          <a:p>
            <a:pPr>
              <a:buFontTx/>
              <a:buChar char="-"/>
            </a:pPr>
            <a:r>
              <a:rPr lang="en-US"/>
              <a:t>No browse button - you have to figure out the DOS path name for the folder you want</a:t>
            </a:r>
          </a:p>
          <a:p>
            <a:pPr>
              <a:buFontTx/>
              <a:buChar char="-"/>
            </a:pPr>
            <a:r>
              <a:rPr lang="en-US"/>
              <a:t>Close button should be Cancel</a:t>
            </a:r>
          </a:p>
          <a:p>
            <a:pPr>
              <a:buFontTx/>
              <a:buChar char="-"/>
            </a:pPr>
            <a:r>
              <a:rPr lang="en-US"/>
              <a:t>Buttons should be more separated, since they perform a wide variety of functions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D76AA1-122D-456C-9337-5546D1AAD856}" type="slidenum">
              <a:rPr lang="en-US"/>
              <a:pPr/>
              <a:t>9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example of guidelines for a particular element</a:t>
            </a:r>
          </a:p>
          <a:p>
            <a:r>
              <a:rPr lang="en-US"/>
              <a:t>On both platforms, “Yes” and “No” are not good choices for button titles</a:t>
            </a:r>
          </a:p>
          <a:p>
            <a:r>
              <a:rPr lang="en-US"/>
              <a:t>Microsoft doesn’t always follow this - Excel’s dialog to confirm deleting a sheet includes an explanation of what each button will do, instead of using specific text for the button titles (Mac version at least)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1267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268" name="Freeform 4"/>
              <p:cNvSpPr>
                <a:spLocks/>
              </p:cNvSpPr>
              <p:nvPr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9" name="Freeform 5"/>
              <p:cNvSpPr>
                <a:spLocks/>
              </p:cNvSpPr>
              <p:nvPr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0" name="Freeform 6"/>
              <p:cNvSpPr>
                <a:spLocks/>
              </p:cNvSpPr>
              <p:nvPr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1" name="Freeform 7"/>
              <p:cNvSpPr>
                <a:spLocks/>
              </p:cNvSpPr>
              <p:nvPr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2" name="Freeform 8"/>
              <p:cNvSpPr>
                <a:spLocks/>
              </p:cNvSpPr>
              <p:nvPr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3" name="Freeform 9"/>
              <p:cNvSpPr>
                <a:spLocks/>
              </p:cNvSpPr>
              <p:nvPr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9" name="Freeform 15"/>
              <p:cNvSpPr>
                <a:spLocks/>
              </p:cNvSpPr>
              <p:nvPr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0" name="Freeform 16"/>
              <p:cNvSpPr>
                <a:spLocks/>
              </p:cNvSpPr>
              <p:nvPr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1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1282" name="Rectangle 18"/>
              <p:cNvSpPr>
                <a:spLocks noChangeArrowheads="1"/>
              </p:cNvSpPr>
              <p:nvPr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3" name="Rectangle 19"/>
              <p:cNvSpPr>
                <a:spLocks noChangeArrowheads="1"/>
              </p:cNvSpPr>
              <p:nvPr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4" name="Rectangle 20"/>
              <p:cNvSpPr>
                <a:spLocks noChangeArrowheads="1"/>
              </p:cNvSpPr>
              <p:nvPr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5" name="Rectangle 21"/>
              <p:cNvSpPr>
                <a:spLocks noChangeArrowheads="1"/>
              </p:cNvSpPr>
              <p:nvPr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6" name="Rectangle 22"/>
              <p:cNvSpPr>
                <a:spLocks noChangeArrowheads="1"/>
              </p:cNvSpPr>
              <p:nvPr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7" name="Rectangle 23"/>
              <p:cNvSpPr>
                <a:spLocks noChangeArrowheads="1"/>
              </p:cNvSpPr>
              <p:nvPr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8" name="Rectangle 24"/>
              <p:cNvSpPr>
                <a:spLocks noChangeArrowheads="1"/>
              </p:cNvSpPr>
              <p:nvPr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9" name="Rectangle 25"/>
              <p:cNvSpPr>
                <a:spLocks noChangeArrowheads="1"/>
              </p:cNvSpPr>
              <p:nvPr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0" name="Rectangle 26"/>
              <p:cNvSpPr>
                <a:spLocks noChangeArrowheads="1"/>
              </p:cNvSpPr>
              <p:nvPr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1" name="Rectangle 27"/>
              <p:cNvSpPr>
                <a:spLocks noChangeArrowheads="1"/>
              </p:cNvSpPr>
              <p:nvPr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2" name="Rectangle 28"/>
              <p:cNvSpPr>
                <a:spLocks noChangeArrowheads="1"/>
              </p:cNvSpPr>
              <p:nvPr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3" name="Rectangle 29"/>
              <p:cNvSpPr>
                <a:spLocks noChangeArrowheads="1"/>
              </p:cNvSpPr>
              <p:nvPr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4" name="Rectangle 30"/>
              <p:cNvSpPr>
                <a:spLocks noChangeArrowheads="1"/>
              </p:cNvSpPr>
              <p:nvPr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5" name="Rectangle 31"/>
              <p:cNvSpPr>
                <a:spLocks noChangeArrowheads="1"/>
              </p:cNvSpPr>
              <p:nvPr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6" name="Rectangle 32"/>
              <p:cNvSpPr>
                <a:spLocks noChangeArrowheads="1"/>
              </p:cNvSpPr>
              <p:nvPr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7" name="Rectangle 33"/>
              <p:cNvSpPr>
                <a:spLocks noChangeArrowheads="1"/>
              </p:cNvSpPr>
              <p:nvPr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8" name="Rectangle 34"/>
              <p:cNvSpPr>
                <a:spLocks noChangeArrowheads="1"/>
              </p:cNvSpPr>
              <p:nvPr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9" name="Rectangle 35"/>
              <p:cNvSpPr>
                <a:spLocks noChangeArrowheads="1"/>
              </p:cNvSpPr>
              <p:nvPr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0" name="Rectangle 36"/>
              <p:cNvSpPr>
                <a:spLocks noChangeArrowheads="1"/>
              </p:cNvSpPr>
              <p:nvPr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1" name="Rectangle 37"/>
              <p:cNvSpPr>
                <a:spLocks noChangeArrowheads="1"/>
              </p:cNvSpPr>
              <p:nvPr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2" name="Rectangle 38"/>
              <p:cNvSpPr>
                <a:spLocks noChangeArrowheads="1"/>
              </p:cNvSpPr>
              <p:nvPr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3" name="Rectangle 39"/>
              <p:cNvSpPr>
                <a:spLocks noChangeArrowheads="1"/>
              </p:cNvSpPr>
              <p:nvPr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4" name="Rectangle 40"/>
              <p:cNvSpPr>
                <a:spLocks noChangeArrowheads="1"/>
              </p:cNvSpPr>
              <p:nvPr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5" name="Rectangle 41"/>
              <p:cNvSpPr>
                <a:spLocks noChangeArrowheads="1"/>
              </p:cNvSpPr>
              <p:nvPr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6" name="Rectangle 42"/>
              <p:cNvSpPr>
                <a:spLocks noChangeArrowheads="1"/>
              </p:cNvSpPr>
              <p:nvPr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7" name="Rectangle 43"/>
              <p:cNvSpPr>
                <a:spLocks noChangeArrowheads="1"/>
              </p:cNvSpPr>
              <p:nvPr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8" name="Rectangle 44"/>
              <p:cNvSpPr>
                <a:spLocks noChangeArrowheads="1"/>
              </p:cNvSpPr>
              <p:nvPr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9" name="Rectangle 45"/>
              <p:cNvSpPr>
                <a:spLocks noChangeArrowheads="1"/>
              </p:cNvSpPr>
              <p:nvPr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0" name="Rectangle 46"/>
              <p:cNvSpPr>
                <a:spLocks noChangeArrowheads="1"/>
              </p:cNvSpPr>
              <p:nvPr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1" name="Rectangle 47"/>
              <p:cNvSpPr>
                <a:spLocks noChangeArrowheads="1"/>
              </p:cNvSpPr>
              <p:nvPr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2" name="Rectangle 48"/>
              <p:cNvSpPr>
                <a:spLocks noChangeArrowheads="1"/>
              </p:cNvSpPr>
              <p:nvPr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3" name="Rectangle 49"/>
              <p:cNvSpPr>
                <a:spLocks noChangeArrowheads="1"/>
              </p:cNvSpPr>
              <p:nvPr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4" name="Rectangle 50"/>
              <p:cNvSpPr>
                <a:spLocks noChangeArrowheads="1"/>
              </p:cNvSpPr>
              <p:nvPr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5" name="Rectangle 51"/>
              <p:cNvSpPr>
                <a:spLocks noChangeArrowheads="1"/>
              </p:cNvSpPr>
              <p:nvPr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6" name="Rectangle 52"/>
              <p:cNvSpPr>
                <a:spLocks noChangeArrowheads="1"/>
              </p:cNvSpPr>
              <p:nvPr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7" name="Rectangle 53"/>
              <p:cNvSpPr>
                <a:spLocks noChangeArrowheads="1"/>
              </p:cNvSpPr>
              <p:nvPr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8" name="Rectangle 54"/>
              <p:cNvSpPr>
                <a:spLocks noChangeArrowheads="1"/>
              </p:cNvSpPr>
              <p:nvPr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9" name="Rectangle 55"/>
              <p:cNvSpPr>
                <a:spLocks noChangeArrowheads="1"/>
              </p:cNvSpPr>
              <p:nvPr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0" name="Rectangle 56"/>
              <p:cNvSpPr>
                <a:spLocks noChangeArrowheads="1"/>
              </p:cNvSpPr>
              <p:nvPr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1" name="Rectangle 57"/>
              <p:cNvSpPr>
                <a:spLocks noChangeArrowheads="1"/>
              </p:cNvSpPr>
              <p:nvPr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2" name="Rectangle 58"/>
              <p:cNvSpPr>
                <a:spLocks noChangeArrowheads="1"/>
              </p:cNvSpPr>
              <p:nvPr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3" name="Rectangle 59"/>
              <p:cNvSpPr>
                <a:spLocks noChangeArrowheads="1"/>
              </p:cNvSpPr>
              <p:nvPr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4" name="Rectangle 60"/>
              <p:cNvSpPr>
                <a:spLocks noChangeArrowheads="1"/>
              </p:cNvSpPr>
              <p:nvPr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5" name="Rectangle 61"/>
              <p:cNvSpPr>
                <a:spLocks noChangeArrowheads="1"/>
              </p:cNvSpPr>
              <p:nvPr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6" name="Rectangle 62"/>
              <p:cNvSpPr>
                <a:spLocks noChangeArrowheads="1"/>
              </p:cNvSpPr>
              <p:nvPr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7" name="Rectangle 63"/>
              <p:cNvSpPr>
                <a:spLocks noChangeArrowheads="1"/>
              </p:cNvSpPr>
              <p:nvPr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8" name="Rectangle 64"/>
              <p:cNvSpPr>
                <a:spLocks noChangeArrowheads="1"/>
              </p:cNvSpPr>
              <p:nvPr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9" name="Rectangle 65"/>
              <p:cNvSpPr>
                <a:spLocks noChangeArrowheads="1"/>
              </p:cNvSpPr>
              <p:nvPr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0" name="Rectangle 66"/>
              <p:cNvSpPr>
                <a:spLocks noChangeArrowheads="1"/>
              </p:cNvSpPr>
              <p:nvPr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Rectangle 67"/>
              <p:cNvSpPr>
                <a:spLocks noChangeArrowheads="1"/>
              </p:cNvSpPr>
              <p:nvPr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2" name="Rectangle 68"/>
              <p:cNvSpPr>
                <a:spLocks noChangeArrowheads="1"/>
              </p:cNvSpPr>
              <p:nvPr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3" name="Rectangle 69"/>
              <p:cNvSpPr>
                <a:spLocks noChangeArrowheads="1"/>
              </p:cNvSpPr>
              <p:nvPr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4" name="Rectangle 70"/>
              <p:cNvSpPr>
                <a:spLocks noChangeArrowheads="1"/>
              </p:cNvSpPr>
              <p:nvPr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5" name="Rectangle 71"/>
              <p:cNvSpPr>
                <a:spLocks noChangeArrowheads="1"/>
              </p:cNvSpPr>
              <p:nvPr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6" name="Rectangle 72"/>
              <p:cNvSpPr>
                <a:spLocks noChangeArrowheads="1"/>
              </p:cNvSpPr>
              <p:nvPr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7" name="Rectangle 73"/>
              <p:cNvSpPr>
                <a:spLocks noChangeArrowheads="1"/>
              </p:cNvSpPr>
              <p:nvPr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8" name="Rectangle 74"/>
              <p:cNvSpPr>
                <a:spLocks noChangeArrowheads="1"/>
              </p:cNvSpPr>
              <p:nvPr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9" name="Rectangle 75"/>
              <p:cNvSpPr>
                <a:spLocks noChangeArrowheads="1"/>
              </p:cNvSpPr>
              <p:nvPr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0" name="Rectangle 76"/>
              <p:cNvSpPr>
                <a:spLocks noChangeArrowheads="1"/>
              </p:cNvSpPr>
              <p:nvPr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1" name="Rectangle 77"/>
              <p:cNvSpPr>
                <a:spLocks noChangeArrowheads="1"/>
              </p:cNvSpPr>
              <p:nvPr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2" name="Rectangle 78"/>
              <p:cNvSpPr>
                <a:spLocks noChangeArrowheads="1"/>
              </p:cNvSpPr>
              <p:nvPr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3" name="Rectangle 79"/>
              <p:cNvSpPr>
                <a:spLocks noChangeArrowheads="1"/>
              </p:cNvSpPr>
              <p:nvPr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4" name="Rectangle 80"/>
              <p:cNvSpPr>
                <a:spLocks noChangeArrowheads="1"/>
              </p:cNvSpPr>
              <p:nvPr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5" name="Freeform 81"/>
              <p:cNvSpPr>
                <a:spLocks/>
              </p:cNvSpPr>
              <p:nvPr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6" name="Rectangle 82"/>
              <p:cNvSpPr>
                <a:spLocks noChangeArrowheads="1"/>
              </p:cNvSpPr>
              <p:nvPr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7" name="Rectangle 83"/>
              <p:cNvSpPr>
                <a:spLocks noChangeArrowheads="1"/>
              </p:cNvSpPr>
              <p:nvPr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8" name="Rectangle 84"/>
              <p:cNvSpPr>
                <a:spLocks noChangeArrowheads="1"/>
              </p:cNvSpPr>
              <p:nvPr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9" name="Rectangle 85"/>
              <p:cNvSpPr>
                <a:spLocks noChangeArrowheads="1"/>
              </p:cNvSpPr>
              <p:nvPr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0" name="Rectangle 86"/>
              <p:cNvSpPr>
                <a:spLocks noChangeArrowheads="1"/>
              </p:cNvSpPr>
              <p:nvPr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1" name="Rectangle 87"/>
              <p:cNvSpPr>
                <a:spLocks noChangeArrowheads="1"/>
              </p:cNvSpPr>
              <p:nvPr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2" name="Rectangle 88"/>
              <p:cNvSpPr>
                <a:spLocks noChangeArrowheads="1"/>
              </p:cNvSpPr>
              <p:nvPr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3" name="Rectangle 89"/>
              <p:cNvSpPr>
                <a:spLocks noChangeArrowheads="1"/>
              </p:cNvSpPr>
              <p:nvPr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4" name="Rectangle 90"/>
              <p:cNvSpPr>
                <a:spLocks noChangeArrowheads="1"/>
              </p:cNvSpPr>
              <p:nvPr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5" name="Rectangle 91"/>
              <p:cNvSpPr>
                <a:spLocks noChangeArrowheads="1"/>
              </p:cNvSpPr>
              <p:nvPr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6" name="Rectangle 92"/>
              <p:cNvSpPr>
                <a:spLocks noChangeArrowheads="1"/>
              </p:cNvSpPr>
              <p:nvPr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7" name="Rectangle 93"/>
              <p:cNvSpPr>
                <a:spLocks noChangeArrowheads="1"/>
              </p:cNvSpPr>
              <p:nvPr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8" name="Rectangle 94"/>
              <p:cNvSpPr>
                <a:spLocks noChangeArrowheads="1"/>
              </p:cNvSpPr>
              <p:nvPr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9" name="Rectangle 95"/>
              <p:cNvSpPr>
                <a:spLocks noChangeArrowheads="1"/>
              </p:cNvSpPr>
              <p:nvPr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0" name="Rectangle 96"/>
              <p:cNvSpPr>
                <a:spLocks noChangeArrowheads="1"/>
              </p:cNvSpPr>
              <p:nvPr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1" name="Rectangle 97"/>
              <p:cNvSpPr>
                <a:spLocks noChangeArrowheads="1"/>
              </p:cNvSpPr>
              <p:nvPr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2" name="Rectangle 98"/>
              <p:cNvSpPr>
                <a:spLocks noChangeArrowheads="1"/>
              </p:cNvSpPr>
              <p:nvPr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3" name="Rectangle 99"/>
              <p:cNvSpPr>
                <a:spLocks noChangeArrowheads="1"/>
              </p:cNvSpPr>
              <p:nvPr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4" name="Rectangle 100"/>
              <p:cNvSpPr>
                <a:spLocks noChangeArrowheads="1"/>
              </p:cNvSpPr>
              <p:nvPr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5" name="Rectangle 101"/>
              <p:cNvSpPr>
                <a:spLocks noChangeArrowheads="1"/>
              </p:cNvSpPr>
              <p:nvPr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6" name="Rectangle 102"/>
              <p:cNvSpPr>
                <a:spLocks noChangeArrowheads="1"/>
              </p:cNvSpPr>
              <p:nvPr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7" name="Rectangle 103"/>
              <p:cNvSpPr>
                <a:spLocks noChangeArrowheads="1"/>
              </p:cNvSpPr>
              <p:nvPr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8" name="Rectangle 104"/>
              <p:cNvSpPr>
                <a:spLocks noChangeArrowheads="1"/>
              </p:cNvSpPr>
              <p:nvPr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9" name="Rectangle 105"/>
              <p:cNvSpPr>
                <a:spLocks noChangeArrowheads="1"/>
              </p:cNvSpPr>
              <p:nvPr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0" name="Rectangle 106"/>
              <p:cNvSpPr>
                <a:spLocks noChangeArrowheads="1"/>
              </p:cNvSpPr>
              <p:nvPr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1" name="Rectangle 107"/>
              <p:cNvSpPr>
                <a:spLocks noChangeArrowheads="1"/>
              </p:cNvSpPr>
              <p:nvPr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2" name="Rectangle 108"/>
              <p:cNvSpPr>
                <a:spLocks noChangeArrowheads="1"/>
              </p:cNvSpPr>
              <p:nvPr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3" name="Rectangle 109"/>
              <p:cNvSpPr>
                <a:spLocks noChangeArrowheads="1"/>
              </p:cNvSpPr>
              <p:nvPr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4" name="Rectangle 110"/>
              <p:cNvSpPr>
                <a:spLocks noChangeArrowheads="1"/>
              </p:cNvSpPr>
              <p:nvPr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5" name="Rectangle 111"/>
              <p:cNvSpPr>
                <a:spLocks noChangeArrowheads="1"/>
              </p:cNvSpPr>
              <p:nvPr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6" name="Rectangle 112"/>
              <p:cNvSpPr>
                <a:spLocks noChangeArrowheads="1"/>
              </p:cNvSpPr>
              <p:nvPr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7" name="Rectangle 113"/>
              <p:cNvSpPr>
                <a:spLocks noChangeArrowheads="1"/>
              </p:cNvSpPr>
              <p:nvPr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8" name="Rectangle 114"/>
              <p:cNvSpPr>
                <a:spLocks noChangeArrowheads="1"/>
              </p:cNvSpPr>
              <p:nvPr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9" name="Rectangle 115"/>
              <p:cNvSpPr>
                <a:spLocks noChangeArrowheads="1"/>
              </p:cNvSpPr>
              <p:nvPr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0" name="Rectangle 116"/>
              <p:cNvSpPr>
                <a:spLocks noChangeArrowheads="1"/>
              </p:cNvSpPr>
              <p:nvPr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1" name="Rectangle 117"/>
              <p:cNvSpPr>
                <a:spLocks noChangeArrowheads="1"/>
              </p:cNvSpPr>
              <p:nvPr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2" name="Rectangle 118"/>
              <p:cNvSpPr>
                <a:spLocks noChangeArrowheads="1"/>
              </p:cNvSpPr>
              <p:nvPr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3" name="Rectangle 119"/>
              <p:cNvSpPr>
                <a:spLocks noChangeArrowheads="1"/>
              </p:cNvSpPr>
              <p:nvPr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4" name="Rectangle 120"/>
              <p:cNvSpPr>
                <a:spLocks noChangeArrowheads="1"/>
              </p:cNvSpPr>
              <p:nvPr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5" name="Rectangle 121"/>
              <p:cNvSpPr>
                <a:spLocks noChangeArrowheads="1"/>
              </p:cNvSpPr>
              <p:nvPr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6" name="Rectangle 122"/>
              <p:cNvSpPr>
                <a:spLocks noChangeArrowheads="1"/>
              </p:cNvSpPr>
              <p:nvPr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7" name="Rectangle 123"/>
              <p:cNvSpPr>
                <a:spLocks noChangeArrowheads="1"/>
              </p:cNvSpPr>
              <p:nvPr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8" name="Rectangle 124"/>
              <p:cNvSpPr>
                <a:spLocks noChangeArrowheads="1"/>
              </p:cNvSpPr>
              <p:nvPr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9" name="Rectangle 125"/>
              <p:cNvSpPr>
                <a:spLocks noChangeArrowheads="1"/>
              </p:cNvSpPr>
              <p:nvPr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0" name="Rectangle 126"/>
              <p:cNvSpPr>
                <a:spLocks noChangeArrowheads="1"/>
              </p:cNvSpPr>
              <p:nvPr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1" name="Rectangle 127"/>
              <p:cNvSpPr>
                <a:spLocks noChangeArrowheads="1"/>
              </p:cNvSpPr>
              <p:nvPr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2" name="Rectangle 128"/>
              <p:cNvSpPr>
                <a:spLocks noChangeArrowheads="1"/>
              </p:cNvSpPr>
              <p:nvPr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3" name="Rectangle 129"/>
              <p:cNvSpPr>
                <a:spLocks noChangeArrowheads="1"/>
              </p:cNvSpPr>
              <p:nvPr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4" name="Rectangle 130"/>
              <p:cNvSpPr>
                <a:spLocks noChangeArrowheads="1"/>
              </p:cNvSpPr>
              <p:nvPr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5" name="Rectangle 131"/>
              <p:cNvSpPr>
                <a:spLocks noChangeArrowheads="1"/>
              </p:cNvSpPr>
              <p:nvPr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6" name="Rectangle 132"/>
              <p:cNvSpPr>
                <a:spLocks noChangeArrowheads="1"/>
              </p:cNvSpPr>
              <p:nvPr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7" name="Rectangle 133"/>
              <p:cNvSpPr>
                <a:spLocks noChangeArrowheads="1"/>
              </p:cNvSpPr>
              <p:nvPr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8" name="Rectangle 134"/>
              <p:cNvSpPr>
                <a:spLocks noChangeArrowheads="1"/>
              </p:cNvSpPr>
              <p:nvPr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9" name="Rectangle 135"/>
              <p:cNvSpPr>
                <a:spLocks noChangeArrowheads="1"/>
              </p:cNvSpPr>
              <p:nvPr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0" name="Rectangle 136"/>
              <p:cNvSpPr>
                <a:spLocks noChangeArrowheads="1"/>
              </p:cNvSpPr>
              <p:nvPr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1" name="Rectangle 137"/>
              <p:cNvSpPr>
                <a:spLocks noChangeArrowheads="1"/>
              </p:cNvSpPr>
              <p:nvPr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2" name="Freeform 138"/>
              <p:cNvSpPr>
                <a:spLocks/>
              </p:cNvSpPr>
              <p:nvPr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3" name="Freeform 139"/>
              <p:cNvSpPr>
                <a:spLocks/>
              </p:cNvSpPr>
              <p:nvPr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4" name="Freeform 140"/>
              <p:cNvSpPr>
                <a:spLocks/>
              </p:cNvSpPr>
              <p:nvPr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5" name="Freeform 141"/>
              <p:cNvSpPr>
                <a:spLocks/>
              </p:cNvSpPr>
              <p:nvPr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6" name="Freeform 142"/>
              <p:cNvSpPr>
                <a:spLocks/>
              </p:cNvSpPr>
              <p:nvPr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7" name="Freeform 143"/>
              <p:cNvSpPr>
                <a:spLocks/>
              </p:cNvSpPr>
              <p:nvPr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8" name="Freeform 144"/>
              <p:cNvSpPr>
                <a:spLocks/>
              </p:cNvSpPr>
              <p:nvPr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9" name="Freeform 145"/>
              <p:cNvSpPr>
                <a:spLocks/>
              </p:cNvSpPr>
              <p:nvPr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0" name="Freeform 146"/>
              <p:cNvSpPr>
                <a:spLocks/>
              </p:cNvSpPr>
              <p:nvPr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1" name="Rectangle 147"/>
              <p:cNvSpPr>
                <a:spLocks noChangeArrowheads="1"/>
              </p:cNvSpPr>
              <p:nvPr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2" name="Rectangle 148"/>
              <p:cNvSpPr>
                <a:spLocks noChangeArrowheads="1"/>
              </p:cNvSpPr>
              <p:nvPr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3" name="Freeform 149"/>
              <p:cNvSpPr>
                <a:spLocks/>
              </p:cNvSpPr>
              <p:nvPr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4" name="Freeform 150"/>
              <p:cNvSpPr>
                <a:spLocks/>
              </p:cNvSpPr>
              <p:nvPr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5" name="Freeform 151"/>
              <p:cNvSpPr>
                <a:spLocks/>
              </p:cNvSpPr>
              <p:nvPr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6" name="Oval 152"/>
              <p:cNvSpPr>
                <a:spLocks noChangeArrowheads="1"/>
              </p:cNvSpPr>
              <p:nvPr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41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41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3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419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420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421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D49D796-987B-4345-B1FA-2D23CD29C2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539B6-6906-4ABE-ACFA-A32E7C5255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6C640-BD9C-428B-8160-4139BBC990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8540750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625" y="3925888"/>
            <a:ext cx="8540750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2693D4A8-BA63-402B-BFF6-E9F5BCBCDA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01625" y="3925888"/>
            <a:ext cx="8540750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0F2D4D09-F818-4003-BFFB-9F98CB7A3E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A649775A-7720-4BB5-BC03-45F86DCDF7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EEDB4-E6A0-441E-B7F3-816FBC70B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38FF2-17B7-47C0-B50C-D74A20D13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C23C4-D960-46A3-AFCA-961F94035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C4F1D-645E-49F2-9535-B07430F41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0F476-356E-4A23-9736-DA561F9F15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73921-31C9-4DE3-BB25-8F54B261FD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9F6CE-D0F3-4EBD-BD9F-545DA114EF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908E3-5205-4268-A4EB-D0FC3DC993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24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0244" name="Freeform 4"/>
              <p:cNvSpPr>
                <a:spLocks/>
              </p:cNvSpPr>
              <p:nvPr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" name="Freeform 5"/>
              <p:cNvSpPr>
                <a:spLocks/>
              </p:cNvSpPr>
              <p:nvPr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9" name="Freeform 9"/>
              <p:cNvSpPr>
                <a:spLocks/>
              </p:cNvSpPr>
              <p:nvPr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Freeform 16"/>
              <p:cNvSpPr>
                <a:spLocks/>
              </p:cNvSpPr>
              <p:nvPr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258" name="Rectangle 18"/>
              <p:cNvSpPr>
                <a:spLocks noChangeArrowheads="1"/>
              </p:cNvSpPr>
              <p:nvPr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" name="Rectangle 19"/>
              <p:cNvSpPr>
                <a:spLocks noChangeArrowheads="1"/>
              </p:cNvSpPr>
              <p:nvPr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0" name="Rectangle 20"/>
              <p:cNvSpPr>
                <a:spLocks noChangeArrowheads="1"/>
              </p:cNvSpPr>
              <p:nvPr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1" name="Rectangle 21"/>
              <p:cNvSpPr>
                <a:spLocks noChangeArrowheads="1"/>
              </p:cNvSpPr>
              <p:nvPr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2" name="Rectangle 22"/>
              <p:cNvSpPr>
                <a:spLocks noChangeArrowheads="1"/>
              </p:cNvSpPr>
              <p:nvPr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" name="Rectangle 23"/>
              <p:cNvSpPr>
                <a:spLocks noChangeArrowheads="1"/>
              </p:cNvSpPr>
              <p:nvPr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4" name="Rectangle 24"/>
              <p:cNvSpPr>
                <a:spLocks noChangeArrowheads="1"/>
              </p:cNvSpPr>
              <p:nvPr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5" name="Rectangle 25"/>
              <p:cNvSpPr>
                <a:spLocks noChangeArrowheads="1"/>
              </p:cNvSpPr>
              <p:nvPr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6" name="Rectangle 26"/>
              <p:cNvSpPr>
                <a:spLocks noChangeArrowheads="1"/>
              </p:cNvSpPr>
              <p:nvPr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7" name="Rectangle 27"/>
              <p:cNvSpPr>
                <a:spLocks noChangeArrowheads="1"/>
              </p:cNvSpPr>
              <p:nvPr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8" name="Rectangle 28"/>
              <p:cNvSpPr>
                <a:spLocks noChangeArrowheads="1"/>
              </p:cNvSpPr>
              <p:nvPr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9" name="Rectangle 29"/>
              <p:cNvSpPr>
                <a:spLocks noChangeArrowheads="1"/>
              </p:cNvSpPr>
              <p:nvPr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0" name="Rectangle 30"/>
              <p:cNvSpPr>
                <a:spLocks noChangeArrowheads="1"/>
              </p:cNvSpPr>
              <p:nvPr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1" name="Rectangle 31"/>
              <p:cNvSpPr>
                <a:spLocks noChangeArrowheads="1"/>
              </p:cNvSpPr>
              <p:nvPr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2" name="Rectangle 32"/>
              <p:cNvSpPr>
                <a:spLocks noChangeArrowheads="1"/>
              </p:cNvSpPr>
              <p:nvPr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3" name="Rectangle 33"/>
              <p:cNvSpPr>
                <a:spLocks noChangeArrowheads="1"/>
              </p:cNvSpPr>
              <p:nvPr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4" name="Rectangle 34"/>
              <p:cNvSpPr>
                <a:spLocks noChangeArrowheads="1"/>
              </p:cNvSpPr>
              <p:nvPr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5" name="Rectangle 35"/>
              <p:cNvSpPr>
                <a:spLocks noChangeArrowheads="1"/>
              </p:cNvSpPr>
              <p:nvPr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6" name="Rectangle 36"/>
              <p:cNvSpPr>
                <a:spLocks noChangeArrowheads="1"/>
              </p:cNvSpPr>
              <p:nvPr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7" name="Rectangle 37"/>
              <p:cNvSpPr>
                <a:spLocks noChangeArrowheads="1"/>
              </p:cNvSpPr>
              <p:nvPr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8" name="Rectangle 38"/>
              <p:cNvSpPr>
                <a:spLocks noChangeArrowheads="1"/>
              </p:cNvSpPr>
              <p:nvPr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9" name="Rectangle 39"/>
              <p:cNvSpPr>
                <a:spLocks noChangeArrowheads="1"/>
              </p:cNvSpPr>
              <p:nvPr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0" name="Rectangle 40"/>
              <p:cNvSpPr>
                <a:spLocks noChangeArrowheads="1"/>
              </p:cNvSpPr>
              <p:nvPr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1" name="Rectangle 41"/>
              <p:cNvSpPr>
                <a:spLocks noChangeArrowheads="1"/>
              </p:cNvSpPr>
              <p:nvPr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2" name="Rectangle 42"/>
              <p:cNvSpPr>
                <a:spLocks noChangeArrowheads="1"/>
              </p:cNvSpPr>
              <p:nvPr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3" name="Rectangle 43"/>
              <p:cNvSpPr>
                <a:spLocks noChangeArrowheads="1"/>
              </p:cNvSpPr>
              <p:nvPr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4" name="Rectangle 44"/>
              <p:cNvSpPr>
                <a:spLocks noChangeArrowheads="1"/>
              </p:cNvSpPr>
              <p:nvPr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5" name="Rectangle 45"/>
              <p:cNvSpPr>
                <a:spLocks noChangeArrowheads="1"/>
              </p:cNvSpPr>
              <p:nvPr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Rectangle 46"/>
              <p:cNvSpPr>
                <a:spLocks noChangeArrowheads="1"/>
              </p:cNvSpPr>
              <p:nvPr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7" name="Rectangle 47"/>
              <p:cNvSpPr>
                <a:spLocks noChangeArrowheads="1"/>
              </p:cNvSpPr>
              <p:nvPr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Rectangle 48"/>
              <p:cNvSpPr>
                <a:spLocks noChangeArrowheads="1"/>
              </p:cNvSpPr>
              <p:nvPr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9" name="Rectangle 49"/>
              <p:cNvSpPr>
                <a:spLocks noChangeArrowheads="1"/>
              </p:cNvSpPr>
              <p:nvPr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0" name="Rectangle 50"/>
              <p:cNvSpPr>
                <a:spLocks noChangeArrowheads="1"/>
              </p:cNvSpPr>
              <p:nvPr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1" name="Rectangle 51"/>
              <p:cNvSpPr>
                <a:spLocks noChangeArrowheads="1"/>
              </p:cNvSpPr>
              <p:nvPr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2" name="Rectangle 52"/>
              <p:cNvSpPr>
                <a:spLocks noChangeArrowheads="1"/>
              </p:cNvSpPr>
              <p:nvPr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3" name="Rectangle 53"/>
              <p:cNvSpPr>
                <a:spLocks noChangeArrowheads="1"/>
              </p:cNvSpPr>
              <p:nvPr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4" name="Rectangle 54"/>
              <p:cNvSpPr>
                <a:spLocks noChangeArrowheads="1"/>
              </p:cNvSpPr>
              <p:nvPr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5" name="Rectangle 55"/>
              <p:cNvSpPr>
                <a:spLocks noChangeArrowheads="1"/>
              </p:cNvSpPr>
              <p:nvPr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6" name="Rectangle 56"/>
              <p:cNvSpPr>
                <a:spLocks noChangeArrowheads="1"/>
              </p:cNvSpPr>
              <p:nvPr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7" name="Rectangle 57"/>
              <p:cNvSpPr>
                <a:spLocks noChangeArrowheads="1"/>
              </p:cNvSpPr>
              <p:nvPr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8" name="Rectangle 58"/>
              <p:cNvSpPr>
                <a:spLocks noChangeArrowheads="1"/>
              </p:cNvSpPr>
              <p:nvPr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9" name="Rectangle 59"/>
              <p:cNvSpPr>
                <a:spLocks noChangeArrowheads="1"/>
              </p:cNvSpPr>
              <p:nvPr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0" name="Rectangle 60"/>
              <p:cNvSpPr>
                <a:spLocks noChangeArrowheads="1"/>
              </p:cNvSpPr>
              <p:nvPr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Rectangle 61"/>
              <p:cNvSpPr>
                <a:spLocks noChangeArrowheads="1"/>
              </p:cNvSpPr>
              <p:nvPr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2" name="Rectangle 62"/>
              <p:cNvSpPr>
                <a:spLocks noChangeArrowheads="1"/>
              </p:cNvSpPr>
              <p:nvPr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3" name="Rectangle 63"/>
              <p:cNvSpPr>
                <a:spLocks noChangeArrowheads="1"/>
              </p:cNvSpPr>
              <p:nvPr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4" name="Rectangle 64"/>
              <p:cNvSpPr>
                <a:spLocks noChangeArrowheads="1"/>
              </p:cNvSpPr>
              <p:nvPr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5" name="Rectangle 65"/>
              <p:cNvSpPr>
                <a:spLocks noChangeArrowheads="1"/>
              </p:cNvSpPr>
              <p:nvPr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6" name="Rectangle 66"/>
              <p:cNvSpPr>
                <a:spLocks noChangeArrowheads="1"/>
              </p:cNvSpPr>
              <p:nvPr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7" name="Rectangle 67"/>
              <p:cNvSpPr>
                <a:spLocks noChangeArrowheads="1"/>
              </p:cNvSpPr>
              <p:nvPr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8" name="Rectangle 68"/>
              <p:cNvSpPr>
                <a:spLocks noChangeArrowheads="1"/>
              </p:cNvSpPr>
              <p:nvPr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9" name="Rectangle 69"/>
              <p:cNvSpPr>
                <a:spLocks noChangeArrowheads="1"/>
              </p:cNvSpPr>
              <p:nvPr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0" name="Rectangle 70"/>
              <p:cNvSpPr>
                <a:spLocks noChangeArrowheads="1"/>
              </p:cNvSpPr>
              <p:nvPr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1" name="Rectangle 71"/>
              <p:cNvSpPr>
                <a:spLocks noChangeArrowheads="1"/>
              </p:cNvSpPr>
              <p:nvPr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2" name="Rectangle 72"/>
              <p:cNvSpPr>
                <a:spLocks noChangeArrowheads="1"/>
              </p:cNvSpPr>
              <p:nvPr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3" name="Rectangle 73"/>
              <p:cNvSpPr>
                <a:spLocks noChangeArrowheads="1"/>
              </p:cNvSpPr>
              <p:nvPr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4" name="Rectangle 74"/>
              <p:cNvSpPr>
                <a:spLocks noChangeArrowheads="1"/>
              </p:cNvSpPr>
              <p:nvPr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5" name="Rectangle 75"/>
              <p:cNvSpPr>
                <a:spLocks noChangeArrowheads="1"/>
              </p:cNvSpPr>
              <p:nvPr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Rectangle 76"/>
              <p:cNvSpPr>
                <a:spLocks noChangeArrowheads="1"/>
              </p:cNvSpPr>
              <p:nvPr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7" name="Rectangle 77"/>
              <p:cNvSpPr>
                <a:spLocks noChangeArrowheads="1"/>
              </p:cNvSpPr>
              <p:nvPr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8" name="Rectangle 78"/>
              <p:cNvSpPr>
                <a:spLocks noChangeArrowheads="1"/>
              </p:cNvSpPr>
              <p:nvPr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9" name="Rectangle 79"/>
              <p:cNvSpPr>
                <a:spLocks noChangeArrowheads="1"/>
              </p:cNvSpPr>
              <p:nvPr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0" name="Rectangle 80"/>
              <p:cNvSpPr>
                <a:spLocks noChangeArrowheads="1"/>
              </p:cNvSpPr>
              <p:nvPr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1" name="Freeform 81"/>
              <p:cNvSpPr>
                <a:spLocks/>
              </p:cNvSpPr>
              <p:nvPr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2" name="Rectangle 82"/>
              <p:cNvSpPr>
                <a:spLocks noChangeArrowheads="1"/>
              </p:cNvSpPr>
              <p:nvPr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3" name="Rectangle 83"/>
              <p:cNvSpPr>
                <a:spLocks noChangeArrowheads="1"/>
              </p:cNvSpPr>
              <p:nvPr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4" name="Rectangle 84"/>
              <p:cNvSpPr>
                <a:spLocks noChangeArrowheads="1"/>
              </p:cNvSpPr>
              <p:nvPr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5" name="Rectangle 85"/>
              <p:cNvSpPr>
                <a:spLocks noChangeArrowheads="1"/>
              </p:cNvSpPr>
              <p:nvPr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6" name="Rectangle 86"/>
              <p:cNvSpPr>
                <a:spLocks noChangeArrowheads="1"/>
              </p:cNvSpPr>
              <p:nvPr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7" name="Rectangle 87"/>
              <p:cNvSpPr>
                <a:spLocks noChangeArrowheads="1"/>
              </p:cNvSpPr>
              <p:nvPr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8" name="Rectangle 88"/>
              <p:cNvSpPr>
                <a:spLocks noChangeArrowheads="1"/>
              </p:cNvSpPr>
              <p:nvPr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9" name="Rectangle 89"/>
              <p:cNvSpPr>
                <a:spLocks noChangeArrowheads="1"/>
              </p:cNvSpPr>
              <p:nvPr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0" name="Rectangle 90"/>
              <p:cNvSpPr>
                <a:spLocks noChangeArrowheads="1"/>
              </p:cNvSpPr>
              <p:nvPr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1" name="Rectangle 91"/>
              <p:cNvSpPr>
                <a:spLocks noChangeArrowheads="1"/>
              </p:cNvSpPr>
              <p:nvPr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2" name="Rectangle 92"/>
              <p:cNvSpPr>
                <a:spLocks noChangeArrowheads="1"/>
              </p:cNvSpPr>
              <p:nvPr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3" name="Rectangle 93"/>
              <p:cNvSpPr>
                <a:spLocks noChangeArrowheads="1"/>
              </p:cNvSpPr>
              <p:nvPr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4" name="Rectangle 94"/>
              <p:cNvSpPr>
                <a:spLocks noChangeArrowheads="1"/>
              </p:cNvSpPr>
              <p:nvPr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5" name="Rectangle 95"/>
              <p:cNvSpPr>
                <a:spLocks noChangeArrowheads="1"/>
              </p:cNvSpPr>
              <p:nvPr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6" name="Rectangle 96"/>
              <p:cNvSpPr>
                <a:spLocks noChangeArrowheads="1"/>
              </p:cNvSpPr>
              <p:nvPr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7" name="Rectangle 97"/>
              <p:cNvSpPr>
                <a:spLocks noChangeArrowheads="1"/>
              </p:cNvSpPr>
              <p:nvPr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8" name="Rectangle 98"/>
              <p:cNvSpPr>
                <a:spLocks noChangeArrowheads="1"/>
              </p:cNvSpPr>
              <p:nvPr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9" name="Rectangle 99"/>
              <p:cNvSpPr>
                <a:spLocks noChangeArrowheads="1"/>
              </p:cNvSpPr>
              <p:nvPr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0" name="Rectangle 100"/>
              <p:cNvSpPr>
                <a:spLocks noChangeArrowheads="1"/>
              </p:cNvSpPr>
              <p:nvPr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1" name="Rectangle 101"/>
              <p:cNvSpPr>
                <a:spLocks noChangeArrowheads="1"/>
              </p:cNvSpPr>
              <p:nvPr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2" name="Rectangle 102"/>
              <p:cNvSpPr>
                <a:spLocks noChangeArrowheads="1"/>
              </p:cNvSpPr>
              <p:nvPr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3" name="Rectangle 103"/>
              <p:cNvSpPr>
                <a:spLocks noChangeArrowheads="1"/>
              </p:cNvSpPr>
              <p:nvPr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4" name="Rectangle 104"/>
              <p:cNvSpPr>
                <a:spLocks noChangeArrowheads="1"/>
              </p:cNvSpPr>
              <p:nvPr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5" name="Rectangle 105"/>
              <p:cNvSpPr>
                <a:spLocks noChangeArrowheads="1"/>
              </p:cNvSpPr>
              <p:nvPr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6" name="Rectangle 106"/>
              <p:cNvSpPr>
                <a:spLocks noChangeArrowheads="1"/>
              </p:cNvSpPr>
              <p:nvPr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7" name="Rectangle 107"/>
              <p:cNvSpPr>
                <a:spLocks noChangeArrowheads="1"/>
              </p:cNvSpPr>
              <p:nvPr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8" name="Rectangle 108"/>
              <p:cNvSpPr>
                <a:spLocks noChangeArrowheads="1"/>
              </p:cNvSpPr>
              <p:nvPr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9" name="Rectangle 109"/>
              <p:cNvSpPr>
                <a:spLocks noChangeArrowheads="1"/>
              </p:cNvSpPr>
              <p:nvPr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0" name="Rectangle 110"/>
              <p:cNvSpPr>
                <a:spLocks noChangeArrowheads="1"/>
              </p:cNvSpPr>
              <p:nvPr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1" name="Rectangle 111"/>
              <p:cNvSpPr>
                <a:spLocks noChangeArrowheads="1"/>
              </p:cNvSpPr>
              <p:nvPr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2" name="Rectangle 112"/>
              <p:cNvSpPr>
                <a:spLocks noChangeArrowheads="1"/>
              </p:cNvSpPr>
              <p:nvPr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3" name="Rectangle 113"/>
              <p:cNvSpPr>
                <a:spLocks noChangeArrowheads="1"/>
              </p:cNvSpPr>
              <p:nvPr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4" name="Rectangle 114"/>
              <p:cNvSpPr>
                <a:spLocks noChangeArrowheads="1"/>
              </p:cNvSpPr>
              <p:nvPr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5" name="Rectangle 115"/>
              <p:cNvSpPr>
                <a:spLocks noChangeArrowheads="1"/>
              </p:cNvSpPr>
              <p:nvPr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6" name="Rectangle 116"/>
              <p:cNvSpPr>
                <a:spLocks noChangeArrowheads="1"/>
              </p:cNvSpPr>
              <p:nvPr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7" name="Rectangle 117"/>
              <p:cNvSpPr>
                <a:spLocks noChangeArrowheads="1"/>
              </p:cNvSpPr>
              <p:nvPr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8" name="Rectangle 118"/>
              <p:cNvSpPr>
                <a:spLocks noChangeArrowheads="1"/>
              </p:cNvSpPr>
              <p:nvPr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9" name="Rectangle 119"/>
              <p:cNvSpPr>
                <a:spLocks noChangeArrowheads="1"/>
              </p:cNvSpPr>
              <p:nvPr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0" name="Rectangle 120"/>
              <p:cNvSpPr>
                <a:spLocks noChangeArrowheads="1"/>
              </p:cNvSpPr>
              <p:nvPr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1" name="Rectangle 121"/>
              <p:cNvSpPr>
                <a:spLocks noChangeArrowheads="1"/>
              </p:cNvSpPr>
              <p:nvPr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2" name="Rectangle 122"/>
              <p:cNvSpPr>
                <a:spLocks noChangeArrowheads="1"/>
              </p:cNvSpPr>
              <p:nvPr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3" name="Rectangle 123"/>
              <p:cNvSpPr>
                <a:spLocks noChangeArrowheads="1"/>
              </p:cNvSpPr>
              <p:nvPr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4" name="Rectangle 124"/>
              <p:cNvSpPr>
                <a:spLocks noChangeArrowheads="1"/>
              </p:cNvSpPr>
              <p:nvPr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5" name="Rectangle 125"/>
              <p:cNvSpPr>
                <a:spLocks noChangeArrowheads="1"/>
              </p:cNvSpPr>
              <p:nvPr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6" name="Rectangle 126"/>
              <p:cNvSpPr>
                <a:spLocks noChangeArrowheads="1"/>
              </p:cNvSpPr>
              <p:nvPr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7" name="Rectangle 127"/>
              <p:cNvSpPr>
                <a:spLocks noChangeArrowheads="1"/>
              </p:cNvSpPr>
              <p:nvPr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8" name="Rectangle 128"/>
              <p:cNvSpPr>
                <a:spLocks noChangeArrowheads="1"/>
              </p:cNvSpPr>
              <p:nvPr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9" name="Rectangle 129"/>
              <p:cNvSpPr>
                <a:spLocks noChangeArrowheads="1"/>
              </p:cNvSpPr>
              <p:nvPr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0" name="Rectangle 130"/>
              <p:cNvSpPr>
                <a:spLocks noChangeArrowheads="1"/>
              </p:cNvSpPr>
              <p:nvPr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1" name="Rectangle 131"/>
              <p:cNvSpPr>
                <a:spLocks noChangeArrowheads="1"/>
              </p:cNvSpPr>
              <p:nvPr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2" name="Rectangle 132"/>
              <p:cNvSpPr>
                <a:spLocks noChangeArrowheads="1"/>
              </p:cNvSpPr>
              <p:nvPr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3" name="Rectangle 133"/>
              <p:cNvSpPr>
                <a:spLocks noChangeArrowheads="1"/>
              </p:cNvSpPr>
              <p:nvPr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4" name="Rectangle 134"/>
              <p:cNvSpPr>
                <a:spLocks noChangeArrowheads="1"/>
              </p:cNvSpPr>
              <p:nvPr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5" name="Rectangle 135"/>
              <p:cNvSpPr>
                <a:spLocks noChangeArrowheads="1"/>
              </p:cNvSpPr>
              <p:nvPr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6" name="Rectangle 136"/>
              <p:cNvSpPr>
                <a:spLocks noChangeArrowheads="1"/>
              </p:cNvSpPr>
              <p:nvPr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7" name="Rectangle 137"/>
              <p:cNvSpPr>
                <a:spLocks noChangeArrowheads="1"/>
              </p:cNvSpPr>
              <p:nvPr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8" name="Freeform 138"/>
              <p:cNvSpPr>
                <a:spLocks/>
              </p:cNvSpPr>
              <p:nvPr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9" name="Freeform 139"/>
              <p:cNvSpPr>
                <a:spLocks/>
              </p:cNvSpPr>
              <p:nvPr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0" name="Freeform 140"/>
              <p:cNvSpPr>
                <a:spLocks/>
              </p:cNvSpPr>
              <p:nvPr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1" name="Freeform 141"/>
              <p:cNvSpPr>
                <a:spLocks/>
              </p:cNvSpPr>
              <p:nvPr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2" name="Freeform 142"/>
              <p:cNvSpPr>
                <a:spLocks/>
              </p:cNvSpPr>
              <p:nvPr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3" name="Freeform 143"/>
              <p:cNvSpPr>
                <a:spLocks/>
              </p:cNvSpPr>
              <p:nvPr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4" name="Freeform 144"/>
              <p:cNvSpPr>
                <a:spLocks/>
              </p:cNvSpPr>
              <p:nvPr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5" name="Freeform 145"/>
              <p:cNvSpPr>
                <a:spLocks/>
              </p:cNvSpPr>
              <p:nvPr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6" name="Freeform 146"/>
              <p:cNvSpPr>
                <a:spLocks/>
              </p:cNvSpPr>
              <p:nvPr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7" name="Rectangle 147"/>
              <p:cNvSpPr>
                <a:spLocks noChangeArrowheads="1"/>
              </p:cNvSpPr>
              <p:nvPr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8" name="Rectangle 148"/>
              <p:cNvSpPr>
                <a:spLocks noChangeArrowheads="1"/>
              </p:cNvSpPr>
              <p:nvPr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9" name="Freeform 149"/>
              <p:cNvSpPr>
                <a:spLocks/>
              </p:cNvSpPr>
              <p:nvPr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0" name="Freeform 150"/>
              <p:cNvSpPr>
                <a:spLocks/>
              </p:cNvSpPr>
              <p:nvPr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1" name="Freeform 151"/>
              <p:cNvSpPr>
                <a:spLocks/>
              </p:cNvSpPr>
              <p:nvPr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2" name="Oval 152"/>
              <p:cNvSpPr>
                <a:spLocks noChangeArrowheads="1"/>
              </p:cNvSpPr>
              <p:nvPr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9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9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9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93DBE468-F6EC-4D76-B107-2D5BE9DD6D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9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 3" pitchFamily="18" charset="2"/>
        <a:buChar char="}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 3" pitchFamily="18" charset="2"/>
        <a:buChar char="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 3" pitchFamily="18" charset="2"/>
        <a:buChar char="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 3" pitchFamily="18" charset="2"/>
        <a:buChar char="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 3" pitchFamily="18" charset="2"/>
        <a:buChar char="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 3" pitchFamily="18" charset="2"/>
        <a:buChar char="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 3" pitchFamily="18" charset="2"/>
        <a:buChar char="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ue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dn.microsoft.com/library/default.asp?url=/nhp/default.asp?contentid=2800044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5299FF8-A0EB-45E9-8C68-074B2DF1DD41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Official Interface Guidelines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User interface documentation published by Apple and Microsoft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9DDA-9975-4889-8A05-D768FC6BC9ED}" type="slidenum">
              <a:rPr lang="en-US"/>
              <a:pPr/>
              <a:t>10</a:t>
            </a:fld>
            <a:endParaRPr lang="en-US"/>
          </a:p>
        </p:txBody>
      </p:sp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</a:t>
            </a:r>
          </a:p>
        </p:txBody>
      </p:sp>
      <p:pic>
        <p:nvPicPr>
          <p:cNvPr id="2458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39763" y="1600200"/>
            <a:ext cx="7862887" cy="449897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5D4C-EBE8-4149-A703-0CA74EA57783}" type="slidenum">
              <a:rPr lang="en-US"/>
              <a:pPr/>
              <a:t>11</a:t>
            </a:fld>
            <a:endParaRPr lang="en-US"/>
          </a:p>
        </p:txBody>
      </p:sp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</a:t>
            </a:r>
          </a:p>
        </p:txBody>
      </p:sp>
      <p:pic>
        <p:nvPicPr>
          <p:cNvPr id="276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89188" y="1600200"/>
            <a:ext cx="4364037" cy="449897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A9423-5973-4DE9-B3D5-02C5405D3B2E}" type="slidenum">
              <a:rPr lang="en-US"/>
              <a:pPr/>
              <a:t>12</a:t>
            </a:fld>
            <a:endParaRPr lang="en-US"/>
          </a:p>
        </p:txBody>
      </p:sp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</a:t>
            </a: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0000" y="1752600"/>
            <a:ext cx="3733800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89" name="Picture 5" descr="Picture1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057400"/>
            <a:ext cx="4422775" cy="3173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7B7A-6179-4DDD-AB0C-613E7EE1EF39}" type="slidenum">
              <a:rPr lang="en-US"/>
              <a:pPr/>
              <a:t>13</a:t>
            </a:fld>
            <a:endParaRPr lang="en-US"/>
          </a:p>
        </p:txBody>
      </p:sp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Icons</a:t>
            </a:r>
          </a:p>
        </p:txBody>
      </p:sp>
      <p:sp>
        <p:nvSpPr>
          <p:cNvPr id="28676" name="Rectangle 4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Icons get used for lots of different things</a:t>
            </a:r>
          </a:p>
          <a:p>
            <a:pPr lvl="1"/>
            <a:r>
              <a:rPr lang="en-US"/>
              <a:t>Representing objects</a:t>
            </a:r>
          </a:p>
          <a:p>
            <a:pPr lvl="2"/>
            <a:r>
              <a:rPr lang="en-US"/>
              <a:t>Files</a:t>
            </a:r>
          </a:p>
          <a:p>
            <a:pPr lvl="2"/>
            <a:r>
              <a:rPr lang="en-US"/>
              <a:t>Tools</a:t>
            </a:r>
          </a:p>
          <a:p>
            <a:pPr lvl="1"/>
            <a:r>
              <a:rPr lang="en-US"/>
              <a:t>Representing commands</a:t>
            </a:r>
          </a:p>
          <a:p>
            <a:pPr lvl="2"/>
            <a:r>
              <a:rPr lang="en-US"/>
              <a:t>Open</a:t>
            </a:r>
          </a:p>
          <a:p>
            <a:pPr lvl="2"/>
            <a:r>
              <a:rPr lang="en-US"/>
              <a:t>Undo</a:t>
            </a:r>
          </a:p>
          <a:p>
            <a:pPr lvl="2"/>
            <a:r>
              <a:rPr lang="en-US"/>
              <a:t>..often shortcuts to menu commands that have no icon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5BA5-CE1C-4EBE-8C55-1FD3C02F69C6}" type="slidenum">
              <a:rPr lang="en-US"/>
              <a:pPr/>
              <a:t>14</a:t>
            </a:fld>
            <a:endParaRPr lang="en-US"/>
          </a:p>
        </p:txBody>
      </p:sp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Icons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guidelines for these too</a:t>
            </a:r>
          </a:p>
          <a:p>
            <a:pPr lvl="1"/>
            <a:r>
              <a:rPr lang="en-US"/>
              <a:t>Apple:</a:t>
            </a:r>
          </a:p>
          <a:p>
            <a:pPr lvl="2"/>
            <a:r>
              <a:rPr lang="en-US"/>
              <a:t>Design and composition should indicate purpose</a:t>
            </a:r>
          </a:p>
          <a:p>
            <a:pPr lvl="2"/>
            <a:r>
              <a:rPr lang="en-US"/>
              <a:t>Perspective should agree with real-life interactions</a:t>
            </a:r>
          </a:p>
          <a:p>
            <a:pPr lvl="2"/>
            <a:r>
              <a:rPr lang="en-US"/>
              <a:t>Differentiate them from other UI elements</a:t>
            </a:r>
          </a:p>
          <a:p>
            <a:pPr lvl="1"/>
            <a:r>
              <a:rPr lang="en-US"/>
              <a:t>Microsoft:</a:t>
            </a:r>
          </a:p>
          <a:p>
            <a:pPr lvl="2"/>
            <a:r>
              <a:rPr lang="en-US"/>
              <a:t>Colors that complement the XP design</a:t>
            </a:r>
          </a:p>
          <a:p>
            <a:pPr lvl="2"/>
            <a:r>
              <a:rPr lang="en-US"/>
              <a:t>Perspective is either at a certain angle, or straight-on</a:t>
            </a:r>
          </a:p>
          <a:p>
            <a:pPr lvl="2"/>
            <a:r>
              <a:rPr lang="en-US"/>
              <a:t>Everyday objects should look modern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066E-CA40-4EE7-9C35-DAA4391E0298}" type="slidenum">
              <a:rPr lang="en-US"/>
              <a:pPr/>
              <a:t>15</a:t>
            </a:fld>
            <a:endParaRPr lang="en-US"/>
          </a:p>
        </p:txBody>
      </p:sp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Microsoft Icon Composition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Exceptions: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Document icons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Symbols such as warning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Single objects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Objects not recognizable at an angle</a:t>
            </a:r>
          </a:p>
        </p:txBody>
      </p:sp>
      <p:pic>
        <p:nvPicPr>
          <p:cNvPr id="33798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31875" y="1600200"/>
            <a:ext cx="2733675" cy="2173288"/>
          </a:xfrm>
        </p:spPr>
      </p:pic>
      <p:pic>
        <p:nvPicPr>
          <p:cNvPr id="33799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48200" y="1900238"/>
            <a:ext cx="4194175" cy="157162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906F-11DE-4D78-BF33-47AFC764DB6B}" type="slidenum">
              <a:rPr lang="en-US"/>
              <a:pPr/>
              <a:t>16</a:t>
            </a:fld>
            <a:endParaRPr lang="en-US"/>
          </a:p>
        </p:txBody>
      </p:sp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Apple Icon Composition</a:t>
            </a:r>
          </a:p>
        </p:txBody>
      </p:sp>
      <p:sp>
        <p:nvSpPr>
          <p:cNvPr id="35845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Icon “genres”</a:t>
            </a:r>
          </a:p>
          <a:p>
            <a:pPr lvl="1"/>
            <a:r>
              <a:rPr lang="en-US" sz="2400"/>
              <a:t>Application: media (paper) and tool (pen)</a:t>
            </a:r>
          </a:p>
          <a:p>
            <a:pPr lvl="1"/>
            <a:r>
              <a:rPr lang="en-US" sz="2400"/>
              <a:t>Utility: straight perspective, subdued colors</a:t>
            </a:r>
          </a:p>
          <a:p>
            <a:pPr lvl="1"/>
            <a:r>
              <a:rPr lang="en-US" sz="2400"/>
              <a:t>..also document, plug-in, toolbar</a:t>
            </a:r>
          </a:p>
        </p:txBody>
      </p:sp>
      <p:pic>
        <p:nvPicPr>
          <p:cNvPr id="35846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54288" y="1600200"/>
            <a:ext cx="4033837" cy="217328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32FE-660C-4849-8212-FB751C1B537E}" type="slidenum">
              <a:rPr lang="en-US"/>
              <a:pPr/>
              <a:t>17</a:t>
            </a:fld>
            <a:endParaRPr lang="en-US"/>
          </a:p>
        </p:txBody>
      </p:sp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Pet Peeve: Shadows</a:t>
            </a:r>
          </a:p>
        </p:txBody>
      </p:sp>
      <p:sp>
        <p:nvSpPr>
          <p:cNvPr id="38916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956175" cy="4498975"/>
          </a:xfrm>
        </p:spPr>
        <p:txBody>
          <a:bodyPr/>
          <a:lstStyle/>
          <a:p>
            <a:r>
              <a:rPr lang="en-US" sz="2800"/>
              <a:t>Shadows help add dimension to the image</a:t>
            </a:r>
          </a:p>
          <a:p>
            <a:r>
              <a:rPr lang="en-US" sz="2800"/>
              <a:t>The shadow can do as much as the object itself in defining its shape</a:t>
            </a:r>
          </a:p>
          <a:p>
            <a:r>
              <a:rPr lang="en-US" sz="2800"/>
              <a:t>Careless use can flatten the object</a:t>
            </a:r>
          </a:p>
        </p:txBody>
      </p:sp>
      <p:pic>
        <p:nvPicPr>
          <p:cNvPr id="3891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0" y="1600200"/>
            <a:ext cx="1946275" cy="340995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4F2C-80AD-4851-99BE-18A1F3F920C0}" type="slidenum">
              <a:rPr lang="en-US"/>
              <a:pPr/>
              <a:t>18</a:t>
            </a:fld>
            <a:endParaRPr lang="en-US"/>
          </a:p>
        </p:txBody>
      </p:sp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Concrete examples of the principles we’ve been discussing</a:t>
            </a:r>
          </a:p>
          <a:p>
            <a:r>
              <a:rPr lang="en-US"/>
              <a:t>There are professionals who actually believe in what we’ve been discussing</a:t>
            </a:r>
          </a:p>
          <a:p>
            <a:r>
              <a:rPr lang="en-US"/>
              <a:t>You don’t have to design every single element of your application</a:t>
            </a:r>
          </a:p>
          <a:p>
            <a:pPr lvl="1"/>
            <a:r>
              <a:rPr lang="en-US"/>
              <a:t>..in fact  you shouldn’t</a:t>
            </a:r>
          </a:p>
          <a:p>
            <a:pPr lvl="1"/>
            <a:r>
              <a:rPr lang="en-US"/>
              <a:t>..most of the time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1E6B-4BA3-4725-9679-FF2129A47C48}" type="slidenum">
              <a:rPr lang="en-US"/>
              <a:pPr/>
              <a:t>19</a:t>
            </a:fld>
            <a:endParaRPr lang="en-US"/>
          </a:p>
        </p:txBody>
      </p:sp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Apple’s User Experience page</a:t>
            </a:r>
          </a:p>
          <a:p>
            <a:pPr lvl="1"/>
            <a:r>
              <a:rPr lang="en-US">
                <a:hlinkClick r:id="rId3"/>
              </a:rPr>
              <a:t>http://developer.apple.com/ue</a:t>
            </a:r>
            <a:endParaRPr lang="en-US"/>
          </a:p>
          <a:p>
            <a:r>
              <a:rPr lang="en-US"/>
              <a:t>Microsoft’s User Interface Design and Development page</a:t>
            </a:r>
          </a:p>
          <a:p>
            <a:pPr lvl="1"/>
            <a:r>
              <a:rPr lang="en-US">
                <a:hlinkClick r:id="rId4"/>
              </a:rPr>
              <a:t>http://msdn.microsoft.com/library/default.asp?url=/nhp/default.asp?contentid=28000443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9555-691B-47F9-BAF1-A0F7D429FF8A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Basic Principles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(everybody agrees on these)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HiraKakuPro-W3" charset="0"/>
              </a:rPr>
              <a:t>See-and-point</a:t>
            </a:r>
            <a:endParaRPr lang="en-US">
              <a:latin typeface="Helvetica" pitchFamily="-96" charset="0"/>
            </a:endParaRPr>
          </a:p>
          <a:p>
            <a:r>
              <a:rPr lang="en-US">
                <a:latin typeface="HiraKakuPro-W3" charset="0"/>
              </a:rPr>
              <a:t>Metaphors</a:t>
            </a:r>
          </a:p>
          <a:p>
            <a:pPr lvl="1"/>
            <a:r>
              <a:rPr lang="en-US">
                <a:latin typeface="Helvetica" pitchFamily="-96" charset="0"/>
              </a:rPr>
              <a:t>Files and folders</a:t>
            </a:r>
          </a:p>
          <a:p>
            <a:r>
              <a:rPr lang="en-US">
                <a:latin typeface="HiraKakuPro-W3" charset="0"/>
              </a:rPr>
              <a:t>Direct manipulation</a:t>
            </a:r>
          </a:p>
          <a:p>
            <a:r>
              <a:rPr lang="en-US">
                <a:latin typeface="HiraKakuPro-W3" charset="0"/>
              </a:rPr>
              <a:t>User control</a:t>
            </a:r>
          </a:p>
          <a:p>
            <a:pPr lvl="1"/>
            <a:r>
              <a:rPr lang="en-US">
                <a:latin typeface="HiraKakuPro-W3" charset="0"/>
              </a:rPr>
              <a:t>Actions initiated by the user, not the computer</a:t>
            </a:r>
            <a:endParaRPr lang="en-US">
              <a:latin typeface="Helvetica" pitchFamily="-96" charset="0"/>
            </a:endParaRPr>
          </a:p>
          <a:p>
            <a:pPr lvl="1"/>
            <a:r>
              <a:rPr lang="en-US">
                <a:latin typeface="HiraKakuPro-W3" charset="0"/>
              </a:rPr>
              <a:t>Modelessness</a:t>
            </a:r>
            <a:endParaRPr lang="en-US">
              <a:latin typeface="Helvetica" pitchFamily="-96" charset="0"/>
            </a:endParaRPr>
          </a:p>
          <a:p>
            <a:pPr lvl="1"/>
            <a:r>
              <a:rPr lang="en-US">
                <a:latin typeface="HiraKakuPro-W3" charset="0"/>
              </a:rPr>
              <a:t>Interactive and responsive</a:t>
            </a:r>
            <a:endParaRPr lang="en-US">
              <a:latin typeface="Helvetica" pitchFamily="-9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7B02-7148-4DB5-B707-FB2060974AB0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HiraKakuPro-W3" charset="0"/>
              </a:rPr>
              <a:t>Basic Principles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HiraKakuPro-W3" charset="0"/>
              </a:rPr>
              <a:t>Feedback and communication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HiraKakuPro-W3" charset="0"/>
              </a:rPr>
              <a:t>Consistency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HiraKakuPro-W3" charset="0"/>
              </a:rPr>
              <a:t>Internal and external</a:t>
            </a:r>
            <a:endParaRPr lang="en-US" sz="2400">
              <a:latin typeface="Helvetica" pitchFamily="-96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latin typeface="HiraKakuPro-W3" charset="0"/>
              </a:rPr>
              <a:t>Consistent with the guidelines</a:t>
            </a:r>
            <a:endParaRPr lang="en-US" sz="2400">
              <a:latin typeface="Helvetica" pitchFamily="-96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HiraKakuPro-W3" charset="0"/>
              </a:rPr>
              <a:t>WYSIWYG</a:t>
            </a:r>
            <a:endParaRPr lang="en-US" sz="2800">
              <a:latin typeface="Helvetica" pitchFamily="-96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HiraKakuPro-W3" charset="0"/>
              </a:rPr>
              <a:t>Forgiveness</a:t>
            </a:r>
            <a:endParaRPr lang="en-US" sz="2800">
              <a:latin typeface="Helvetica" pitchFamily="-96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HiraKakuPro-W3" charset="0"/>
              </a:rPr>
              <a:t>Perceived stability</a:t>
            </a:r>
            <a:endParaRPr lang="en-US" sz="2800">
              <a:latin typeface="AppleGothic" pitchFamily="-96" charset="-127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HiraKakuPro-W3" charset="0"/>
              </a:rPr>
              <a:t>Aesthetic integrity</a:t>
            </a:r>
            <a:endParaRPr lang="en-US" sz="2800">
              <a:latin typeface="Helvetica" pitchFamily="-96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latin typeface="HiraKakuPro-W3" charset="0"/>
              </a:rPr>
              <a:t>Good visual design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Helvetica" pitchFamily="-96" charset="0"/>
              </a:rPr>
              <a:t>Simplicity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Helvetica" pitchFamily="-96" charset="0"/>
              </a:rPr>
              <a:t>Simple, not simplistic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66D0-CC81-4B4F-82FA-5CC600EC5ADF}" type="slidenum">
              <a:rPr lang="en-US"/>
              <a:pPr/>
              <a:t>4</a:t>
            </a:fld>
            <a:endParaRPr lang="en-US"/>
          </a:p>
        </p:txBody>
      </p:sp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-96" charset="0"/>
              </a:rPr>
              <a:t>Basic Principles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Helvetica" pitchFamily="-96" charset="0"/>
              </a:rPr>
              <a:t>Good first experience</a:t>
            </a:r>
          </a:p>
          <a:p>
            <a:pPr lvl="1"/>
            <a:r>
              <a:rPr lang="en-US">
                <a:latin typeface="Helvetica" pitchFamily="-96" charset="0"/>
              </a:rPr>
              <a:t>Clear and simple installer</a:t>
            </a:r>
          </a:p>
          <a:p>
            <a:pPr lvl="1"/>
            <a:r>
              <a:rPr lang="en-US">
                <a:latin typeface="Helvetica" pitchFamily="-96" charset="0"/>
              </a:rPr>
              <a:t>Convenient default settings</a:t>
            </a:r>
          </a:p>
          <a:p>
            <a:r>
              <a:rPr lang="en-US">
                <a:latin typeface="Helvetica" pitchFamily="-96" charset="0"/>
              </a:rPr>
              <a:t>Follow the platform’s own guidelines</a:t>
            </a:r>
          </a:p>
          <a:p>
            <a:pPr lvl="1"/>
            <a:r>
              <a:rPr lang="en-US">
                <a:latin typeface="Helvetica" pitchFamily="-96" charset="0"/>
              </a:rPr>
              <a:t>Ignoring them reduces their usefulness for all other applications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9B20-A771-4ED3-B3A7-CAB792AD80D7}" type="slidenum">
              <a:rPr lang="en-US"/>
              <a:pPr/>
              <a:t>5</a:t>
            </a:fld>
            <a:endParaRPr lang="en-US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HiraKakuPro-W3" charset="0"/>
              </a:rPr>
              <a:t>Platform-Specific Details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HiraKakuPro-W3" charset="0"/>
              </a:rPr>
              <a:t>Appearance, layout and usage of interface elements</a:t>
            </a:r>
          </a:p>
          <a:p>
            <a:r>
              <a:rPr lang="en-US">
                <a:latin typeface="HiraKakuPro-W3" charset="0"/>
              </a:rPr>
              <a:t>Keyboard shortcuts and other actions</a:t>
            </a:r>
          </a:p>
          <a:p>
            <a:pPr lvl="1"/>
            <a:r>
              <a:rPr lang="en-US">
                <a:latin typeface="HiraKakuPro-W3" charset="0"/>
              </a:rPr>
              <a:t>Navigation</a:t>
            </a:r>
          </a:p>
          <a:p>
            <a:pPr lvl="1"/>
            <a:r>
              <a:rPr lang="en-US">
                <a:latin typeface="HiraKakuPro-W3" charset="0"/>
              </a:rPr>
              <a:t>Modifier keys (shift, control, etc.)</a:t>
            </a:r>
          </a:p>
          <a:p>
            <a:r>
              <a:rPr lang="en-US">
                <a:latin typeface="HiraKakuPro-W3" charset="0"/>
              </a:rPr>
              <a:t>Mouse cursors and meanings of buttons</a:t>
            </a:r>
          </a:p>
          <a:p>
            <a:r>
              <a:rPr lang="en-US">
                <a:latin typeface="HiraKakuPro-W3" charset="0"/>
              </a:rPr>
              <a:t>File organization on disk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CE8D-4969-44C3-8FB4-68F4013F64EB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HiraKakuPro-W3" charset="0"/>
              </a:rPr>
              <a:t>Dealing With Differences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HiraKakuPro-W3" charset="0"/>
              </a:rPr>
              <a:t>Pet peeve: porting an application without adapting to the new platform’s standards</a:t>
            </a:r>
          </a:p>
          <a:p>
            <a:r>
              <a:rPr lang="en-US">
                <a:latin typeface="HiraKakuPro-W3" charset="0"/>
              </a:rPr>
              <a:t>What do these keys do when editing text:</a:t>
            </a:r>
          </a:p>
          <a:p>
            <a:pPr lvl="1"/>
            <a:r>
              <a:rPr lang="en-US">
                <a:latin typeface="HiraKakuPro-W3" charset="0"/>
              </a:rPr>
              <a:t>Home</a:t>
            </a:r>
          </a:p>
          <a:p>
            <a:pPr lvl="1"/>
            <a:r>
              <a:rPr lang="en-US">
                <a:latin typeface="HiraKakuPro-W3" charset="0"/>
              </a:rPr>
              <a:t>End</a:t>
            </a:r>
          </a:p>
          <a:p>
            <a:pPr lvl="1"/>
            <a:r>
              <a:rPr lang="en-US">
                <a:latin typeface="HiraKakuPro-W3" charset="0"/>
              </a:rPr>
              <a:t>Page up/down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A2DDC-2CA3-4426-B84B-A947F80AB1CB}" type="slidenum">
              <a:rPr lang="en-US"/>
              <a:pPr/>
              <a:t>7</a:t>
            </a:fld>
            <a:endParaRPr lang="en-US"/>
          </a:p>
        </p:txBody>
      </p:sp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HiraKakuPro-W3" charset="0"/>
              </a:rPr>
              <a:t>Beyond the Guidelines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HiraKakuPro-W3" charset="0"/>
              </a:rPr>
              <a:t>There are cases when you have to create new interface elements</a:t>
            </a:r>
          </a:p>
          <a:p>
            <a:r>
              <a:rPr lang="en-US">
                <a:latin typeface="HiraKakuPro-W3" charset="0"/>
              </a:rPr>
              <a:t>Make sure they appear integrated</a:t>
            </a:r>
          </a:p>
          <a:p>
            <a:pPr lvl="1"/>
            <a:r>
              <a:rPr lang="en-US">
                <a:latin typeface="HiraKakuPro-W3" charset="0"/>
              </a:rPr>
              <a:t>Give them an appearance consistent with everything else</a:t>
            </a:r>
          </a:p>
          <a:p>
            <a:pPr lvl="1"/>
            <a:r>
              <a:rPr lang="en-US">
                <a:latin typeface="HiraKakuPro-W3" charset="0"/>
              </a:rPr>
              <a:t>Make the different behavior obvious</a:t>
            </a:r>
          </a:p>
          <a:p>
            <a:pPr lvl="2"/>
            <a:r>
              <a:rPr lang="en-US">
                <a:latin typeface="HiraKakuPro-W3" charset="0"/>
              </a:rPr>
              <a:t>Don’t just use a standard element and make it do something else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3A153-8441-4E16-BE53-FE64A9D55EAB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HiraKakuPro-W3" charset="0"/>
              </a:rPr>
              <a:t>Microsoft’s Guidelines</a:t>
            </a:r>
          </a:p>
        </p:txBody>
      </p:sp>
      <p:pic>
        <p:nvPicPr>
          <p:cNvPr id="18439" name="Picture 7"/>
          <p:cNvPicPr>
            <a:picLocks noGrp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09800" y="1600200"/>
            <a:ext cx="4945063" cy="3048000"/>
          </a:xfrm>
        </p:spPr>
      </p:pic>
      <p:sp>
        <p:nvSpPr>
          <p:cNvPr id="18440" name="Rectangle 8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301625" y="4876800"/>
            <a:ext cx="8540750" cy="1222375"/>
          </a:xfrm>
        </p:spPr>
        <p:txBody>
          <a:bodyPr/>
          <a:lstStyle/>
          <a:p>
            <a:r>
              <a:rPr lang="en-US" sz="2800"/>
              <a:t>This is what you get when you download Microsoft’s guidelines for Windows XP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BAD9-3AE1-4496-9B3E-8DC73561BDC7}" type="slidenum">
              <a:rPr lang="en-US"/>
              <a:pPr/>
              <a:t>9</a:t>
            </a:fld>
            <a:endParaRPr lang="en-US"/>
          </a:p>
        </p:txBody>
      </p:sp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Push Buttons</a:t>
            </a:r>
          </a:p>
        </p:txBody>
      </p:sp>
      <p:sp>
        <p:nvSpPr>
          <p:cNvPr id="21508" name="Rectangle 4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You click it, and something happens</a:t>
            </a:r>
          </a:p>
          <a:p>
            <a:r>
              <a:rPr lang="en-US" sz="2800"/>
              <a:t>Choose the title text carefully</a:t>
            </a:r>
          </a:p>
          <a:p>
            <a:pPr lvl="1"/>
            <a:r>
              <a:rPr lang="en-US" sz="2400"/>
              <a:t>Apple:</a:t>
            </a:r>
          </a:p>
          <a:p>
            <a:pPr lvl="2"/>
            <a:r>
              <a:rPr lang="en-US" sz="2000"/>
              <a:t>“Button names should be verbs that describe the action performed”</a:t>
            </a:r>
          </a:p>
          <a:p>
            <a:pPr lvl="1"/>
            <a:r>
              <a:rPr lang="en-US" sz="2400"/>
              <a:t>Microsoft:</a:t>
            </a:r>
          </a:p>
          <a:p>
            <a:pPr lvl="2"/>
            <a:r>
              <a:rPr lang="en-US" sz="2000"/>
              <a:t>“Aim for the shortest possible label; one word is best.”</a:t>
            </a:r>
          </a:p>
          <a:p>
            <a:pPr lvl="2"/>
            <a:r>
              <a:rPr lang="en-US" sz="2000"/>
              <a:t>“If possible, use label text that makes sense when read out of context — for example, when a user reads or hears only the label of the current control.”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ass">
  <a:themeElements>
    <a:clrScheme name="Compass 5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333333"/>
      </a:accent1>
      <a:accent2>
        <a:srgbClr val="9383B3"/>
      </a:accent2>
      <a:accent3>
        <a:srgbClr val="B5B5BA"/>
      </a:accent3>
      <a:accent4>
        <a:srgbClr val="DADADA"/>
      </a:accent4>
      <a:accent5>
        <a:srgbClr val="ADADAD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lnDef>
  </a:objectDefaults>
  <a:extraClrSchemeLst>
    <a:extraClrScheme>
      <a:clrScheme name="Compass 1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4C0000"/>
        </a:accent1>
        <a:accent2>
          <a:srgbClr val="FF9900"/>
        </a:accent2>
        <a:accent3>
          <a:srgbClr val="C0AAAA"/>
        </a:accent3>
        <a:accent4>
          <a:srgbClr val="DADADA"/>
        </a:accent4>
        <a:accent5>
          <a:srgbClr val="B2AAAA"/>
        </a:accent5>
        <a:accent6>
          <a:srgbClr val="E78A00"/>
        </a:accent6>
        <a:hlink>
          <a:srgbClr val="FFDF57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7A5C40"/>
        </a:accent1>
        <a:accent2>
          <a:srgbClr val="FFFF99"/>
        </a:accent2>
        <a:accent3>
          <a:srgbClr val="D3C3B8"/>
        </a:accent3>
        <a:accent4>
          <a:srgbClr val="DADADA"/>
        </a:accent4>
        <a:accent5>
          <a:srgbClr val="BEB5AF"/>
        </a:accent5>
        <a:accent6>
          <a:srgbClr val="E7E78A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005452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AB3B3"/>
        </a:accent5>
        <a:accent6>
          <a:srgbClr val="00B95C"/>
        </a:accent6>
        <a:hlink>
          <a:srgbClr val="CC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333333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ADADAD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0048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AAB1AA"/>
        </a:accent5>
        <a:accent6>
          <a:srgbClr val="6E8704"/>
        </a:accent6>
        <a:hlink>
          <a:srgbClr val="99FF33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57574D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B4B4B2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8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Paradigm:Applications:Microsoft Office X:Templates:Presentations:Designs:Compass</Template>
  <TotalTime>1359</TotalTime>
  <Words>945</Words>
  <Application>Microsoft Office PowerPoint</Application>
  <PresentationFormat>On-screen Show (4:3)</PresentationFormat>
  <Paragraphs>170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Compass</vt:lpstr>
      <vt:lpstr>Official Interface Guidelines</vt:lpstr>
      <vt:lpstr>Basic Principles (everybody agrees on these)</vt:lpstr>
      <vt:lpstr>Basic Principles</vt:lpstr>
      <vt:lpstr>Basic Principles</vt:lpstr>
      <vt:lpstr>Platform-Specific Details</vt:lpstr>
      <vt:lpstr>Dealing With Differences</vt:lpstr>
      <vt:lpstr>Beyond the Guidelines</vt:lpstr>
      <vt:lpstr>Microsoft’s Guidelines</vt:lpstr>
      <vt:lpstr>Push Buttons</vt:lpstr>
      <vt:lpstr>Layout</vt:lpstr>
      <vt:lpstr>Layout</vt:lpstr>
      <vt:lpstr>Layout</vt:lpstr>
      <vt:lpstr>Icons</vt:lpstr>
      <vt:lpstr>Icons</vt:lpstr>
      <vt:lpstr>Microsoft Icon Composition</vt:lpstr>
      <vt:lpstr>Apple Icon Composition</vt:lpstr>
      <vt:lpstr>Pet Peeve: Shadows</vt:lpstr>
      <vt:lpstr>Summary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Official Interface Guidelines</dc:title>
  <dc:creator>David Catmull</dc:creator>
  <cp:lastModifiedBy>Richard Riesenfeld</cp:lastModifiedBy>
  <cp:revision>15</cp:revision>
  <cp:lastPrinted>2003-11-13T01:13:10Z</cp:lastPrinted>
  <dcterms:created xsi:type="dcterms:W3CDTF">2003-11-12T00:25:10Z</dcterms:created>
  <dcterms:modified xsi:type="dcterms:W3CDTF">2009-10-04T13:27:24Z</dcterms:modified>
</cp:coreProperties>
</file>