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93" r:id="rId2"/>
    <p:sldId id="406" r:id="rId3"/>
    <p:sldId id="407" r:id="rId4"/>
    <p:sldId id="421" r:id="rId5"/>
    <p:sldId id="413" r:id="rId6"/>
    <p:sldId id="422" r:id="rId7"/>
    <p:sldId id="416" r:id="rId8"/>
    <p:sldId id="423" r:id="rId9"/>
    <p:sldId id="419" r:id="rId10"/>
    <p:sldId id="408" r:id="rId11"/>
    <p:sldId id="417" r:id="rId12"/>
    <p:sldId id="424" r:id="rId13"/>
    <p:sldId id="426" r:id="rId14"/>
    <p:sldId id="414" r:id="rId15"/>
    <p:sldId id="420" r:id="rId16"/>
    <p:sldId id="425" r:id="rId17"/>
    <p:sldId id="418" r:id="rId18"/>
    <p:sldId id="429" r:id="rId19"/>
    <p:sldId id="427" r:id="rId20"/>
    <p:sldId id="430" r:id="rId21"/>
    <p:sldId id="428" r:id="rId22"/>
    <p:sldId id="431" r:id="rId23"/>
    <p:sldId id="432" r:id="rId24"/>
    <p:sldId id="433" r:id="rId25"/>
    <p:sldId id="434" r:id="rId26"/>
    <p:sldId id="435" r:id="rId27"/>
    <p:sldId id="436" r:id="rId28"/>
    <p:sldId id="437" r:id="rId29"/>
    <p:sldId id="405" r:id="rId30"/>
    <p:sldId id="439" r:id="rId31"/>
    <p:sldId id="440" r:id="rId32"/>
    <p:sldId id="441" r:id="rId33"/>
    <p:sldId id="442" r:id="rId34"/>
    <p:sldId id="444" r:id="rId35"/>
    <p:sldId id="445" r:id="rId36"/>
    <p:sldId id="447" r:id="rId37"/>
    <p:sldId id="448" r:id="rId38"/>
    <p:sldId id="449" r:id="rId39"/>
    <p:sldId id="450" r:id="rId40"/>
    <p:sldId id="451" r:id="rId41"/>
    <p:sldId id="446" r:id="rId42"/>
    <p:sldId id="443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5F5F5F"/>
    <a:srgbClr val="4D4D4D"/>
    <a:srgbClr val="009900"/>
    <a:srgbClr val="66FF66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706" autoAdjust="0"/>
    <p:restoredTop sz="99334" autoAdjust="0"/>
  </p:normalViewPr>
  <p:slideViewPr>
    <p:cSldViewPr snapToGrid="0" showGuides="1">
      <p:cViewPr varScale="1">
        <p:scale>
          <a:sx n="100" d="100"/>
          <a:sy n="100" d="100"/>
        </p:scale>
        <p:origin x="-276" y="-90"/>
      </p:cViewPr>
      <p:guideLst>
        <p:guide orient="horz" pos="4277"/>
        <p:guide orient="horz" pos="1108"/>
        <p:guide pos="48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90"/>
    </p:cViewPr>
  </p:sorterViewPr>
  <p:notesViewPr>
    <p:cSldViewPr snapToGrid="0" showGuides="1">
      <p:cViewPr varScale="1">
        <p:scale>
          <a:sx n="79" d="100"/>
          <a:sy n="79" d="100"/>
        </p:scale>
        <p:origin x="-249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Fall 2005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Utah School of Computing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4920FB1B-A9A2-47CD-9958-146A030E9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Fall 2005</a:t>
            </a:r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Utah School of Computing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9766802-7A97-4EB7-8ECC-4989A6DC1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0833A-1218-42EF-B169-B745C5F1A3B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584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450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450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A67730-4229-4088-A91B-DA18E737F8B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506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B2284D-CD07-4B0C-BDA3-F6E8C2C642C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608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AA2578-954F-4782-B59A-65CBD9C47D8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710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1360E5-E833-4ACD-8DB4-5E0DC84E9C0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813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491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04A08-348B-46D6-9CDF-B57D04784BF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915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82100E-11C6-4134-898C-DE68BA9C61E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018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512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6CDBB-E67E-49C6-AC40-33746936C00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0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DE461C-F6C4-49E7-8383-04D8C27339C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222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1DA68-4AEF-4646-84A0-1D8ED3423E4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5325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FA258-8CF9-493B-8624-6F4EE1AE366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686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3110A-A900-408B-9DC5-58A931070C9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789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318DF6-A913-4F71-AE26-2A368CF8614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891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F13CA-E7BD-4395-9F32-4DED3D6353A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994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950C95-7DEA-4894-879A-627844A3CE1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F046C-713A-443E-AC6E-0DA98A7752E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8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430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BC52AA-5AA5-4232-927B-CA167AAA9EE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301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Fall 2005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Utah School of Computing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70D943-DAD9-46E0-BCE0-99D01CF8B87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403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1"/>
          <p:cNvSpPr txBox="1">
            <a:spLocks noChangeArrowheads="1"/>
          </p:cNvSpPr>
          <p:nvPr userDrawn="1"/>
        </p:nvSpPr>
        <p:spPr bwMode="auto">
          <a:xfrm>
            <a:off x="76200" y="152400"/>
            <a:ext cx="2209800" cy="8302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Utah School of Computing</a:t>
            </a:r>
          </a:p>
        </p:txBody>
      </p:sp>
      <p:pic>
        <p:nvPicPr>
          <p:cNvPr id="4" name="Picture 22" descr="brushed line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08213" y="3900488"/>
            <a:ext cx="5562600" cy="376237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5144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22313" y="1758950"/>
            <a:ext cx="6629400" cy="2351088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69863"/>
            <a:ext cx="2228850" cy="5926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69863"/>
            <a:ext cx="6534150" cy="5926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924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981200"/>
            <a:ext cx="3924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AutoShape 11">
            <a:hlinkClick r:id="" action="ppaction://macro?name=CallOnStudent" highlightClick="1"/>
          </p:cNvPr>
          <p:cNvSpPr>
            <a:spLocks noChangeArrowheads="1"/>
          </p:cNvSpPr>
          <p:nvPr userDrawn="1"/>
        </p:nvSpPr>
        <p:spPr bwMode="auto">
          <a:xfrm>
            <a:off x="4364038" y="6481763"/>
            <a:ext cx="3557587" cy="290512"/>
          </a:xfrm>
          <a:prstGeom prst="actionButtonBlank">
            <a:avLst/>
          </a:prstGeom>
          <a:solidFill>
            <a:srgbClr val="5F5F5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solidFill>
                  <a:srgbClr val="FF0000"/>
                </a:solidFill>
              </a:rPr>
              <a:t>Student Name Server</a:t>
            </a:r>
          </a:p>
        </p:txBody>
      </p:sp>
      <p:sp>
        <p:nvSpPr>
          <p:cNvPr id="4109" name="Rectangle 13"/>
          <p:cNvSpPr>
            <a:spLocks noChangeArrowheads="1"/>
          </p:cNvSpPr>
          <p:nvPr userDrawn="1"/>
        </p:nvSpPr>
        <p:spPr bwMode="auto">
          <a:xfrm>
            <a:off x="1903413" y="6477000"/>
            <a:ext cx="23320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b"/>
          <a:lstStyle/>
          <a:p>
            <a:pPr>
              <a:defRPr/>
            </a:pPr>
            <a:r>
              <a:rPr lang="en-US" sz="1400">
                <a:solidFill>
                  <a:schemeClr val="tx1"/>
                </a:solidFill>
              </a:rPr>
              <a:t>Utah School of Computing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8001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11" name="Picture 15" descr="brushed line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819400" y="1004888"/>
            <a:ext cx="5715000" cy="228600"/>
          </a:xfrm>
          <a:prstGeom prst="rect">
            <a:avLst/>
          </a:prstGeom>
          <a:noFill/>
          <a:effectLst>
            <a:outerShdw dist="35921" dir="2700000" algn="ctr" rotWithShape="0">
              <a:schemeClr val="bg2"/>
            </a:outerShdw>
          </a:effectLst>
        </p:spPr>
      </p:pic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770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4113" name="Rectangle 17"/>
          <p:cNvSpPr>
            <a:spLocks noChangeArrowheads="1"/>
          </p:cNvSpPr>
          <p:nvPr userDrawn="1"/>
        </p:nvSpPr>
        <p:spPr bwMode="auto">
          <a:xfrm>
            <a:off x="7850188" y="6477000"/>
            <a:ext cx="119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b"/>
          <a:lstStyle/>
          <a:p>
            <a:pPr algn="r">
              <a:defRPr/>
            </a:pPr>
            <a:r>
              <a:rPr lang="en-US"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slide </a:t>
            </a:r>
            <a:fld id="{76813815-D946-48B6-9ACD-9518E06E3A63}" type="slidenum">
              <a:rPr lang="en-US"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‹#›</a:t>
            </a:fld>
            <a:endParaRPr lang="en-US" sz="14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0" y="169863"/>
            <a:ext cx="8010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-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rfr\SoC\Current\HCI_Lecs_f08\Interface_Devices\Interface_Videos\LargeScreenDisplay.wm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rfr\SoC\Classes\Current\cs5540-HCI-f08\HCI_Lecs_f08\Interface_Devices\Interface_Videos\LargeMultiPointInputDisplay.wmv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rfr\SoC\Classes\Current\cs5540-HCI-f08\HCI_Lecs_f08\Interface_Devices\Interface_Videos\daVinci.wmv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rfr\SoC\Classes\Current\cs5540-HCI-f08\HCI_Lecs_f08\Interface_Devices\Interface_Videos\acmesiggraph2001.wmv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rfr\SoC\Classes\Current\cs5540-HCI-f08\HCI_Lecs_f08\Interface_Devices\Interface_Videos\Segway%20Commercial.wmv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ntclick.i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rfr\SoC\Classes\Current\cs5540-HCI-f08\HCI_Lecs_f08\Interface_Devices\Interface_Videos\LargeScreenDisplay.wmv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ntclick.i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berkineticsinc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50863" y="2586038"/>
            <a:ext cx="79248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>
                <a:solidFill>
                  <a:srgbClr val="FFC000"/>
                </a:solidFill>
              </a:rPr>
              <a:t>Interfaces: Media and Devices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0535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CS5540 </a:t>
            </a:r>
            <a:r>
              <a:rPr lang="en-US" dirty="0" err="1" smtClean="0"/>
              <a:t>HCI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Rich Riesenfeld</a:t>
            </a:r>
          </a:p>
          <a:p>
            <a:pPr eaLnBrk="1" hangingPunct="1">
              <a:defRPr/>
            </a:pPr>
            <a:r>
              <a:rPr lang="en-US" dirty="0" smtClean="0"/>
              <a:t>Fall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Outputs </a:t>
            </a:r>
            <a:r>
              <a:rPr lang="en-US" sz="3600" dirty="0" smtClean="0"/>
              <a:t>– 1 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Flat screen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Resolution, colors, refresh rate, size 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“Big Board” on CNN, MSNBC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/>
              <a:t>Stereopsis</a:t>
            </a:r>
            <a:r>
              <a:rPr lang="en-US" dirty="0" smtClean="0"/>
              <a:t> Techniques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Left/Right visual separation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Color filters: R/G, etc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Polarized glasses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Outputs </a:t>
            </a:r>
            <a:r>
              <a:rPr lang="en-US" sz="3600" dirty="0" smtClean="0"/>
              <a:t>– 2 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Sound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Synthetic, unnatural sounds	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Laser, “wrong,” “dive”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Realistic: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prerecorded DB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generated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Speech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Synthetic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Real, prerecorded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Outputs </a:t>
            </a:r>
            <a:r>
              <a:rPr lang="en-US" sz="3600" dirty="0" smtClean="0"/>
              <a:t>– 3</a:t>
            </a:r>
            <a:r>
              <a:rPr lang="en-US" dirty="0" smtClean="0"/>
              <a:t> 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Visualizations</a:t>
            </a:r>
          </a:p>
          <a:p>
            <a:pPr lvl="1" eaLnBrk="1" hangingPunct="1">
              <a:defRPr/>
            </a:pPr>
            <a:r>
              <a:rPr lang="en-US" smtClean="0"/>
              <a:t>Scientific visualization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Information </a:t>
            </a:r>
            <a:r>
              <a:rPr lang="en-US" dirty="0" err="1" smtClean="0"/>
              <a:t>visualizaiton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Outputs </a:t>
            </a:r>
            <a:r>
              <a:rPr lang="en-US" sz="3600" dirty="0" smtClean="0"/>
              <a:t>– 5 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VR Environments</a:t>
            </a:r>
          </a:p>
          <a:p>
            <a:pPr lvl="1" eaLnBrk="1" hangingPunct="1">
              <a:defRPr/>
            </a:pPr>
            <a:r>
              <a:rPr lang="en-US" dirty="0" smtClean="0"/>
              <a:t>3D</a:t>
            </a:r>
          </a:p>
          <a:p>
            <a:pPr lvl="2" eaLnBrk="1" hangingPunct="1">
              <a:defRPr/>
            </a:pPr>
            <a:r>
              <a:rPr lang="en-US" dirty="0" smtClean="0"/>
              <a:t>Spinal medication</a:t>
            </a:r>
          </a:p>
          <a:p>
            <a:pPr lvl="2" eaLnBrk="1" hangingPunct="1">
              <a:defRPr/>
            </a:pPr>
            <a:r>
              <a:rPr lang="en-US" dirty="0" smtClean="0"/>
              <a:t>MRI visualizations</a:t>
            </a:r>
          </a:p>
          <a:p>
            <a:pPr lvl="2" eaLnBrk="1" hangingPunct="1">
              <a:defRPr/>
            </a:pPr>
            <a:r>
              <a:rPr lang="en-US" dirty="0" smtClean="0"/>
              <a:t>Fly </a:t>
            </a:r>
            <a:r>
              <a:rPr lang="en-US" dirty="0" err="1" smtClean="0"/>
              <a:t>throughs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smtClean="0"/>
              <a:t>Fantasy worlds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Outputs </a:t>
            </a:r>
            <a:r>
              <a:rPr lang="en-US" sz="3600" dirty="0" smtClean="0"/>
              <a:t>– 6</a:t>
            </a:r>
            <a:r>
              <a:rPr lang="en-US" dirty="0" smtClean="0"/>
              <a:t> 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 smtClean="0"/>
              <a:t>Overlays </a:t>
            </a:r>
            <a:r>
              <a:rPr lang="en-US" smtClean="0"/>
              <a:t>on real-world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smtClean="0"/>
              <a:t>Breast biopsy procedure</a:t>
            </a:r>
          </a:p>
          <a:p>
            <a:pPr lvl="2" eaLnBrk="1" hangingPunct="1">
              <a:defRPr/>
            </a:pPr>
            <a:r>
              <a:rPr lang="en-US" dirty="0" smtClean="0"/>
              <a:t>Assembly or Maintenance Info</a:t>
            </a:r>
          </a:p>
          <a:p>
            <a:pPr lvl="2" eaLnBrk="1" hangingPunct="1">
              <a:defRPr/>
            </a:pPr>
            <a:r>
              <a:rPr lang="en-US" dirty="0" smtClean="0"/>
              <a:t>HUDs in cockpit</a:t>
            </a:r>
          </a:p>
          <a:p>
            <a:pPr lvl="3" eaLnBrk="1" hangingPunct="1">
              <a:defRPr/>
            </a:pPr>
            <a:r>
              <a:rPr lang="en-US" dirty="0" smtClean="0"/>
              <a:t>Reduce </a:t>
            </a:r>
            <a:r>
              <a:rPr lang="en-US" i="1" dirty="0" smtClean="0"/>
              <a:t>cognitive overload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Outputs </a:t>
            </a:r>
            <a:r>
              <a:rPr lang="en-US" sz="3600" dirty="0" smtClean="0"/>
              <a:t>– 7</a:t>
            </a:r>
            <a:endParaRPr lang="en-US" dirty="0" smtClean="0"/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VR Environments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“</a:t>
            </a:r>
            <a:r>
              <a:rPr lang="en-US" sz="2000" dirty="0" err="1" smtClean="0"/>
              <a:t>Holodecks</a:t>
            </a:r>
            <a:r>
              <a:rPr lang="en-US" sz="2000" dirty="0" smtClean="0"/>
              <a:t>”, synthetic spaces, avatars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Virtual “try on” for clothes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Smell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Vibrations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Newtonian Physics: </a:t>
            </a:r>
            <a:r>
              <a:rPr lang="en-US" sz="2400" i="1" dirty="0" smtClean="0"/>
              <a:t>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Exploit the known, natural experience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Highly predictable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Concise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Outputs </a:t>
            </a:r>
            <a:r>
              <a:rPr lang="en-US" sz="3600" dirty="0" smtClean="0"/>
              <a:t>– 8 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Newtonian Physics: </a:t>
            </a:r>
            <a:r>
              <a:rPr lang="en-US" sz="2400" i="1" dirty="0" smtClean="0"/>
              <a:t>ON  </a:t>
            </a:r>
            <a:r>
              <a:rPr lang="en-US" sz="2400" dirty="0" smtClean="0"/>
              <a:t>(</a:t>
            </a:r>
            <a:r>
              <a:rPr lang="en-US" sz="2400" i="1" dirty="0" smtClean="0"/>
              <a:t>cont</a:t>
            </a:r>
            <a:r>
              <a:rPr lang="en-US" sz="2400" dirty="0" smtClean="0"/>
              <a:t> 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Provide normal physics of environment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Inertia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Collisions (no penetrations)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Gravity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Friction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Noise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Provide artificial physics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New rules/forces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Outputs </a:t>
            </a:r>
            <a:r>
              <a:rPr lang="en-US" sz="3600" dirty="0" smtClean="0"/>
              <a:t>– 9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Background sound</a:t>
            </a:r>
          </a:p>
          <a:p>
            <a:pPr lvl="1" eaLnBrk="1" hangingPunct="1">
              <a:defRPr/>
            </a:pPr>
            <a:r>
              <a:rPr lang="en-US" smtClean="0"/>
              <a:t>Movie score</a:t>
            </a:r>
          </a:p>
          <a:p>
            <a:pPr lvl="2" eaLnBrk="1" hangingPunct="1">
              <a:defRPr/>
            </a:pPr>
            <a:r>
              <a:rPr lang="en-US" smtClean="0"/>
              <a:t>Important</a:t>
            </a:r>
          </a:p>
          <a:p>
            <a:pPr lvl="2" eaLnBrk="1" hangingPunct="1">
              <a:defRPr/>
            </a:pPr>
            <a:r>
              <a:rPr lang="en-US" smtClean="0"/>
              <a:t>Not natural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Large Screen Displays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Large touch display with gestures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Large Screen Displays</a:t>
            </a:r>
            <a:endParaRPr lang="en-US" dirty="0"/>
          </a:p>
        </p:txBody>
      </p:sp>
      <p:pic>
        <p:nvPicPr>
          <p:cNvPr id="5" name="LargeScreenDisplay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571500" y="0"/>
            <a:ext cx="10287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Major Categories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Input </a:t>
            </a:r>
          </a:p>
          <a:p>
            <a:pPr lvl="1" eaLnBrk="1" hangingPunct="1">
              <a:defRPr/>
            </a:pPr>
            <a:r>
              <a:rPr lang="en-US" smtClean="0"/>
              <a:t>Harder</a:t>
            </a:r>
          </a:p>
          <a:p>
            <a:pPr eaLnBrk="1" hangingPunct="1">
              <a:defRPr/>
            </a:pPr>
            <a:r>
              <a:rPr lang="en-US" smtClean="0"/>
              <a:t>Output</a:t>
            </a:r>
          </a:p>
          <a:p>
            <a:pPr lvl="1" eaLnBrk="1" hangingPunct="1">
              <a:defRPr/>
            </a:pPr>
            <a:r>
              <a:rPr lang="en-US" smtClean="0"/>
              <a:t>More successful history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Large Screen Displays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Large multi-point input display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LargeMultiPointInputDisplay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127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1)">
                                      <p:cBhvr>
                                        <p:cTn id="6" dur="40343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9863"/>
            <a:ext cx="8955088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Virtual, Remote (Robotic)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Robotic Surgery</a:t>
            </a:r>
          </a:p>
          <a:p>
            <a:pPr lvl="1">
              <a:defRPr/>
            </a:pPr>
            <a:r>
              <a:rPr lang="en-US" dirty="0" err="1" smtClean="0"/>
              <a:t>daVinci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  <p:pic>
        <p:nvPicPr>
          <p:cNvPr id="5" name="daVinci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07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Synthetic Worlds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Siggraph</a:t>
            </a:r>
            <a:r>
              <a:rPr lang="en-US" dirty="0" smtClean="0"/>
              <a:t> (2001)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  <p:pic>
        <p:nvPicPr>
          <p:cNvPr id="3" name="acmesiggraph2001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92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Video Clips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Magic Board 1</a:t>
            </a:r>
          </a:p>
          <a:p>
            <a:pPr>
              <a:defRPr/>
            </a:pPr>
            <a:r>
              <a:rPr lang="en-US" dirty="0" smtClean="0"/>
              <a:t>Magic Board 2</a:t>
            </a:r>
          </a:p>
          <a:p>
            <a:pPr>
              <a:defRPr/>
            </a:pPr>
            <a:r>
              <a:rPr lang="en-US" dirty="0" smtClean="0"/>
              <a:t>Magic Board 3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Braingate</a:t>
            </a:r>
            <a:r>
              <a:rPr lang="en-US" dirty="0" smtClean="0"/>
              <a:t> 1</a:t>
            </a:r>
          </a:p>
          <a:p>
            <a:pPr>
              <a:defRPr/>
            </a:pPr>
            <a:r>
              <a:rPr lang="en-US" dirty="0" err="1" smtClean="0"/>
              <a:t>Braingate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Transporter/Winglet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Segway</a:t>
            </a:r>
            <a:r>
              <a:rPr lang="en-US" dirty="0" smtClean="0"/>
              <a:t> device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  <p:pic>
        <p:nvPicPr>
          <p:cNvPr id="6" name="Segway Commercial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1179513" y="0"/>
            <a:ext cx="11110913" cy="628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916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90588" y="2805113"/>
            <a:ext cx="6029325" cy="7651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End 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  <a:r>
              <a:rPr lang="en-US" sz="2800" i="1" smtClean="0"/>
              <a:t>Interfaces: Media and Devices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Inputs </a:t>
            </a:r>
            <a:r>
              <a:rPr lang="en-US" sz="3600" dirty="0" smtClean="0"/>
              <a:t>- 1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38560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i="1" smtClean="0"/>
              <a:t>Clickless</a:t>
            </a:r>
            <a:r>
              <a:rPr lang="en-US" sz="2800" smtClean="0"/>
              <a:t> Interface Example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>
                <a:hlinkClick r:id="rId3"/>
              </a:rPr>
              <a:t>http://www.dontclick.it</a:t>
            </a:r>
            <a:endParaRPr lang="en-US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TTY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Voice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Gesture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Body language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Using succinct communications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Haptic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Phantom devices, etc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Fall 2008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Large Screen Displays</a:t>
            </a:r>
            <a:endParaRPr lang="en-US" dirty="0"/>
          </a:p>
        </p:txBody>
      </p:sp>
      <p:pic>
        <p:nvPicPr>
          <p:cNvPr id="6" name="LargeScreenDisplay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571500" y="0"/>
            <a:ext cx="10287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230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Inputs </a:t>
            </a:r>
            <a:r>
              <a:rPr lang="en-US" sz="3600" dirty="0" smtClean="0"/>
              <a:t>- 2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38560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i="1" smtClean="0"/>
              <a:t>Clickless</a:t>
            </a:r>
            <a:r>
              <a:rPr lang="en-US" sz="2800" smtClean="0"/>
              <a:t> Interface Example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>
                <a:hlinkClick r:id="rId3"/>
              </a:rPr>
              <a:t>http://www.dontclick.it</a:t>
            </a:r>
            <a:endParaRPr lang="en-US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Handwriting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Security identification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Fingerprints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Laser identification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Eye tracking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Movement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817563" y="2632075"/>
            <a:ext cx="7842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>
                <a:solidFill>
                  <a:srgbClr val="FF0000"/>
                </a:solidFill>
              </a:rPr>
              <a:t>bare blk bkgd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Inputs </a:t>
            </a:r>
            <a:r>
              <a:rPr lang="en-US" sz="3600" dirty="0" smtClean="0"/>
              <a:t>- 3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4294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Body forces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Live seat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Sides of back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Etc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Transporter (gestural communications)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Segway Video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Winglet Video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Inputs </a:t>
            </a:r>
            <a:r>
              <a:rPr lang="en-US" sz="3600" dirty="0" smtClean="0"/>
              <a:t>- 4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4294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Simulators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Disney, Pilot training, NASA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Structured light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Body sensors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Animation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Motion capture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Inputs </a:t>
            </a:r>
            <a:r>
              <a:rPr lang="en-US" sz="3600" dirty="0" smtClean="0"/>
              <a:t>- 5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42941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Widgets</a:t>
            </a:r>
          </a:p>
          <a:p>
            <a:pPr lvl="1" eaLnBrk="1" hangingPunct="1">
              <a:defRPr/>
            </a:pPr>
            <a:r>
              <a:rPr lang="en-US" smtClean="0"/>
              <a:t>Buttons, sliders, menus, toggles, etc</a:t>
            </a:r>
          </a:p>
          <a:p>
            <a:pPr eaLnBrk="1" hangingPunct="1">
              <a:defRPr/>
            </a:pPr>
            <a:r>
              <a:rPr lang="en-US" smtClean="0"/>
              <a:t>User Recognition</a:t>
            </a:r>
          </a:p>
          <a:p>
            <a:pPr lvl="1" eaLnBrk="1" hangingPunct="1">
              <a:defRPr/>
            </a:pPr>
            <a:r>
              <a:rPr lang="en-US" smtClean="0"/>
              <a:t>Get your coffee the way you always get it!</a:t>
            </a:r>
          </a:p>
          <a:p>
            <a:pPr eaLnBrk="1" hangingPunct="1">
              <a:defRPr/>
            </a:pPr>
            <a:r>
              <a:rPr lang="en-US" smtClean="0"/>
              <a:t>Machine Learning</a:t>
            </a:r>
          </a:p>
          <a:p>
            <a:pPr lvl="1" eaLnBrk="1" hangingPunct="1">
              <a:defRPr/>
            </a:pPr>
            <a:r>
              <a:rPr lang="en-US" smtClean="0"/>
              <a:t>Watch and learn</a:t>
            </a:r>
          </a:p>
          <a:p>
            <a:pPr lvl="1" eaLnBrk="1" hangingPunct="1">
              <a:defRPr/>
            </a:pPr>
            <a:r>
              <a:rPr lang="en-US" smtClean="0"/>
              <a:t>Windows menus:  What is on top of menu?</a:t>
            </a:r>
          </a:p>
          <a:p>
            <a:pPr lvl="1"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Inputs </a:t>
            </a:r>
            <a:r>
              <a:rPr lang="en-US" sz="3600" dirty="0" smtClean="0"/>
              <a:t>- 6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42941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Multi-channel</a:t>
            </a:r>
          </a:p>
          <a:p>
            <a:pPr lvl="1" eaLnBrk="1" hangingPunct="1">
              <a:defRPr/>
            </a:pPr>
            <a:r>
              <a:rPr lang="en-US" dirty="0" smtClean="0"/>
              <a:t>Games</a:t>
            </a:r>
          </a:p>
          <a:p>
            <a:pPr lvl="1" eaLnBrk="1" hangingPunct="1">
              <a:defRPr/>
            </a:pPr>
            <a:r>
              <a:rPr lang="en-US" dirty="0" smtClean="0"/>
              <a:t>Simulators</a:t>
            </a:r>
          </a:p>
          <a:p>
            <a:pPr lvl="1" eaLnBrk="1" hangingPunct="1">
              <a:defRPr/>
            </a:pPr>
            <a:r>
              <a:rPr lang="en-US" dirty="0" smtClean="0"/>
              <a:t>Training/Education</a:t>
            </a:r>
          </a:p>
          <a:p>
            <a:pPr lvl="1" eaLnBrk="1" hangingPunct="1">
              <a:defRPr/>
            </a:pPr>
            <a:r>
              <a:rPr lang="en-US" dirty="0" smtClean="0"/>
              <a:t>Music</a:t>
            </a:r>
          </a:p>
          <a:p>
            <a:pPr lvl="2" eaLnBrk="1" hangingPunct="1">
              <a:defRPr/>
            </a:pPr>
            <a:r>
              <a:rPr lang="en-US" dirty="0" smtClean="0"/>
              <a:t>Electronic keyboard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Fall 2008</a:t>
            </a:r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Inputs </a:t>
            </a:r>
            <a:r>
              <a:rPr lang="en-US" sz="3600" smtClean="0"/>
              <a:t>- 7</a:t>
            </a:r>
            <a:endParaRPr lang="en-US" sz="3600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8001000" cy="42941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Read CNS signals</a:t>
            </a:r>
          </a:p>
          <a:p>
            <a:pPr lvl="1" eaLnBrk="1" hangingPunct="1">
              <a:defRPr/>
            </a:pPr>
            <a:r>
              <a:rPr lang="en-US" smtClean="0"/>
              <a:t>Muscle signals</a:t>
            </a:r>
          </a:p>
          <a:p>
            <a:pPr lvl="1" eaLnBrk="1" hangingPunct="1">
              <a:defRPr/>
            </a:pPr>
            <a:r>
              <a:rPr lang="en-US" smtClean="0"/>
              <a:t>Lie detector </a:t>
            </a:r>
          </a:p>
          <a:p>
            <a:pPr lvl="2" eaLnBrk="1" hangingPunct="1">
              <a:defRPr/>
            </a:pPr>
            <a:r>
              <a:rPr lang="en-US" smtClean="0"/>
              <a:t>Skin conductivity</a:t>
            </a:r>
          </a:p>
          <a:p>
            <a:pPr lvl="1" eaLnBrk="1" hangingPunct="1">
              <a:defRPr/>
            </a:pPr>
            <a:r>
              <a:rPr lang="en-US" smtClean="0"/>
              <a:t>Direct brain signal interface </a:t>
            </a:r>
          </a:p>
          <a:p>
            <a:pPr lvl="2" eaLnBrk="1" hangingPunct="1">
              <a:defRPr/>
            </a:pPr>
            <a:r>
              <a:rPr lang="en-US" smtClean="0">
                <a:hlinkClick r:id="rId3"/>
              </a:rPr>
              <a:t>cyberkineticsinc.com</a:t>
            </a:r>
            <a:r>
              <a:rPr lang="en-US" smtClean="0"/>
              <a:t> &lt;braingate.com&gt;</a:t>
            </a:r>
          </a:p>
          <a:p>
            <a:pPr lvl="2" eaLnBrk="1" hangingPunct="1">
              <a:defRPr/>
            </a:pPr>
            <a:r>
              <a:rPr lang="en-US" smtClean="0"/>
              <a:t>ALS</a:t>
            </a:r>
          </a:p>
          <a:p>
            <a:pPr lvl="2" eaLnBrk="1" hangingPunct="1">
              <a:defRPr/>
            </a:pPr>
            <a:r>
              <a:rPr lang="en-US" smtClean="0"/>
              <a:t>Spinal cord injury sufferers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per">
  <a:themeElements>
    <a:clrScheme name="">
      <a:dk1>
        <a:srgbClr val="000000"/>
      </a:dk1>
      <a:lt1>
        <a:srgbClr val="FFFFCC"/>
      </a:lt1>
      <a:dk2>
        <a:srgbClr val="000099"/>
      </a:dk2>
      <a:lt2>
        <a:srgbClr val="FFCC00"/>
      </a:lt2>
      <a:accent1>
        <a:srgbClr val="006666"/>
      </a:accent1>
      <a:accent2>
        <a:srgbClr val="CC9900"/>
      </a:accent2>
      <a:accent3>
        <a:srgbClr val="AAAACA"/>
      </a:accent3>
      <a:accent4>
        <a:srgbClr val="DADAAE"/>
      </a:accent4>
      <a:accent5>
        <a:srgbClr val="AAB8B8"/>
      </a:accent5>
      <a:accent6>
        <a:srgbClr val="B98A00"/>
      </a:accent6>
      <a:hlink>
        <a:srgbClr val="CC6600"/>
      </a:hlink>
      <a:folHlink>
        <a:srgbClr val="969696"/>
      </a:folHlink>
    </a:clrScheme>
    <a:fontScheme name="Vip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iper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per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per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per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per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per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per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9007</TotalTime>
  <Words>607</Words>
  <Application>Microsoft PowerPoint</Application>
  <PresentationFormat>On-screen Show (4:3)</PresentationFormat>
  <Paragraphs>242</Paragraphs>
  <Slides>42</Slides>
  <Notes>18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Wingdings</vt:lpstr>
      <vt:lpstr>Times New Roman</vt:lpstr>
      <vt:lpstr>Viper</vt:lpstr>
      <vt:lpstr>Interfaces: Media and Devices</vt:lpstr>
      <vt:lpstr>Major Categories</vt:lpstr>
      <vt:lpstr>Inputs - 1</vt:lpstr>
      <vt:lpstr>Inputs - 2</vt:lpstr>
      <vt:lpstr>Inputs - 3</vt:lpstr>
      <vt:lpstr>Inputs - 4</vt:lpstr>
      <vt:lpstr>Inputs - 5</vt:lpstr>
      <vt:lpstr>Inputs - 6</vt:lpstr>
      <vt:lpstr>Inputs - 7</vt:lpstr>
      <vt:lpstr>Outputs – 1 </vt:lpstr>
      <vt:lpstr>Outputs – 2 </vt:lpstr>
      <vt:lpstr>Outputs – 3 </vt:lpstr>
      <vt:lpstr>Outputs – 5 </vt:lpstr>
      <vt:lpstr>Outputs – 6 </vt:lpstr>
      <vt:lpstr>Outputs – 7</vt:lpstr>
      <vt:lpstr>Outputs – 8 </vt:lpstr>
      <vt:lpstr>Outputs – 9</vt:lpstr>
      <vt:lpstr>Large Screen Displays</vt:lpstr>
      <vt:lpstr>Large Screen Displays</vt:lpstr>
      <vt:lpstr>Large Screen Displays</vt:lpstr>
      <vt:lpstr>Slide 21</vt:lpstr>
      <vt:lpstr>Virtual, Remote (Robotic) Surgery</vt:lpstr>
      <vt:lpstr>Slide 23</vt:lpstr>
      <vt:lpstr>Synthetic Worlds</vt:lpstr>
      <vt:lpstr>Slide 25</vt:lpstr>
      <vt:lpstr>Video Clips</vt:lpstr>
      <vt:lpstr>Transporter/Winglet</vt:lpstr>
      <vt:lpstr>Slide 28</vt:lpstr>
      <vt:lpstr>End </vt:lpstr>
      <vt:lpstr>Large Screen Displays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Committee</dc:title>
  <dc:creator>Rich Riesenfeld</dc:creator>
  <cp:lastModifiedBy>Richard Riesenfeld</cp:lastModifiedBy>
  <cp:revision>237</cp:revision>
  <dcterms:created xsi:type="dcterms:W3CDTF">2003-08-15T17:42:39Z</dcterms:created>
  <dcterms:modified xsi:type="dcterms:W3CDTF">2008-11-26T14:56:02Z</dcterms:modified>
</cp:coreProperties>
</file>