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93" r:id="rId2"/>
    <p:sldId id="294" r:id="rId3"/>
    <p:sldId id="296" r:id="rId4"/>
    <p:sldId id="297" r:id="rId5"/>
    <p:sldId id="298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55" r:id="rId19"/>
    <p:sldId id="350" r:id="rId20"/>
    <p:sldId id="314" r:id="rId21"/>
    <p:sldId id="357" r:id="rId22"/>
    <p:sldId id="358" r:id="rId23"/>
    <p:sldId id="315" r:id="rId24"/>
    <p:sldId id="316" r:id="rId25"/>
    <p:sldId id="352" r:id="rId26"/>
    <p:sldId id="353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</p:sldIdLst>
  <p:sldSz cx="9144000" cy="6858000" type="letter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5F5F5F"/>
    <a:srgbClr val="4D4D4D"/>
    <a:srgbClr val="FF0000"/>
    <a:srgbClr val="009900"/>
    <a:srgbClr val="C0C0C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showOutlineIcons="0">
    <p:restoredLeft sz="19521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14" y="-192"/>
      </p:cViewPr>
      <p:guideLst>
        <p:guide orient="horz" pos="3403"/>
        <p:guide orient="horz" pos="1108"/>
        <p:guide pos="48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notesViewPr>
    <p:cSldViewPr snapToGrid="0">
      <p:cViewPr varScale="1">
        <p:scale>
          <a:sx n="78" d="100"/>
          <a:sy n="78" d="100"/>
        </p:scale>
        <p:origin x="-1878" y="-102"/>
      </p:cViewPr>
      <p:guideLst>
        <p:guide orient="horz" pos="2886"/>
        <p:guide pos="216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7.xml"/><Relationship Id="rId18" Type="http://schemas.openxmlformats.org/officeDocument/2006/relationships/slide" Target="slides/slide27.xml"/><Relationship Id="rId26" Type="http://schemas.openxmlformats.org/officeDocument/2006/relationships/slide" Target="slides/slide37.xml"/><Relationship Id="rId39" Type="http://schemas.openxmlformats.org/officeDocument/2006/relationships/slide" Target="slides/slide50.xml"/><Relationship Id="rId3" Type="http://schemas.openxmlformats.org/officeDocument/2006/relationships/slide" Target="slides/slide4.xml"/><Relationship Id="rId21" Type="http://schemas.openxmlformats.org/officeDocument/2006/relationships/slide" Target="slides/slide30.xml"/><Relationship Id="rId34" Type="http://schemas.openxmlformats.org/officeDocument/2006/relationships/slide" Target="slides/slide45.xml"/><Relationship Id="rId42" Type="http://schemas.openxmlformats.org/officeDocument/2006/relationships/slide" Target="slides/slide53.xml"/><Relationship Id="rId7" Type="http://schemas.openxmlformats.org/officeDocument/2006/relationships/slide" Target="slides/slide8.xml"/><Relationship Id="rId12" Type="http://schemas.openxmlformats.org/officeDocument/2006/relationships/slide" Target="slides/slide16.xml"/><Relationship Id="rId17" Type="http://schemas.openxmlformats.org/officeDocument/2006/relationships/slide" Target="slides/slide26.xml"/><Relationship Id="rId25" Type="http://schemas.openxmlformats.org/officeDocument/2006/relationships/slide" Target="slides/slide36.xml"/><Relationship Id="rId33" Type="http://schemas.openxmlformats.org/officeDocument/2006/relationships/slide" Target="slides/slide44.xml"/><Relationship Id="rId38" Type="http://schemas.openxmlformats.org/officeDocument/2006/relationships/slide" Target="slides/slide49.xml"/><Relationship Id="rId2" Type="http://schemas.openxmlformats.org/officeDocument/2006/relationships/slide" Target="slides/slide2.xml"/><Relationship Id="rId16" Type="http://schemas.openxmlformats.org/officeDocument/2006/relationships/slide" Target="slides/slide25.xml"/><Relationship Id="rId20" Type="http://schemas.openxmlformats.org/officeDocument/2006/relationships/slide" Target="slides/slide29.xml"/><Relationship Id="rId29" Type="http://schemas.openxmlformats.org/officeDocument/2006/relationships/slide" Target="slides/slide40.xml"/><Relationship Id="rId41" Type="http://schemas.openxmlformats.org/officeDocument/2006/relationships/slide" Target="slides/slide5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35.xml"/><Relationship Id="rId32" Type="http://schemas.openxmlformats.org/officeDocument/2006/relationships/slide" Target="slides/slide43.xml"/><Relationship Id="rId37" Type="http://schemas.openxmlformats.org/officeDocument/2006/relationships/slide" Target="slides/slide48.xml"/><Relationship Id="rId40" Type="http://schemas.openxmlformats.org/officeDocument/2006/relationships/slide" Target="slides/slide51.xml"/><Relationship Id="rId45" Type="http://schemas.openxmlformats.org/officeDocument/2006/relationships/slide" Target="slides/slide56.xml"/><Relationship Id="rId5" Type="http://schemas.openxmlformats.org/officeDocument/2006/relationships/slide" Target="slides/slide6.xml"/><Relationship Id="rId15" Type="http://schemas.openxmlformats.org/officeDocument/2006/relationships/slide" Target="slides/slide24.xml"/><Relationship Id="rId23" Type="http://schemas.openxmlformats.org/officeDocument/2006/relationships/slide" Target="slides/slide34.xml"/><Relationship Id="rId28" Type="http://schemas.openxmlformats.org/officeDocument/2006/relationships/slide" Target="slides/slide39.xml"/><Relationship Id="rId36" Type="http://schemas.openxmlformats.org/officeDocument/2006/relationships/slide" Target="slides/slide47.xml"/><Relationship Id="rId10" Type="http://schemas.openxmlformats.org/officeDocument/2006/relationships/slide" Target="slides/slide12.xml"/><Relationship Id="rId19" Type="http://schemas.openxmlformats.org/officeDocument/2006/relationships/slide" Target="slides/slide28.xml"/><Relationship Id="rId31" Type="http://schemas.openxmlformats.org/officeDocument/2006/relationships/slide" Target="slides/slide42.xml"/><Relationship Id="rId44" Type="http://schemas.openxmlformats.org/officeDocument/2006/relationships/slide" Target="slides/slide55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8.xml"/><Relationship Id="rId22" Type="http://schemas.openxmlformats.org/officeDocument/2006/relationships/slide" Target="slides/slide31.xml"/><Relationship Id="rId27" Type="http://schemas.openxmlformats.org/officeDocument/2006/relationships/slide" Target="slides/slide38.xml"/><Relationship Id="rId30" Type="http://schemas.openxmlformats.org/officeDocument/2006/relationships/slide" Target="slides/slide41.xml"/><Relationship Id="rId35" Type="http://schemas.openxmlformats.org/officeDocument/2006/relationships/slide" Target="slides/slide46.xml"/><Relationship Id="rId43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School of Computing</a:t>
            </a:r>
          </a:p>
          <a:p>
            <a:pPr>
              <a:defRPr/>
            </a:pPr>
            <a:r>
              <a:rPr lang="en-US" dirty="0" smtClean="0"/>
              <a:t>CS5540  </a:t>
            </a:r>
            <a:r>
              <a:rPr lang="en-US" i="1" dirty="0" smtClean="0"/>
              <a:t>HCI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Fall 2008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2675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R F Riesenfeld, Professor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8702675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fld id="{F3467867-9667-434A-8DD6-6B4E81D86C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4250" y="247170"/>
            <a:ext cx="4515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chemeClr val="tx1"/>
                </a:solidFill>
              </a:rPr>
              <a:t>Lec</a:t>
            </a:r>
            <a:r>
              <a:rPr lang="en-US" sz="1400" b="1" dirty="0" smtClean="0">
                <a:solidFill>
                  <a:schemeClr val="tx1"/>
                </a:solidFill>
              </a:rPr>
              <a:t> Set 01: Preliminaries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352925"/>
            <a:ext cx="550227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2675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8702675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fld id="{BA8679F1-7A2F-431B-8C9A-53370CC286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8F347-CB3D-4073-A3EA-C96095084B41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9C289-9BC0-45AE-9854-DFBF1430A86E}" type="slidenum">
              <a:rPr lang="en-US"/>
              <a:pPr/>
              <a:t>10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A75CB-112A-46FA-BF92-FA41184B6BD7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95F74-7CF5-46EF-9783-3B9694A79B5F}" type="slidenum">
              <a:rPr lang="en-US"/>
              <a:pPr/>
              <a:t>12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8C155-F3D3-4F64-8A7E-6A02821A0B30}" type="slidenum">
              <a:rPr lang="en-US"/>
              <a:pPr/>
              <a:t>13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BFD01-3C95-4FBB-A48B-B90BE3C5405C}" type="slidenum">
              <a:rPr lang="en-US"/>
              <a:pPr/>
              <a:t>14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D01CD-DDBF-4CAD-8209-AE352599795B}" type="slidenum">
              <a:rPr lang="en-US"/>
              <a:pPr/>
              <a:t>15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A6A40-5277-4027-AE3B-E847FBEB5580}" type="slidenum">
              <a:rPr lang="en-US"/>
              <a:pPr/>
              <a:t>16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AF61-C50F-48C5-A0BC-DBAE6FCABB2A}" type="slidenum">
              <a:rPr lang="en-US"/>
              <a:pPr/>
              <a:t>17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9EECE-4512-4E07-BA10-F2BBDF0308D9}" type="slidenum">
              <a:rPr lang="en-US"/>
              <a:pPr/>
              <a:t>18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BB692-48E6-43E3-8698-E16175C104D9}" type="slidenum">
              <a:rPr lang="en-US"/>
              <a:pPr/>
              <a:t>19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19BCE-BEA5-4CA0-B90F-DD312F9C5409}" type="slidenum">
              <a:rPr lang="en-US"/>
              <a:pPr/>
              <a:t>2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D8CF2-A754-44FB-A428-B005458F33F4}" type="slidenum">
              <a:rPr lang="en-US"/>
              <a:pPr/>
              <a:t>20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2017A-DDCF-44F5-BBD3-FDA7F30FCB6A}" type="slidenum">
              <a:rPr lang="en-US"/>
              <a:pPr/>
              <a:t>23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8A52D-DD94-46D8-A644-FEB08632A8D1}" type="slidenum">
              <a:rPr lang="en-US"/>
              <a:pPr/>
              <a:t>24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46E50-2D2C-4F54-A85E-826FB9F7915B}" type="slidenum">
              <a:rPr lang="en-US"/>
              <a:pPr/>
              <a:t>25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7CDB1-AEA9-4B4D-A844-06572AA31036}" type="slidenum">
              <a:rPr lang="en-US"/>
              <a:pPr/>
              <a:t>26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A1C68-C7E8-4585-BE4F-F82A6BDAEB32}" type="slidenum">
              <a:rPr lang="en-US"/>
              <a:pPr/>
              <a:t>27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66D04-F7C2-4E89-80E9-EE823815DCDF}" type="slidenum">
              <a:rPr lang="en-US"/>
              <a:pPr/>
              <a:t>28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7EBDA-A7CD-4DF7-AA49-20DDEBBD259E}" type="slidenum">
              <a:rPr lang="en-US"/>
              <a:pPr/>
              <a:t>29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64629-555C-4D99-A216-5C46A9089B08}" type="slidenum">
              <a:rPr lang="en-US"/>
              <a:pPr/>
              <a:t>30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32689-8AF7-4113-9975-FC4487DF129E}" type="slidenum">
              <a:rPr lang="en-US"/>
              <a:pPr/>
              <a:t>31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5CB16-4A75-432B-A373-E10ABEC38E61}" type="slidenum">
              <a:rPr lang="en-US"/>
              <a:pPr/>
              <a:t>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9E601-144E-4975-972E-567AC7CBD278}" type="slidenum">
              <a:rPr lang="en-US"/>
              <a:pPr/>
              <a:t>32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6B2A0-D9F7-4A60-9CA0-81BC5F07F20A}" type="slidenum">
              <a:rPr lang="en-US"/>
              <a:pPr/>
              <a:t>33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610A8-ACD4-4798-91A3-4F6FDD1CB753}" type="slidenum">
              <a:rPr lang="en-US"/>
              <a:pPr/>
              <a:t>34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8CDD0-D662-48B4-9DDF-C6616993F759}" type="slidenum">
              <a:rPr lang="en-US"/>
              <a:pPr/>
              <a:t>35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2FC78-5270-4839-8A09-61058D2C0297}" type="slidenum">
              <a:rPr lang="en-US"/>
              <a:pPr/>
              <a:t>36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E2D2D-86B1-45B0-86D9-118EF70B31BA}" type="slidenum">
              <a:rPr lang="en-US"/>
              <a:pPr/>
              <a:t>37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39316-7878-4F1F-8387-70DA73E82910}" type="slidenum">
              <a:rPr lang="en-US"/>
              <a:pPr/>
              <a:t>38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F5252-A43C-4C7D-97CD-EB6B9069D4FC}" type="slidenum">
              <a:rPr lang="en-US"/>
              <a:pPr/>
              <a:t>39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A32E4-0A02-4282-AEB5-F8EC136D5410}" type="slidenum">
              <a:rPr lang="en-US"/>
              <a:pPr/>
              <a:t>40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49E0B-2B16-478A-9465-4F9E374012C7}" type="slidenum">
              <a:rPr lang="en-US"/>
              <a:pPr/>
              <a:t>41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E688B-AA33-44BC-8D25-6345CAC85EA3}" type="slidenum">
              <a:rPr lang="en-US"/>
              <a:pPr/>
              <a:t>4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61911-A1F9-48E4-B986-845DD19859F7}" type="slidenum">
              <a:rPr lang="en-US"/>
              <a:pPr/>
              <a:t>42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85379-1FF9-401B-8E0A-B5E5F006C84E}" type="slidenum">
              <a:rPr lang="en-US"/>
              <a:pPr/>
              <a:t>43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AECE7-4E62-453E-B983-9AD08EF1FD2B}" type="slidenum">
              <a:rPr lang="en-US"/>
              <a:pPr/>
              <a:t>44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20ECA-07E7-424E-9D53-3938AEAA1C00}" type="slidenum">
              <a:rPr lang="en-US"/>
              <a:pPr/>
              <a:t>45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8C494-A2B8-4E2B-82FF-B12323EEE278}" type="slidenum">
              <a:rPr lang="en-US"/>
              <a:pPr/>
              <a:t>46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31286-8859-4D9A-931B-37F027A6E63F}" type="slidenum">
              <a:rPr lang="en-US"/>
              <a:pPr/>
              <a:t>47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EE92D-568A-45B8-A24C-3381161636DC}" type="slidenum">
              <a:rPr lang="en-US"/>
              <a:pPr/>
              <a:t>48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D3E16-D993-4DC8-AF8C-DD191586036D}" type="slidenum">
              <a:rPr lang="en-US"/>
              <a:pPr/>
              <a:t>49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48D28-BC82-422C-AC0A-EB55AE235BED}" type="slidenum">
              <a:rPr lang="en-US"/>
              <a:pPr/>
              <a:t>50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FD265-E684-48C3-8311-79642292DE39}" type="slidenum">
              <a:rPr lang="en-US"/>
              <a:pPr/>
              <a:t>51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B9A1D-C3DA-40F9-B31E-C6512A754F7E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6732D-D472-4882-85A1-EF63B2F654D5}" type="slidenum">
              <a:rPr lang="en-US"/>
              <a:pPr/>
              <a:t>52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9FCF8-1FED-4296-A3FD-4F0D83F3CCB7}" type="slidenum">
              <a:rPr lang="en-US"/>
              <a:pPr/>
              <a:t>53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17D52-FE4D-424C-A8CD-2452A106BEF2}" type="slidenum">
              <a:rPr lang="en-US"/>
              <a:pPr/>
              <a:t>54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806B7-57DA-4227-8384-95830FD5B303}" type="slidenum">
              <a:rPr lang="en-US"/>
              <a:pPr/>
              <a:t>55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36128-9283-4F71-9DA9-B91A5793AE3B}" type="slidenum">
              <a:rPr lang="en-US"/>
              <a:pPr/>
              <a:t>56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702AC-4317-458E-9F9A-4AFC2E2FBA7F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1AF0C-534A-4398-9A83-82BBFCE83E73}" type="slidenum">
              <a:rPr lang="en-US"/>
              <a:pPr/>
              <a:t>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A8A11-A2D7-4F28-9830-E9A74243039A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52925"/>
            <a:ext cx="5041900" cy="4122738"/>
          </a:xfrm>
        </p:spPr>
        <p:txBody>
          <a:bodyPr/>
          <a:lstStyle/>
          <a:p>
            <a:r>
              <a:rPr lang="en-US" dirty="0"/>
              <a:t>We ended class on Bullet 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38050-6669-47B9-98D0-40F1B4433931}" type="slidenum">
              <a:rPr lang="en-US"/>
              <a:pPr/>
              <a:t>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Text Box 21"/>
          <p:cNvSpPr txBox="1">
            <a:spLocks noChangeArrowheads="1"/>
          </p:cNvSpPr>
          <p:nvPr userDrawn="1"/>
        </p:nvSpPr>
        <p:spPr bwMode="auto">
          <a:xfrm>
            <a:off x="76200" y="152400"/>
            <a:ext cx="22098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Utah School of Computing</a:t>
            </a:r>
          </a:p>
        </p:txBody>
      </p:sp>
      <p:pic>
        <p:nvPicPr>
          <p:cNvPr id="5142" name="Picture 22" descr="brushed line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605088"/>
            <a:ext cx="5562600" cy="376237"/>
          </a:xfrm>
          <a:prstGeom prst="rect">
            <a:avLst/>
          </a:prstGeom>
          <a:noFill/>
        </p:spPr>
      </p:pic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3246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46200" y="1023938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9863"/>
            <a:ext cx="2228850" cy="5926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9863"/>
            <a:ext cx="6534150" cy="5926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1">
            <a:hlinkClick r:id="" action="ppaction://macro?name=CallOnStudent" highlightClick="1"/>
          </p:cNvPr>
          <p:cNvSpPr>
            <a:spLocks noChangeArrowheads="1"/>
          </p:cNvSpPr>
          <p:nvPr userDrawn="1"/>
        </p:nvSpPr>
        <p:spPr bwMode="auto">
          <a:xfrm>
            <a:off x="4364038" y="6481763"/>
            <a:ext cx="3557587" cy="290512"/>
          </a:xfrm>
          <a:prstGeom prst="actionButtonBlank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Student Name Server</a:t>
            </a:r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1903413" y="6477000"/>
            <a:ext cx="23320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40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11" name="Picture 15" descr="brushed line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819400" y="1004888"/>
            <a:ext cx="5715000" cy="22860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Fall 2008</a:t>
            </a: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 userDrawn="1"/>
        </p:nvSpPr>
        <p:spPr bwMode="auto">
          <a:xfrm>
            <a:off x="7850188" y="6477000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</a:t>
            </a:r>
            <a:fld id="{E5ACED78-AEC0-4B7B-86A5-DB4BEA562538}" type="slidenum"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0" y="169863"/>
            <a:ext cx="8027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-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Orbiter.m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Polar.m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Nuclear.m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Clip1.m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74713" y="1604963"/>
            <a:ext cx="607695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5400"/>
              <a:t>Preliminaries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CS5540 </a:t>
            </a:r>
            <a:r>
              <a:rPr lang="en-US" sz="2800" dirty="0" err="1"/>
              <a:t>HCI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Rich </a:t>
            </a:r>
            <a:r>
              <a:rPr lang="en-US" sz="2800" dirty="0"/>
              <a:t>Riesenfeld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Fall </a:t>
            </a:r>
            <a:r>
              <a:rPr lang="en-US" sz="2800" dirty="0" smtClean="0"/>
              <a:t>2008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history hurts us… - 2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Error Messages</a:t>
            </a:r>
          </a:p>
          <a:p>
            <a:pPr lvl="1"/>
            <a:r>
              <a:rPr lang="en-US"/>
              <a:t>Early computing: “Compiler error”</a:t>
            </a:r>
          </a:p>
          <a:p>
            <a:pPr lvl="1"/>
            <a:r>
              <a:rPr lang="en-US"/>
              <a:t>Even now: Sys Error EM732851</a:t>
            </a:r>
          </a:p>
          <a:p>
            <a:pPr lvl="1"/>
            <a:r>
              <a:rPr lang="en-US"/>
              <a:t>Error from wrong module: Latex</a:t>
            </a:r>
          </a:p>
          <a:p>
            <a:r>
              <a:rPr lang="en-US"/>
              <a:t>Small road signs</a:t>
            </a:r>
          </a:p>
          <a:p>
            <a:r>
              <a:rPr lang="en-US"/>
              <a:t>Confusing directions</a:t>
            </a:r>
          </a:p>
          <a:p>
            <a:pPr lvl="1"/>
            <a:r>
              <a:rPr lang="en-US"/>
              <a:t>400 S HOV Interchange on I15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95250"/>
            <a:ext cx="8374063" cy="1143000"/>
          </a:xfrm>
        </p:spPr>
        <p:txBody>
          <a:bodyPr/>
          <a:lstStyle/>
          <a:p>
            <a:r>
              <a:rPr lang="en-US"/>
              <a:t>Our history hurts us: KE007 - 3</a:t>
            </a:r>
          </a:p>
        </p:txBody>
      </p:sp>
      <p:pic>
        <p:nvPicPr>
          <p:cNvPr id="176131" name="Picture 3" descr="19830901-0-P-pC0114-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738" y="1541463"/>
            <a:ext cx="6821487" cy="4649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4D4D4D"/>
            </a:outerShdw>
          </a:effec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819150" y="5397500"/>
            <a:ext cx="2616200" cy="8239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KE007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4495800" y="5397500"/>
            <a:ext cx="3425825" cy="8239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1 Sep 1983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9144000" cy="1143000"/>
          </a:xfrm>
        </p:spPr>
        <p:txBody>
          <a:bodyPr/>
          <a:lstStyle/>
          <a:p>
            <a:r>
              <a:rPr lang="en-US"/>
              <a:t>Our history hurts us… KE007 - 4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Korean Airlines Flight 007</a:t>
            </a:r>
          </a:p>
          <a:p>
            <a:r>
              <a:rPr lang="en-US" dirty="0"/>
              <a:t>269 onboard, veered over Soviet airspace in Pacific, and was shot down</a:t>
            </a:r>
          </a:p>
          <a:p>
            <a:r>
              <a:rPr lang="en-US" dirty="0"/>
              <a:t>Pilot/Navigator keyed in numerical coordinates by hand for flight plan!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78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0375" y="95250"/>
            <a:ext cx="8374063" cy="1143000"/>
          </a:xfrm>
        </p:spPr>
        <p:txBody>
          <a:bodyPr/>
          <a:lstStyle/>
          <a:p>
            <a:r>
              <a:rPr lang="en-US"/>
              <a:t>Our history hurts us… KE007 - 5</a:t>
            </a:r>
          </a:p>
        </p:txBody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001000" cy="35210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How about:</a:t>
            </a:r>
          </a:p>
          <a:p>
            <a:r>
              <a:rPr lang="en-US"/>
              <a:t>Automatic download?</a:t>
            </a:r>
          </a:p>
          <a:p>
            <a:r>
              <a:rPr lang="en-US"/>
              <a:t>Picking from a menu?</a:t>
            </a:r>
          </a:p>
          <a:p>
            <a:r>
              <a:rPr lang="en-US"/>
              <a:t>Symbolic names?</a:t>
            </a:r>
          </a:p>
          <a:p>
            <a:r>
              <a:rPr lang="en-US"/>
              <a:t>Confirmation playback?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95250"/>
            <a:ext cx="8374062" cy="1143000"/>
          </a:xfrm>
        </p:spPr>
        <p:txBody>
          <a:bodyPr/>
          <a:lstStyle/>
          <a:p>
            <a:r>
              <a:rPr lang="en-US"/>
              <a:t>Our history hurts us… KE007 - 6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How about:</a:t>
            </a:r>
          </a:p>
          <a:p>
            <a:r>
              <a:rPr lang="en-US"/>
              <a:t>Context check (like type-checking…)?</a:t>
            </a:r>
          </a:p>
          <a:p>
            <a:pPr lvl="1"/>
            <a:r>
              <a:rPr lang="en-US"/>
              <a:t>Pilot, run, time, plane, schedules, assignments,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95250"/>
            <a:ext cx="8374063" cy="1143000"/>
          </a:xfrm>
        </p:spPr>
        <p:txBody>
          <a:bodyPr/>
          <a:lstStyle/>
          <a:p>
            <a:r>
              <a:rPr lang="en-US"/>
              <a:t>Our history hurts us… KE007 - 7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about:</a:t>
            </a:r>
          </a:p>
          <a:p>
            <a:r>
              <a:rPr lang="en-US"/>
              <a:t>Monitors, Alarms, Inhibitors?</a:t>
            </a:r>
          </a:p>
          <a:p>
            <a:r>
              <a:rPr lang="en-US"/>
              <a:t>Confirmation message?</a:t>
            </a:r>
          </a:p>
          <a:p>
            <a:pPr lvl="1"/>
            <a:r>
              <a:rPr lang="en-US"/>
              <a:t>Aviation tower communications</a:t>
            </a:r>
          </a:p>
          <a:p>
            <a:pPr lvl="1"/>
            <a:r>
              <a:rPr lang="en-US"/>
              <a:t>Telephone technical conversations</a:t>
            </a:r>
          </a:p>
          <a:p>
            <a:r>
              <a:rPr lang="en-US"/>
              <a:t>Parity checks?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/>
              <a:t>Audi</a:t>
            </a:r>
          </a:p>
          <a:p>
            <a:r>
              <a:rPr lang="en-US"/>
              <a:t>Cars took off from a standing position</a:t>
            </a:r>
          </a:p>
          <a:p>
            <a:r>
              <a:rPr lang="en-US"/>
              <a:t>Driver error, claimed Audi…</a:t>
            </a:r>
          </a:p>
          <a:p>
            <a:r>
              <a:rPr lang="en-US"/>
              <a:t>Whose error was it?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60375" y="95250"/>
            <a:ext cx="8374063" cy="1143000"/>
          </a:xfrm>
          <a:noFill/>
          <a:ln/>
        </p:spPr>
        <p:txBody>
          <a:bodyPr/>
          <a:lstStyle/>
          <a:p>
            <a:r>
              <a:rPr lang="en-US"/>
              <a:t>Our history hurts us…             - 8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8374063" cy="1143000"/>
          </a:xfrm>
          <a:noFill/>
          <a:ln/>
        </p:spPr>
        <p:txBody>
          <a:bodyPr/>
          <a:lstStyle/>
          <a:p>
            <a:r>
              <a:rPr lang="en-US"/>
              <a:t>Our history hurts us…             - 9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875" y="1958975"/>
            <a:ext cx="4792663" cy="11398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	</a:t>
            </a:r>
            <a:r>
              <a:rPr lang="en-US">
                <a:hlinkClick r:id="rId3" action="ppaction://hlinkfile"/>
              </a:rPr>
              <a:t>NASA’s Mars Orbiter space probe</a:t>
            </a:r>
            <a:endParaRPr lang="en-U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1158875" y="3549650"/>
            <a:ext cx="47926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chemeClr val="tx2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  <a:hlinkClick r:id="rId4" action="ppaction://hlinkfile"/>
              </a:rPr>
              <a:t>NASA’s Polar Lander Mars space probe</a:t>
            </a:r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8374063" cy="1143000"/>
          </a:xfrm>
          <a:noFill/>
          <a:ln/>
        </p:spPr>
        <p:txBody>
          <a:bodyPr/>
          <a:lstStyle/>
          <a:p>
            <a:r>
              <a:rPr lang="en-US" sz="4000"/>
              <a:t>Our history hurts us…             - 10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NASA space probe</a:t>
            </a:r>
          </a:p>
          <a:p>
            <a:r>
              <a:rPr lang="en-US"/>
              <a:t>Lost major mission over units mistake</a:t>
            </a:r>
          </a:p>
          <a:p>
            <a:r>
              <a:rPr lang="en-US"/>
              <a:t>JPL group worked in SI units</a:t>
            </a:r>
          </a:p>
          <a:p>
            <a:r>
              <a:rPr lang="en-US"/>
              <a:t>Colorado group worked in English units</a:t>
            </a:r>
          </a:p>
          <a:p>
            <a:r>
              <a:rPr lang="en-US"/>
              <a:t>Combining the results let to bad numbers</a:t>
            </a:r>
          </a:p>
          <a:p>
            <a:r>
              <a:rPr lang="en-US"/>
              <a:t>Type checking issues?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23234" name="Rectangle 2"/>
          <p:cNvSpPr>
            <a:spLocks noChangeArrowheads="1"/>
          </p:cNvSpPr>
          <p:nvPr/>
        </p:nvSpPr>
        <p:spPr bwMode="auto">
          <a:xfrm rot="2700000">
            <a:off x="4273550" y="1962150"/>
            <a:ext cx="3562350" cy="35623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Times New Roman" pitchFamily="-96" charset="0"/>
              </a:rPr>
              <a:t> 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114300" y="2574925"/>
            <a:ext cx="2720975" cy="17399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What does this sign mean?</a:t>
            </a:r>
          </a:p>
        </p:txBody>
      </p:sp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5386388" y="2052638"/>
            <a:ext cx="1250950" cy="1651000"/>
          </a:xfrm>
          <a:prstGeom prst="upArrow">
            <a:avLst>
              <a:gd name="adj1" fmla="val 37815"/>
              <a:gd name="adj2" fmla="val 55328"/>
            </a:avLst>
          </a:prstGeom>
          <a:solidFill>
            <a:srgbClr val="CC0000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5651500" y="2692400"/>
            <a:ext cx="393700" cy="0"/>
          </a:xfrm>
          <a:prstGeom prst="line">
            <a:avLst/>
          </a:prstGeom>
          <a:noFill/>
          <a:ln w="57150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325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2263" y="3844925"/>
            <a:ext cx="1263650" cy="1444625"/>
          </a:xfrm>
          <a:prstGeom prst="rect">
            <a:avLst/>
          </a:prstGeom>
          <a:noFill/>
        </p:spPr>
      </p:pic>
      <p:sp>
        <p:nvSpPr>
          <p:cNvPr id="223255" name="Rectangle 23"/>
          <p:cNvSpPr>
            <a:spLocks noGrp="1" noChangeArrowheads="1"/>
          </p:cNvSpPr>
          <p:nvPr>
            <p:ph type="title"/>
          </p:nvPr>
        </p:nvSpPr>
        <p:spPr>
          <a:xfrm>
            <a:off x="914400" y="169863"/>
            <a:ext cx="7113588" cy="962025"/>
          </a:xfrm>
          <a:noFill/>
          <a:ln/>
        </p:spPr>
        <p:txBody>
          <a:bodyPr/>
          <a:lstStyle/>
          <a:p>
            <a:r>
              <a:rPr lang="en-US" sz="4000"/>
              <a:t>Culture	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HCI Issue?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the interface the concern?</a:t>
            </a:r>
          </a:p>
          <a:p>
            <a:r>
              <a:rPr lang="en-US"/>
              <a:t>Is the issue a matter of accomplishing work, some set of tasks?</a:t>
            </a:r>
          </a:p>
          <a:p>
            <a:r>
              <a:rPr lang="en-US"/>
              <a:t>Are we focusing on wrong thing?</a:t>
            </a:r>
          </a:p>
          <a:p>
            <a:r>
              <a:rPr lang="en-US"/>
              <a:t>We don’t discuss telephone interfaces often.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 rot="2700000">
            <a:off x="4273550" y="1962150"/>
            <a:ext cx="3562350" cy="35623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Times New Roman" pitchFamily="-96" charset="0"/>
              </a:rPr>
              <a:t> 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14300" y="2574925"/>
            <a:ext cx="2720975" cy="17399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What does this sign mean?</a:t>
            </a:r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 flipV="1">
            <a:off x="5419725" y="2174875"/>
            <a:ext cx="1250950" cy="1651000"/>
          </a:xfrm>
          <a:prstGeom prst="upArrow">
            <a:avLst>
              <a:gd name="adj1" fmla="val 37815"/>
              <a:gd name="adj2" fmla="val 55328"/>
            </a:avLst>
          </a:prstGeom>
          <a:solidFill>
            <a:srgbClr val="CC0000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5349" name="Line 5"/>
          <p:cNvSpPr>
            <a:spLocks noChangeShapeType="1"/>
          </p:cNvSpPr>
          <p:nvPr/>
        </p:nvSpPr>
        <p:spPr bwMode="auto">
          <a:xfrm>
            <a:off x="5651500" y="2692400"/>
            <a:ext cx="393700" cy="0"/>
          </a:xfrm>
          <a:prstGeom prst="line">
            <a:avLst/>
          </a:prstGeom>
          <a:noFill/>
          <a:ln w="57150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85350" name="Group 6"/>
          <p:cNvGrpSpPr>
            <a:grpSpLocks/>
          </p:cNvGrpSpPr>
          <p:nvPr/>
        </p:nvGrpSpPr>
        <p:grpSpPr bwMode="auto">
          <a:xfrm>
            <a:off x="5556250" y="4059238"/>
            <a:ext cx="996950" cy="1082675"/>
            <a:chOff x="3548" y="2737"/>
            <a:chExt cx="544" cy="604"/>
          </a:xfrm>
        </p:grpSpPr>
        <p:pic>
          <p:nvPicPr>
            <p:cNvPr id="185351" name="Picture 7" descr="YlogoOnYelBkgnd"/>
            <p:cNvPicPr>
              <a:picLocks noChangeAspect="1" noChangeArrowheads="1"/>
            </p:cNvPicPr>
            <p:nvPr/>
          </p:nvPicPr>
          <p:blipFill>
            <a:blip r:embed="rId3"/>
            <a:srcRect l="3560" t="3729" r="58527" b="51918"/>
            <a:stretch>
              <a:fillRect/>
            </a:stretch>
          </p:blipFill>
          <p:spPr bwMode="auto">
            <a:xfrm>
              <a:off x="3548" y="2737"/>
              <a:ext cx="544" cy="604"/>
            </a:xfrm>
            <a:prstGeom prst="rect">
              <a:avLst/>
            </a:prstGeom>
            <a:noFill/>
          </p:spPr>
        </p:pic>
        <p:sp>
          <p:nvSpPr>
            <p:cNvPr id="185352" name="Freeform 8"/>
            <p:cNvSpPr>
              <a:spLocks/>
            </p:cNvSpPr>
            <p:nvPr/>
          </p:nvSpPr>
          <p:spPr bwMode="auto">
            <a:xfrm>
              <a:off x="3552" y="2745"/>
              <a:ext cx="528" cy="582"/>
            </a:xfrm>
            <a:custGeom>
              <a:avLst/>
              <a:gdLst/>
              <a:ahLst/>
              <a:cxnLst>
                <a:cxn ang="0">
                  <a:pos x="528" y="72"/>
                </a:cxn>
                <a:cxn ang="0">
                  <a:pos x="474" y="72"/>
                </a:cxn>
                <a:cxn ang="0">
                  <a:pos x="348" y="291"/>
                </a:cxn>
                <a:cxn ang="0">
                  <a:pos x="351" y="486"/>
                </a:cxn>
                <a:cxn ang="0">
                  <a:pos x="402" y="486"/>
                </a:cxn>
                <a:cxn ang="0">
                  <a:pos x="399" y="579"/>
                </a:cxn>
                <a:cxn ang="0">
                  <a:pos x="147" y="582"/>
                </a:cxn>
                <a:cxn ang="0">
                  <a:pos x="144" y="486"/>
                </a:cxn>
                <a:cxn ang="0">
                  <a:pos x="192" y="489"/>
                </a:cxn>
                <a:cxn ang="0">
                  <a:pos x="195" y="291"/>
                </a:cxn>
                <a:cxn ang="0">
                  <a:pos x="48" y="72"/>
                </a:cxn>
                <a:cxn ang="0">
                  <a:pos x="3" y="75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273" y="189"/>
                </a:cxn>
                <a:cxn ang="0">
                  <a:pos x="375" y="0"/>
                </a:cxn>
                <a:cxn ang="0">
                  <a:pos x="528" y="0"/>
                </a:cxn>
                <a:cxn ang="0">
                  <a:pos x="528" y="72"/>
                </a:cxn>
              </a:cxnLst>
              <a:rect l="0" t="0" r="r" b="b"/>
              <a:pathLst>
                <a:path w="528" h="582">
                  <a:moveTo>
                    <a:pt x="528" y="72"/>
                  </a:moveTo>
                  <a:lnTo>
                    <a:pt x="474" y="72"/>
                  </a:lnTo>
                  <a:lnTo>
                    <a:pt x="348" y="291"/>
                  </a:lnTo>
                  <a:lnTo>
                    <a:pt x="351" y="486"/>
                  </a:lnTo>
                  <a:lnTo>
                    <a:pt x="402" y="486"/>
                  </a:lnTo>
                  <a:lnTo>
                    <a:pt x="399" y="579"/>
                  </a:lnTo>
                  <a:lnTo>
                    <a:pt x="147" y="582"/>
                  </a:lnTo>
                  <a:lnTo>
                    <a:pt x="144" y="486"/>
                  </a:lnTo>
                  <a:lnTo>
                    <a:pt x="192" y="489"/>
                  </a:lnTo>
                  <a:lnTo>
                    <a:pt x="195" y="291"/>
                  </a:lnTo>
                  <a:lnTo>
                    <a:pt x="48" y="72"/>
                  </a:lnTo>
                  <a:lnTo>
                    <a:pt x="3" y="75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273" y="189"/>
                  </a:lnTo>
                  <a:lnTo>
                    <a:pt x="375" y="0"/>
                  </a:lnTo>
                  <a:lnTo>
                    <a:pt x="528" y="0"/>
                  </a:lnTo>
                  <a:lnTo>
                    <a:pt x="528" y="72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5363" name="Rectangle 19"/>
          <p:cNvSpPr>
            <a:spLocks noGrp="1" noChangeArrowheads="1"/>
          </p:cNvSpPr>
          <p:nvPr>
            <p:ph type="title"/>
          </p:nvPr>
        </p:nvSpPr>
        <p:spPr>
          <a:xfrm>
            <a:off x="914400" y="169863"/>
            <a:ext cx="7113588" cy="962025"/>
          </a:xfrm>
          <a:noFill/>
          <a:ln/>
        </p:spPr>
        <p:txBody>
          <a:bodyPr/>
          <a:lstStyle/>
          <a:p>
            <a:r>
              <a:rPr lang="en-US"/>
              <a:t>Culture	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2007</a:t>
            </a:r>
            <a:endParaRPr lang="en-US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11" y="1073505"/>
            <a:ext cx="331628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9235" y="3541713"/>
            <a:ext cx="24892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57663"/>
            <a:ext cx="331628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7713" y="1097877"/>
            <a:ext cx="331628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2851" y="1758950"/>
            <a:ext cx="24892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2007</a:t>
            </a:r>
            <a:endParaRPr lang="en-US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43" y="1388334"/>
            <a:ext cx="331628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2859" y="1393545"/>
            <a:ext cx="24892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531" y="3927139"/>
            <a:ext cx="331628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2254" y="3808804"/>
            <a:ext cx="331628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0751" y="1156877"/>
            <a:ext cx="24892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86370" name="Line 2"/>
          <p:cNvSpPr>
            <a:spLocks noChangeShapeType="1"/>
          </p:cNvSpPr>
          <p:nvPr/>
        </p:nvSpPr>
        <p:spPr bwMode="auto">
          <a:xfrm>
            <a:off x="5651500" y="2692400"/>
            <a:ext cx="393700" cy="0"/>
          </a:xfrm>
          <a:prstGeom prst="line">
            <a:avLst/>
          </a:prstGeom>
          <a:noFill/>
          <a:ln w="57150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914400" y="1981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>
                <a:solidFill>
                  <a:schemeClr val="tx2"/>
                </a:solidFill>
              </a:rPr>
              <a:t>Up is better than down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2800">
                <a:solidFill>
                  <a:schemeClr val="tx2"/>
                </a:solidFill>
              </a:rPr>
              <a:t>Religion, Dante, …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>
                <a:solidFill>
                  <a:schemeClr val="tx2"/>
                </a:solidFill>
              </a:rPr>
              <a:t>When we refer to ourselves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2800">
                <a:solidFill>
                  <a:schemeClr val="tx2"/>
                </a:solidFill>
              </a:rPr>
              <a:t>We point to our noses?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2800">
                <a:solidFill>
                  <a:schemeClr val="tx2"/>
                </a:solidFill>
              </a:rPr>
              <a:t>Our chests?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>
                <a:solidFill>
                  <a:schemeClr val="tx2"/>
                </a:solidFill>
              </a:rPr>
              <a:t>Point with index finger or hand ?</a:t>
            </a:r>
          </a:p>
        </p:txBody>
      </p:sp>
      <p:sp>
        <p:nvSpPr>
          <p:cNvPr id="186387" name="Rectangle 19"/>
          <p:cNvSpPr>
            <a:spLocks noGrp="1" noChangeArrowheads="1"/>
          </p:cNvSpPr>
          <p:nvPr>
            <p:ph type="title"/>
          </p:nvPr>
        </p:nvSpPr>
        <p:spPr>
          <a:xfrm>
            <a:off x="914400" y="169863"/>
            <a:ext cx="7113588" cy="962025"/>
          </a:xfrm>
          <a:noFill/>
          <a:ln/>
        </p:spPr>
        <p:txBody>
          <a:bodyPr/>
          <a:lstStyle/>
          <a:p>
            <a:r>
              <a:rPr lang="en-US"/>
              <a:t>Culture	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88" y="355600"/>
            <a:ext cx="5989637" cy="762000"/>
          </a:xfrm>
        </p:spPr>
        <p:txBody>
          <a:bodyPr/>
          <a:lstStyle/>
          <a:p>
            <a:r>
              <a:rPr lang="en-US"/>
              <a:t>Critical Interfaces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001000" cy="37528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/>
              <a:t>Nuclear power plants: </a:t>
            </a:r>
            <a:r>
              <a:rPr lang="en-US" sz="2800">
                <a:hlinkClick r:id="rId3" action="ppaction://hlinkfile"/>
              </a:rPr>
              <a:t>1961 SL1 nuclear </a:t>
            </a:r>
            <a:r>
              <a:rPr lang="en-US" sz="2800">
                <a:hlinkClick r:id="rId4" action="ppaction://hlinkfile"/>
              </a:rPr>
              <a:t>disaster</a:t>
            </a:r>
            <a:r>
              <a:rPr lang="en-US" sz="280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400"/>
              <a:t>Interface had better be clear and foolproof</a:t>
            </a:r>
          </a:p>
          <a:p>
            <a:pPr>
              <a:lnSpc>
                <a:spcPct val="110000"/>
              </a:lnSpc>
            </a:pPr>
            <a:r>
              <a:rPr lang="en-US" sz="2800"/>
              <a:t>Airplane cockpit</a:t>
            </a:r>
          </a:p>
          <a:p>
            <a:pPr lvl="1">
              <a:lnSpc>
                <a:spcPct val="110000"/>
              </a:lnSpc>
            </a:pPr>
            <a:r>
              <a:rPr lang="en-US" sz="2400"/>
              <a:t>Computer graphics has simplified controls, infomation</a:t>
            </a:r>
          </a:p>
          <a:p>
            <a:pPr>
              <a:lnSpc>
                <a:spcPct val="110000"/>
              </a:lnSpc>
            </a:pPr>
            <a:r>
              <a:rPr lang="en-US" sz="2800"/>
              <a:t>Power saw, laser indicator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95250"/>
            <a:ext cx="8297863" cy="1143000"/>
          </a:xfrm>
        </p:spPr>
        <p:txBody>
          <a:bodyPr/>
          <a:lstStyle/>
          <a:p>
            <a:r>
              <a:rPr lang="en-US"/>
              <a:t>Accessibility of Controls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16075"/>
            <a:ext cx="8001000" cy="47402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/>
              <a:t>Where is the interface?</a:t>
            </a:r>
          </a:p>
          <a:p>
            <a:pPr>
              <a:lnSpc>
                <a:spcPct val="120000"/>
              </a:lnSpc>
            </a:pPr>
            <a:r>
              <a:rPr lang="en-US" sz="2800"/>
              <a:t>Where is the emergency “Off” ?</a:t>
            </a:r>
          </a:p>
          <a:p>
            <a:pPr>
              <a:lnSpc>
                <a:spcPct val="120000"/>
              </a:lnSpc>
            </a:pPr>
            <a:r>
              <a:rPr lang="en-US" sz="2800"/>
              <a:t>Access causes:</a:t>
            </a:r>
          </a:p>
          <a:p>
            <a:pPr lvl="1">
              <a:lnSpc>
                <a:spcPct val="120000"/>
              </a:lnSpc>
            </a:pPr>
            <a:r>
              <a:rPr lang="en-US" sz="2400"/>
              <a:t>Exposure to danger</a:t>
            </a:r>
          </a:p>
          <a:p>
            <a:pPr lvl="1">
              <a:lnSpc>
                <a:spcPct val="120000"/>
              </a:lnSpc>
            </a:pPr>
            <a:r>
              <a:rPr lang="en-US" sz="2400"/>
              <a:t>Confusion</a:t>
            </a:r>
          </a:p>
          <a:p>
            <a:pPr lvl="1">
              <a:lnSpc>
                <a:spcPct val="120000"/>
              </a:lnSpc>
            </a:pPr>
            <a:r>
              <a:rPr lang="en-US" sz="2400"/>
              <a:t>Loss of critical time</a:t>
            </a:r>
          </a:p>
          <a:p>
            <a:pPr lvl="1">
              <a:lnSpc>
                <a:spcPct val="120000"/>
              </a:lnSpc>
            </a:pPr>
            <a:r>
              <a:rPr lang="en-US" sz="2400"/>
              <a:t>Distraction (John Denver’s plane crash)</a:t>
            </a:r>
          </a:p>
          <a:p>
            <a:pPr lvl="1">
              <a:lnSpc>
                <a:spcPct val="120000"/>
              </a:lnSpc>
            </a:pPr>
            <a:r>
              <a:rPr lang="en-US" sz="2400"/>
              <a:t>Disorientation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95250"/>
            <a:ext cx="8297863" cy="1143000"/>
          </a:xfrm>
        </p:spPr>
        <p:txBody>
          <a:bodyPr/>
          <a:lstStyle/>
          <a:p>
            <a:r>
              <a:rPr lang="en-US"/>
              <a:t>Parameter Overload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16075"/>
            <a:ext cx="8001000" cy="47402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Too many choices</a:t>
            </a:r>
          </a:p>
          <a:p>
            <a:pPr>
              <a:lnSpc>
                <a:spcPct val="120000"/>
              </a:lnSpc>
            </a:pPr>
            <a:r>
              <a:rPr lang="en-US"/>
              <a:t>What does a parameter (widget) do?</a:t>
            </a:r>
          </a:p>
          <a:p>
            <a:pPr>
              <a:lnSpc>
                <a:spcPct val="120000"/>
              </a:lnSpc>
            </a:pPr>
            <a:r>
              <a:rPr lang="en-US"/>
              <a:t>Which is the most important at this time?</a:t>
            </a:r>
          </a:p>
          <a:p>
            <a:pPr>
              <a:lnSpc>
                <a:spcPct val="120000"/>
              </a:lnSpc>
            </a:pPr>
            <a:r>
              <a:rPr lang="en-US"/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8242300" cy="762000"/>
          </a:xfrm>
        </p:spPr>
        <p:txBody>
          <a:bodyPr/>
          <a:lstStyle/>
          <a:p>
            <a:r>
              <a:rPr lang="en-US"/>
              <a:t>Effect of </a:t>
            </a:r>
            <a:r>
              <a:rPr lang="en-US" i="1"/>
              <a:t>Function</a:t>
            </a:r>
            <a:r>
              <a:rPr lang="en-US"/>
              <a:t>: Examples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Water faucets in a sink</a:t>
            </a:r>
          </a:p>
          <a:p>
            <a:r>
              <a:rPr lang="en-US"/>
              <a:t>Manual gear shift: 4 on the floor</a:t>
            </a:r>
          </a:p>
          <a:p>
            <a:r>
              <a:rPr lang="en-US"/>
              <a:t>Chords on a guitar: hard!</a:t>
            </a:r>
          </a:p>
          <a:p>
            <a:r>
              <a:rPr lang="en-US"/>
              <a:t>Interface is dictated (confused) by needed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Historical Examples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Books are essentially linear</a:t>
            </a:r>
          </a:p>
          <a:p>
            <a:r>
              <a:rPr lang="en-US"/>
              <a:t>Stories or communications needs are not</a:t>
            </a:r>
          </a:p>
          <a:p>
            <a:r>
              <a:rPr lang="en-US"/>
              <a:t>Hyper-text </a:t>
            </a:r>
          </a:p>
          <a:p>
            <a:pPr lvl="1"/>
            <a:r>
              <a:rPr lang="en-US"/>
              <a:t>Breaks the shackles of linear text stream</a:t>
            </a:r>
          </a:p>
          <a:p>
            <a:pPr lvl="1"/>
            <a:r>
              <a:rPr lang="en-US"/>
              <a:t>Digress as needed, desired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95250"/>
            <a:ext cx="8297863" cy="1143000"/>
          </a:xfrm>
        </p:spPr>
        <p:txBody>
          <a:bodyPr/>
          <a:lstStyle/>
          <a:p>
            <a:r>
              <a:rPr lang="en-US"/>
              <a:t>HCI is a </a:t>
            </a:r>
            <a:r>
              <a:rPr lang="en-US" i="1"/>
              <a:t>Design Problem</a:t>
            </a: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Design is old subject</a:t>
            </a:r>
          </a:p>
          <a:p>
            <a:pPr>
              <a:lnSpc>
                <a:spcPct val="110000"/>
              </a:lnSpc>
            </a:pPr>
            <a:r>
              <a:rPr lang="en-US"/>
              <a:t>Well studied, rich traditions</a:t>
            </a:r>
          </a:p>
          <a:p>
            <a:pPr>
              <a:lnSpc>
                <a:spcPct val="110000"/>
              </a:lnSpc>
            </a:pPr>
            <a:r>
              <a:rPr lang="en-US"/>
              <a:t>Apply design methodologies to build better interfaces</a:t>
            </a:r>
          </a:p>
          <a:p>
            <a:pPr>
              <a:lnSpc>
                <a:spcPct val="110000"/>
              </a:lnSpc>
            </a:pPr>
            <a:r>
              <a:rPr lang="en-US"/>
              <a:t>We will look at this viewpoint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“Doing Work” View - 2</a:t>
            </a: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understand the user and human behavior</a:t>
            </a:r>
          </a:p>
          <a:p>
            <a:r>
              <a:rPr lang="en-US"/>
              <a:t>How does an architect approach a custom home design for a new client?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95250"/>
            <a:ext cx="8297863" cy="1143000"/>
          </a:xfrm>
        </p:spPr>
        <p:txBody>
          <a:bodyPr/>
          <a:lstStyle/>
          <a:p>
            <a:r>
              <a:rPr lang="en-US"/>
              <a:t>Important Operational Issues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Reliability</a:t>
            </a:r>
          </a:p>
          <a:p>
            <a:pPr>
              <a:lnSpc>
                <a:spcPct val="120000"/>
              </a:lnSpc>
            </a:pPr>
            <a:r>
              <a:rPr lang="en-US"/>
              <a:t>Availability</a:t>
            </a:r>
          </a:p>
          <a:p>
            <a:pPr>
              <a:lnSpc>
                <a:spcPct val="120000"/>
              </a:lnSpc>
            </a:pPr>
            <a:r>
              <a:rPr lang="en-US"/>
              <a:t>Security</a:t>
            </a:r>
          </a:p>
          <a:p>
            <a:pPr>
              <a:lnSpc>
                <a:spcPct val="120000"/>
              </a:lnSpc>
            </a:pPr>
            <a:r>
              <a:rPr lang="en-US"/>
              <a:t>Data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100" y="355600"/>
            <a:ext cx="4972050" cy="762000"/>
          </a:xfrm>
        </p:spPr>
        <p:txBody>
          <a:bodyPr/>
          <a:lstStyle/>
          <a:p>
            <a:r>
              <a:rPr lang="en-US"/>
              <a:t>Important Basics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85913"/>
            <a:ext cx="8001000" cy="4114800"/>
          </a:xfrm>
        </p:spPr>
        <p:txBody>
          <a:bodyPr/>
          <a:lstStyle/>
          <a:p>
            <a:r>
              <a:rPr lang="en-US"/>
              <a:t>Standardization across app’s</a:t>
            </a:r>
          </a:p>
          <a:p>
            <a:pPr lvl="1"/>
            <a:r>
              <a:rPr lang="en-US"/>
              <a:t>Apple did this first</a:t>
            </a:r>
          </a:p>
          <a:p>
            <a:r>
              <a:rPr lang="en-US"/>
              <a:t>Integration of packages and tools</a:t>
            </a:r>
          </a:p>
          <a:p>
            <a:pPr lvl="1"/>
            <a:r>
              <a:rPr lang="en-US"/>
              <a:t>Unix does this well</a:t>
            </a:r>
          </a:p>
          <a:p>
            <a:r>
              <a:rPr lang="en-US"/>
              <a:t>Consistency in actions, design style, terms, menus, color, fonts, etc</a:t>
            </a:r>
          </a:p>
          <a:p>
            <a:r>
              <a:rPr lang="en-US"/>
              <a:t>Portability across platforms</a:t>
            </a:r>
          </a:p>
          <a:p>
            <a:pPr lvl="1"/>
            <a:r>
              <a:rPr lang="en-US"/>
              <a:t>Less than advertised (Quicken, eg)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Palm Desktop Calendar 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1219200"/>
            <a:ext cx="6991350" cy="5257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193540" name="Line 4"/>
          <p:cNvSpPr>
            <a:spLocks noChangeShapeType="1"/>
          </p:cNvSpPr>
          <p:nvPr/>
        </p:nvSpPr>
        <p:spPr bwMode="auto">
          <a:xfrm flipH="1">
            <a:off x="3073400" y="1619250"/>
            <a:ext cx="3175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2841625" y="1585913"/>
            <a:ext cx="5370513" cy="4684712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88" y="95250"/>
            <a:ext cx="8297863" cy="1143000"/>
          </a:xfrm>
        </p:spPr>
        <p:txBody>
          <a:bodyPr/>
          <a:lstStyle/>
          <a:p>
            <a:r>
              <a:rPr lang="en-US"/>
              <a:t>Palm Handheld Calendar </a:t>
            </a: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>
            <p:ph type="body" idx="4294967295"/>
          </p:nvPr>
        </p:nvGraphicFramePr>
        <p:xfrm>
          <a:off x="1930400" y="1751013"/>
          <a:ext cx="6281738" cy="4114800"/>
        </p:xfrm>
        <a:graphic>
          <a:graphicData uri="http://schemas.openxmlformats.org/presentationml/2006/ole">
            <p:oleObj spid="_x0000_s194564" name="Photo Editor Photo" r:id="rId4" imgW="6609524" imgH="4458322" progId="">
              <p:embed/>
            </p:oleObj>
          </a:graphicData>
        </a:graphic>
      </p:graphicFrame>
      <p:sp>
        <p:nvSpPr>
          <p:cNvPr id="194565" name="Line 5"/>
          <p:cNvSpPr>
            <a:spLocks noChangeShapeType="1"/>
          </p:cNvSpPr>
          <p:nvPr/>
        </p:nvSpPr>
        <p:spPr bwMode="auto">
          <a:xfrm rot="10800000" flipH="1">
            <a:off x="3467100" y="5486400"/>
            <a:ext cx="3175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Stats -1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 to learn</a:t>
            </a:r>
          </a:p>
          <a:p>
            <a:r>
              <a:rPr lang="en-US"/>
              <a:t>Speed of performance</a:t>
            </a:r>
          </a:p>
          <a:p>
            <a:pPr lvl="1"/>
            <a:r>
              <a:rPr lang="en-US"/>
              <a:t>How much coffee can one drink?</a:t>
            </a:r>
          </a:p>
          <a:p>
            <a:r>
              <a:rPr lang="en-US"/>
              <a:t>Rate of errors by users</a:t>
            </a:r>
          </a:p>
          <a:p>
            <a:pPr lvl="1"/>
            <a:r>
              <a:rPr lang="en-US"/>
              <a:t>“The user is always right!”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Stats -2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Retention over time</a:t>
            </a:r>
          </a:p>
          <a:p>
            <a:pPr lvl="1"/>
            <a:r>
              <a:rPr lang="en-US"/>
              <a:t>Do you have to start at square 1?</a:t>
            </a:r>
          </a:p>
          <a:p>
            <a:r>
              <a:rPr lang="en-US"/>
              <a:t>Subjective satisfaction</a:t>
            </a:r>
          </a:p>
          <a:p>
            <a:pPr lvl="1"/>
            <a:r>
              <a:rPr lang="en-US"/>
              <a:t>Do you like it (no explanation needed!)</a:t>
            </a:r>
          </a:p>
          <a:p>
            <a:pPr lvl="1"/>
            <a:r>
              <a:rPr lang="en-US"/>
              <a:t>Can you develop attachment for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95250"/>
            <a:ext cx="8374062" cy="1143000"/>
          </a:xfrm>
        </p:spPr>
        <p:txBody>
          <a:bodyPr/>
          <a:lstStyle/>
          <a:p>
            <a:r>
              <a:rPr lang="en-US"/>
              <a:t>Dramatically Different Needs - 1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Life-critical systems</a:t>
            </a:r>
          </a:p>
          <a:p>
            <a:pPr lvl="1"/>
            <a:r>
              <a:rPr lang="en-US"/>
              <a:t>Air traffic; nuclear reactors; cockpits; power utilities; emergency, military, medical, operations</a:t>
            </a:r>
          </a:p>
          <a:p>
            <a:r>
              <a:rPr lang="en-US"/>
              <a:t>Commercial</a:t>
            </a:r>
          </a:p>
          <a:p>
            <a:pPr lvl="1"/>
            <a:r>
              <a:rPr lang="en-US"/>
              <a:t>Banks, resv’s, inventory, point-of-sales (Hertz, Fedex,..), registration,..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95250"/>
            <a:ext cx="8374062" cy="1143000"/>
          </a:xfrm>
        </p:spPr>
        <p:txBody>
          <a:bodyPr/>
          <a:lstStyle/>
          <a:p>
            <a:r>
              <a:rPr lang="en-US"/>
              <a:t>Dramatically Different Needs - 2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Home, office, entertainment</a:t>
            </a:r>
          </a:p>
          <a:p>
            <a:pPr lvl="1"/>
            <a:r>
              <a:rPr lang="en-US"/>
              <a:t>Obvious needs</a:t>
            </a:r>
          </a:p>
          <a:p>
            <a:r>
              <a:rPr lang="en-US"/>
              <a:t>Exploratory, creative, cooperative systems</a:t>
            </a:r>
          </a:p>
          <a:p>
            <a:pPr lvl="1"/>
            <a:r>
              <a:rPr lang="en-US"/>
              <a:t>Bad interface (computer or otherwise) can destroy the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Diversity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Ergonomics, anthropometry</a:t>
            </a:r>
          </a:p>
          <a:p>
            <a:pPr lvl="1"/>
            <a:r>
              <a:rPr lang="en-US"/>
              <a:t>Anyone here “average?”</a:t>
            </a:r>
          </a:p>
          <a:p>
            <a:r>
              <a:rPr lang="en-US"/>
              <a:t>Physical consideration</a:t>
            </a:r>
          </a:p>
          <a:p>
            <a:pPr lvl="1"/>
            <a:r>
              <a:rPr lang="en-US"/>
              <a:t>Height, stiffness, posture, shapeness, size of working area</a:t>
            </a:r>
          </a:p>
          <a:p>
            <a:pPr lvl="1"/>
            <a:r>
              <a:rPr lang="en-US"/>
              <a:t>IPD, headsize, light sensitivity</a:t>
            </a:r>
          </a:p>
          <a:p>
            <a:pPr lvl="1"/>
            <a:r>
              <a:rPr lang="en-US"/>
              <a:t>Lefthandedness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Short-term memory</a:t>
            </a:r>
          </a:p>
          <a:p>
            <a:pPr>
              <a:lnSpc>
                <a:spcPct val="110000"/>
              </a:lnSpc>
            </a:pPr>
            <a:r>
              <a:rPr lang="en-US"/>
              <a:t>Long-term memory</a:t>
            </a:r>
          </a:p>
          <a:p>
            <a:pPr>
              <a:lnSpc>
                <a:spcPct val="110000"/>
              </a:lnSpc>
            </a:pPr>
            <a:r>
              <a:rPr lang="en-US"/>
              <a:t>(Over 40 year old users…)</a:t>
            </a:r>
          </a:p>
          <a:p>
            <a:pPr>
              <a:lnSpc>
                <a:spcPct val="110000"/>
              </a:lnSpc>
            </a:pPr>
            <a:r>
              <a:rPr lang="en-US"/>
              <a:t>Problem solving</a:t>
            </a:r>
          </a:p>
          <a:p>
            <a:pPr>
              <a:lnSpc>
                <a:spcPct val="110000"/>
              </a:lnSpc>
            </a:pPr>
            <a:r>
              <a:rPr lang="en-US"/>
              <a:t>Decision making </a:t>
            </a:r>
          </a:p>
          <a:p>
            <a:pPr lvl="1">
              <a:lnSpc>
                <a:spcPct val="110000"/>
              </a:lnSpc>
            </a:pPr>
            <a:r>
              <a:rPr lang="en-US"/>
              <a:t>Armageddon situations </a:t>
            </a:r>
          </a:p>
        </p:txBody>
      </p:sp>
      <p:pic>
        <p:nvPicPr>
          <p:cNvPr id="200707" name="Picture 3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138" y="1397000"/>
            <a:ext cx="56451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0708" name="Group 4"/>
          <p:cNvGraphicFramePr>
            <a:graphicFrameLocks noGrp="1"/>
          </p:cNvGraphicFramePr>
          <p:nvPr/>
        </p:nvGraphicFramePr>
        <p:xfrm>
          <a:off x="39688" y="49213"/>
          <a:ext cx="8789987" cy="1458913"/>
        </p:xfrm>
        <a:graphic>
          <a:graphicData uri="http://schemas.openxmlformats.org/drawingml/2006/table">
            <a:tbl>
              <a:tblPr/>
              <a:tblGrid>
                <a:gridCol w="387350"/>
                <a:gridCol w="7064375"/>
                <a:gridCol w="1338262"/>
              </a:tblGrid>
              <a:tr h="6794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Cognitive Processes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- 1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(from Engineering Abstracts)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Interesting, pleasing, attractive, inviting</a:t>
            </a:r>
          </a:p>
          <a:p>
            <a:r>
              <a:rPr lang="en-US"/>
              <a:t>Effective to use</a:t>
            </a:r>
          </a:p>
          <a:p>
            <a:r>
              <a:rPr lang="en-US"/>
              <a:t>Intuitive: Alan Kay’s children</a:t>
            </a:r>
          </a:p>
          <a:p>
            <a:r>
              <a:rPr lang="en-US"/>
              <a:t>Organized, hierarchically structured, clean</a:t>
            </a:r>
          </a:p>
        </p:txBody>
      </p:sp>
      <p:graphicFrame>
        <p:nvGraphicFramePr>
          <p:cNvPr id="166915" name="Group 3"/>
          <p:cNvGraphicFramePr>
            <a:graphicFrameLocks noGrp="1"/>
          </p:cNvGraphicFramePr>
          <p:nvPr/>
        </p:nvGraphicFramePr>
        <p:xfrm>
          <a:off x="269875" y="11113"/>
          <a:ext cx="8789988" cy="1310640"/>
        </p:xfrm>
        <a:graphic>
          <a:graphicData uri="http://schemas.openxmlformats.org/drawingml/2006/table">
            <a:tbl>
              <a:tblPr/>
              <a:tblGrid>
                <a:gridCol w="387350"/>
                <a:gridCol w="7091363"/>
                <a:gridCol w="1311275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What good interface principles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- 1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do we already know?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6928" name="Picture 16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450" y="1323975"/>
            <a:ext cx="56800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1055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Attention and set (scope of concern)</a:t>
            </a:r>
          </a:p>
          <a:p>
            <a:pPr lvl="1">
              <a:lnSpc>
                <a:spcPct val="120000"/>
              </a:lnSpc>
            </a:pPr>
            <a:r>
              <a:rPr lang="en-US"/>
              <a:t>ADHD, Ritalin population (5%)…</a:t>
            </a:r>
          </a:p>
          <a:p>
            <a:pPr>
              <a:lnSpc>
                <a:spcPct val="120000"/>
              </a:lnSpc>
            </a:pPr>
            <a:r>
              <a:rPr lang="en-US"/>
              <a:t>Search and scanning </a:t>
            </a:r>
          </a:p>
          <a:p>
            <a:pPr>
              <a:lnSpc>
                <a:spcPct val="120000"/>
              </a:lnSpc>
            </a:pPr>
            <a:r>
              <a:rPr lang="en-US"/>
              <a:t>Time perception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 lvl="1"/>
            <a:endParaRPr lang="en-US"/>
          </a:p>
        </p:txBody>
      </p:sp>
      <p:graphicFrame>
        <p:nvGraphicFramePr>
          <p:cNvPr id="201731" name="Group 3"/>
          <p:cNvGraphicFramePr>
            <a:graphicFrameLocks noGrp="1"/>
          </p:cNvGraphicFramePr>
          <p:nvPr/>
        </p:nvGraphicFramePr>
        <p:xfrm>
          <a:off x="269875" y="165100"/>
          <a:ext cx="8789988" cy="1458913"/>
        </p:xfrm>
        <a:graphic>
          <a:graphicData uri="http://schemas.openxmlformats.org/drawingml/2006/table">
            <a:tbl>
              <a:tblPr/>
              <a:tblGrid>
                <a:gridCol w="387350"/>
                <a:gridCol w="7091363"/>
                <a:gridCol w="1311275"/>
              </a:tblGrid>
              <a:tr h="6794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Cognitive Processes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- 2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(from Engineering Abstracts)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1744" name="Picture 16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1441450"/>
            <a:ext cx="56800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10550" cy="4114800"/>
          </a:xfrm>
        </p:spPr>
        <p:txBody>
          <a:bodyPr/>
          <a:lstStyle/>
          <a:p>
            <a:r>
              <a:rPr lang="en-US"/>
              <a:t>Arousal and vigilance</a:t>
            </a:r>
          </a:p>
          <a:p>
            <a:r>
              <a:rPr lang="en-US"/>
              <a:t>Fatigue</a:t>
            </a:r>
          </a:p>
          <a:p>
            <a:r>
              <a:rPr lang="en-US"/>
              <a:t>Perceptual (mental) load</a:t>
            </a:r>
          </a:p>
          <a:p>
            <a:r>
              <a:rPr lang="en-US"/>
              <a:t>Knowledge of results</a:t>
            </a:r>
          </a:p>
          <a:p>
            <a:r>
              <a:rPr lang="en-US"/>
              <a:t>Monotony and boredom</a:t>
            </a:r>
          </a:p>
          <a:p>
            <a:pPr lvl="1"/>
            <a:endParaRPr lang="en-US" sz="3200"/>
          </a:p>
        </p:txBody>
      </p:sp>
      <p:graphicFrame>
        <p:nvGraphicFramePr>
          <p:cNvPr id="202755" name="Group 3"/>
          <p:cNvGraphicFramePr>
            <a:graphicFrameLocks noGrp="1"/>
          </p:cNvGraphicFramePr>
          <p:nvPr/>
        </p:nvGraphicFramePr>
        <p:xfrm>
          <a:off x="269875" y="165100"/>
          <a:ext cx="8789988" cy="1458913"/>
        </p:xfrm>
        <a:graphic>
          <a:graphicData uri="http://schemas.openxmlformats.org/drawingml/2006/table">
            <a:tbl>
              <a:tblPr/>
              <a:tblGrid>
                <a:gridCol w="387350"/>
                <a:gridCol w="7091363"/>
                <a:gridCol w="1311275"/>
              </a:tblGrid>
              <a:tr h="6794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Perceptual and Motor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- 1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Performance Factors (ibid)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2768" name="Picture 16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1441450"/>
            <a:ext cx="56800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10550" cy="4114800"/>
          </a:xfrm>
        </p:spPr>
        <p:txBody>
          <a:bodyPr/>
          <a:lstStyle/>
          <a:p>
            <a:r>
              <a:rPr lang="en-US"/>
              <a:t>Sensory deprivation</a:t>
            </a:r>
          </a:p>
          <a:p>
            <a:r>
              <a:rPr lang="en-US"/>
              <a:t>Sleep deprivation</a:t>
            </a:r>
          </a:p>
          <a:p>
            <a:pPr lvl="1"/>
            <a:r>
              <a:rPr lang="en-US" sz="3200"/>
              <a:t>New driving regulations</a:t>
            </a:r>
          </a:p>
          <a:p>
            <a:pPr lvl="1"/>
            <a:r>
              <a:rPr lang="en-US" sz="3200"/>
              <a:t>Medical interns/residents</a:t>
            </a:r>
          </a:p>
          <a:p>
            <a:r>
              <a:rPr lang="en-US"/>
              <a:t>Anxiety and fear</a:t>
            </a:r>
          </a:p>
          <a:p>
            <a:r>
              <a:rPr lang="en-US"/>
              <a:t>Isolation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269875" y="165100"/>
          <a:ext cx="8789988" cy="1458913"/>
        </p:xfrm>
        <a:graphic>
          <a:graphicData uri="http://schemas.openxmlformats.org/drawingml/2006/table">
            <a:tbl>
              <a:tblPr/>
              <a:tblGrid>
                <a:gridCol w="387350"/>
                <a:gridCol w="7091363"/>
                <a:gridCol w="1311275"/>
              </a:tblGrid>
              <a:tr h="6794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Perceptual and Motor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- 2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Performance Factors (ibid)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3792" name="Picture 16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1441450"/>
            <a:ext cx="56800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10550" cy="2971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Aging</a:t>
            </a:r>
          </a:p>
          <a:p>
            <a:pPr>
              <a:lnSpc>
                <a:spcPct val="110000"/>
              </a:lnSpc>
            </a:pPr>
            <a:r>
              <a:rPr lang="en-US"/>
              <a:t>Drugs and alcohol</a:t>
            </a:r>
          </a:p>
          <a:p>
            <a:pPr>
              <a:lnSpc>
                <a:spcPct val="110000"/>
              </a:lnSpc>
            </a:pPr>
            <a:r>
              <a:rPr lang="en-US"/>
              <a:t>Circadian rhythms</a:t>
            </a:r>
          </a:p>
        </p:txBody>
      </p:sp>
      <p:graphicFrame>
        <p:nvGraphicFramePr>
          <p:cNvPr id="204803" name="Group 3"/>
          <p:cNvGraphicFramePr>
            <a:graphicFrameLocks noGrp="1"/>
          </p:cNvGraphicFramePr>
          <p:nvPr/>
        </p:nvGraphicFramePr>
        <p:xfrm>
          <a:off x="269875" y="165100"/>
          <a:ext cx="8789988" cy="1458913"/>
        </p:xfrm>
        <a:graphic>
          <a:graphicData uri="http://schemas.openxmlformats.org/drawingml/2006/table">
            <a:tbl>
              <a:tblPr/>
              <a:tblGrid>
                <a:gridCol w="387350"/>
                <a:gridCol w="7091363"/>
                <a:gridCol w="1311275"/>
              </a:tblGrid>
              <a:tr h="6794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Perceptual and Motor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- 3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Performance Factors (ibid)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16" name="Picture 16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1441450"/>
            <a:ext cx="56800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Differences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3288" y="175895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Males and Females are different!</a:t>
            </a:r>
          </a:p>
          <a:p>
            <a:pPr lvl="1">
              <a:lnSpc>
                <a:spcPct val="90000"/>
              </a:lnSpc>
            </a:pPr>
            <a:r>
              <a:rPr lang="en-US"/>
              <a:t>Aggressive comparisons</a:t>
            </a:r>
          </a:p>
          <a:p>
            <a:pPr lvl="1">
              <a:lnSpc>
                <a:spcPct val="90000"/>
              </a:lnSpc>
            </a:pPr>
            <a:r>
              <a:rPr lang="en-US"/>
              <a:t>Learning environments</a:t>
            </a:r>
          </a:p>
          <a:p>
            <a:pPr lvl="2">
              <a:lnSpc>
                <a:spcPct val="90000"/>
              </a:lnSpc>
            </a:pPr>
            <a:r>
              <a:rPr lang="en-US"/>
              <a:t>Positive v. Negative Reinforcement</a:t>
            </a:r>
          </a:p>
          <a:p>
            <a:pPr lvl="1">
              <a:lnSpc>
                <a:spcPct val="90000"/>
              </a:lnSpc>
            </a:pPr>
            <a:r>
              <a:rPr lang="en-US"/>
              <a:t>Sensitivities</a:t>
            </a:r>
          </a:p>
          <a:p>
            <a:pPr>
              <a:lnSpc>
                <a:spcPct val="90000"/>
              </a:lnSpc>
            </a:pPr>
            <a:r>
              <a:rPr lang="en-US"/>
              <a:t>Much has been observed</a:t>
            </a:r>
          </a:p>
          <a:p>
            <a:pPr>
              <a:lnSpc>
                <a:spcPct val="90000"/>
              </a:lnSpc>
            </a:pPr>
            <a:r>
              <a:rPr lang="en-US"/>
              <a:t>Firm principles are scarce</a:t>
            </a:r>
          </a:p>
          <a:p>
            <a:pPr lvl="1">
              <a:lnSpc>
                <a:spcPct val="90000"/>
              </a:lnSpc>
            </a:pPr>
            <a:r>
              <a:rPr lang="en-US"/>
              <a:t>Some research at Stanford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10550" cy="3482975"/>
          </a:xfrm>
        </p:spPr>
        <p:txBody>
          <a:bodyPr/>
          <a:lstStyle/>
          <a:p>
            <a:r>
              <a:rPr lang="en-US"/>
              <a:t>Extrovert v Introvert</a:t>
            </a:r>
          </a:p>
          <a:p>
            <a:pPr lvl="1"/>
            <a:r>
              <a:rPr lang="en-US"/>
              <a:t>Extroverts like action</a:t>
            </a:r>
          </a:p>
          <a:p>
            <a:pPr lvl="1"/>
            <a:endParaRPr lang="en-US"/>
          </a:p>
          <a:p>
            <a:r>
              <a:rPr lang="en-US"/>
              <a:t>Sensing v Intuition</a:t>
            </a:r>
          </a:p>
          <a:p>
            <a:pPr lvl="1"/>
            <a:r>
              <a:rPr lang="en-US"/>
              <a:t>Routine v discovering new</a:t>
            </a:r>
          </a:p>
        </p:txBody>
      </p:sp>
      <p:graphicFrame>
        <p:nvGraphicFramePr>
          <p:cNvPr id="206851" name="Group 3"/>
          <p:cNvGraphicFramePr>
            <a:graphicFrameLocks noGrp="1"/>
          </p:cNvGraphicFramePr>
          <p:nvPr/>
        </p:nvGraphicFramePr>
        <p:xfrm>
          <a:off x="269875" y="165100"/>
          <a:ext cx="8789988" cy="1458913"/>
        </p:xfrm>
        <a:graphic>
          <a:graphicData uri="http://schemas.openxmlformats.org/drawingml/2006/table">
            <a:tbl>
              <a:tblPr/>
              <a:tblGrid>
                <a:gridCol w="387350"/>
                <a:gridCol w="7091363"/>
                <a:gridCol w="1311275"/>
              </a:tblGrid>
              <a:tr h="6794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Carl Jung’s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- 1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Personality Differences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6864" name="Picture 16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1441450"/>
            <a:ext cx="56800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10550" cy="3482975"/>
          </a:xfrm>
        </p:spPr>
        <p:txBody>
          <a:bodyPr/>
          <a:lstStyle/>
          <a:p>
            <a:r>
              <a:rPr lang="en-US"/>
              <a:t>Perceptive v judging</a:t>
            </a:r>
          </a:p>
          <a:p>
            <a:pPr lvl="1"/>
            <a:r>
              <a:rPr lang="en-US"/>
              <a:t>New situations v planning</a:t>
            </a:r>
          </a:p>
          <a:p>
            <a:pPr lvl="1"/>
            <a:endParaRPr lang="en-US"/>
          </a:p>
          <a:p>
            <a:r>
              <a:rPr lang="en-US"/>
              <a:t>Feeling v thinking </a:t>
            </a:r>
          </a:p>
          <a:p>
            <a:pPr lvl="1"/>
            <a:r>
              <a:rPr lang="en-US"/>
              <a:t>Sensitive v logical</a:t>
            </a:r>
          </a:p>
        </p:txBody>
      </p:sp>
      <p:graphicFrame>
        <p:nvGraphicFramePr>
          <p:cNvPr id="207875" name="Group 3"/>
          <p:cNvGraphicFramePr>
            <a:graphicFrameLocks noGrp="1"/>
          </p:cNvGraphicFramePr>
          <p:nvPr/>
        </p:nvGraphicFramePr>
        <p:xfrm>
          <a:off x="269875" y="165100"/>
          <a:ext cx="8789988" cy="1458913"/>
        </p:xfrm>
        <a:graphic>
          <a:graphicData uri="http://schemas.openxmlformats.org/drawingml/2006/table">
            <a:tbl>
              <a:tblPr/>
              <a:tblGrid>
                <a:gridCol w="387350"/>
                <a:gridCol w="7091363"/>
                <a:gridCol w="1311275"/>
              </a:tblGrid>
              <a:tr h="6794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Carl Jung’s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- 2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Personality Differences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7888" name="Picture 16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1441450"/>
            <a:ext cx="56800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Study Result …</a:t>
            </a:r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Multi-tasking does not work!</a:t>
            </a:r>
          </a:p>
          <a:p>
            <a:r>
              <a:rPr lang="en-US"/>
              <a:t>Ergo, one should not:</a:t>
            </a:r>
          </a:p>
          <a:p>
            <a:pPr lvl="1"/>
            <a:r>
              <a:rPr lang="en-US"/>
              <a:t>Drive a car</a:t>
            </a:r>
          </a:p>
          <a:p>
            <a:pPr lvl="1"/>
            <a:r>
              <a:rPr lang="en-US"/>
              <a:t>Talk on a mobile phone</a:t>
            </a:r>
          </a:p>
          <a:p>
            <a:endParaRPr lang="en-US"/>
          </a:p>
          <a:p>
            <a:r>
              <a:rPr lang="en-US"/>
              <a:t>Q: Is driving a car a single task??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1143000"/>
          </a:xfrm>
        </p:spPr>
        <p:txBody>
          <a:bodyPr/>
          <a:lstStyle/>
          <a:p>
            <a:r>
              <a:rPr lang="en-US"/>
              <a:t>Cultural &amp; International Diversity - 1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Characters, numerals, special characters, diacriticals</a:t>
            </a:r>
          </a:p>
          <a:p>
            <a:r>
              <a:rPr lang="en-US"/>
              <a:t>Left-to-right v (right-to-left or vertical reading)</a:t>
            </a:r>
          </a:p>
          <a:p>
            <a:r>
              <a:rPr lang="en-US"/>
              <a:t>Date and time formats </a:t>
            </a:r>
          </a:p>
          <a:p>
            <a:pPr lvl="1"/>
            <a:r>
              <a:rPr lang="en-US"/>
              <a:t>International standards</a:t>
            </a:r>
          </a:p>
          <a:p>
            <a:r>
              <a:rPr lang="en-US"/>
              <a:t>Numeric and currency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1143000"/>
          </a:xfrm>
        </p:spPr>
        <p:txBody>
          <a:bodyPr/>
          <a:lstStyle/>
          <a:p>
            <a:r>
              <a:rPr lang="en-US"/>
              <a:t>Cultural &amp; International Diversity - 2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Weights and measures</a:t>
            </a:r>
          </a:p>
          <a:p>
            <a:r>
              <a:rPr lang="en-US"/>
              <a:t>Telephones and addresses</a:t>
            </a:r>
          </a:p>
          <a:p>
            <a:pPr lvl="1"/>
            <a:r>
              <a:rPr lang="en-US"/>
              <a:t>Fixed v variable length</a:t>
            </a:r>
          </a:p>
          <a:p>
            <a:r>
              <a:rPr lang="en-US"/>
              <a:t>Names and titles</a:t>
            </a:r>
          </a:p>
          <a:p>
            <a:pPr lvl="1"/>
            <a:r>
              <a:rPr lang="en-US"/>
              <a:t>Mr., Ms., Mme, M., Dr.</a:t>
            </a:r>
          </a:p>
          <a:p>
            <a:r>
              <a:rPr lang="en-US"/>
              <a:t>SSNs, national IDs, </a:t>
            </a:r>
          </a:p>
          <a:p>
            <a:r>
              <a:rPr lang="en-US"/>
              <a:t>Capitalization and punctuation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Help functions, Search, etc</a:t>
            </a:r>
          </a:p>
          <a:p>
            <a:r>
              <a:rPr lang="en-US"/>
              <a:t>Consistent form (aka design integrity)</a:t>
            </a:r>
          </a:p>
          <a:p>
            <a:r>
              <a:rPr lang="en-US"/>
              <a:t>Automatic assistance</a:t>
            </a:r>
          </a:p>
          <a:p>
            <a:pPr lvl="1"/>
            <a:r>
              <a:rPr lang="en-US"/>
              <a:t>Completions</a:t>
            </a:r>
          </a:p>
          <a:p>
            <a:pPr lvl="1"/>
            <a:r>
              <a:rPr lang="en-US"/>
              <a:t>Spelling</a:t>
            </a:r>
          </a:p>
          <a:p>
            <a:pPr lvl="1"/>
            <a:endParaRPr lang="en-US"/>
          </a:p>
        </p:txBody>
      </p:sp>
      <p:graphicFrame>
        <p:nvGraphicFramePr>
          <p:cNvPr id="167940" name="Group 4"/>
          <p:cNvGraphicFramePr>
            <a:graphicFrameLocks noGrp="1"/>
          </p:cNvGraphicFramePr>
          <p:nvPr/>
        </p:nvGraphicFramePr>
        <p:xfrm>
          <a:off x="269875" y="11113"/>
          <a:ext cx="8789988" cy="1310640"/>
        </p:xfrm>
        <a:graphic>
          <a:graphicData uri="http://schemas.openxmlformats.org/drawingml/2006/table">
            <a:tbl>
              <a:tblPr/>
              <a:tblGrid>
                <a:gridCol w="387350"/>
                <a:gridCol w="7091363"/>
                <a:gridCol w="1311275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What good interface principles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- 2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do we already know?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7953" name="Picture 17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450" y="1323975"/>
            <a:ext cx="56800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1143000"/>
          </a:xfrm>
        </p:spPr>
        <p:txBody>
          <a:bodyPr/>
          <a:lstStyle/>
          <a:p>
            <a:r>
              <a:rPr lang="en-US"/>
              <a:t>Cultural &amp; International Diversity - 3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Sorting sequences</a:t>
            </a:r>
          </a:p>
          <a:p>
            <a:pPr lvl="1"/>
            <a:r>
              <a:rPr lang="en-US"/>
              <a:t>Different alphabets</a:t>
            </a:r>
          </a:p>
          <a:p>
            <a:r>
              <a:rPr lang="en-US"/>
              <a:t>Icons, buttons, colors</a:t>
            </a:r>
          </a:p>
          <a:p>
            <a:r>
              <a:rPr lang="en-US"/>
              <a:t>Pluralization, grammar, spelling</a:t>
            </a:r>
          </a:p>
          <a:p>
            <a:r>
              <a:rPr lang="en-US"/>
              <a:t>Etiquette, policies, tone, formality, metaphors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88" y="355600"/>
            <a:ext cx="5989637" cy="762000"/>
          </a:xfrm>
        </p:spPr>
        <p:txBody>
          <a:bodyPr/>
          <a:lstStyle/>
          <a:p>
            <a:r>
              <a:rPr lang="en-US"/>
              <a:t>Users with Disabilities	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/>
              <a:t>Can truly open doors</a:t>
            </a:r>
          </a:p>
          <a:p>
            <a:pPr lvl="1">
              <a:lnSpc>
                <a:spcPct val="130000"/>
              </a:lnSpc>
            </a:pPr>
            <a:r>
              <a:rPr lang="en-US"/>
              <a:t>Man with ALS who uses head to type</a:t>
            </a:r>
          </a:p>
          <a:p>
            <a:pPr>
              <a:lnSpc>
                <a:spcPct val="130000"/>
              </a:lnSpc>
            </a:pPr>
            <a:r>
              <a:rPr lang="en-US"/>
              <a:t>Doing it well requires good client model </a:t>
            </a:r>
          </a:p>
          <a:p>
            <a:pPr>
              <a:lnSpc>
                <a:spcPct val="130000"/>
              </a:lnSpc>
            </a:pPr>
            <a:r>
              <a:rPr lang="en-US"/>
              <a:t>Designer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125413"/>
            <a:ext cx="8374062" cy="1143000"/>
          </a:xfrm>
        </p:spPr>
        <p:txBody>
          <a:bodyPr/>
          <a:lstStyle/>
          <a:p>
            <a:r>
              <a:rPr lang="en-US"/>
              <a:t>Evaluating Interfaces - 1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Understanding of a practical problem</a:t>
            </a:r>
          </a:p>
          <a:p>
            <a:pPr>
              <a:lnSpc>
                <a:spcPct val="110000"/>
              </a:lnSpc>
            </a:pPr>
            <a:r>
              <a:rPr lang="en-US"/>
              <a:t>Lucid statement of a testable hypothesis</a:t>
            </a:r>
          </a:p>
          <a:p>
            <a:pPr>
              <a:lnSpc>
                <a:spcPct val="110000"/>
              </a:lnSpc>
            </a:pPr>
            <a:r>
              <a:rPr lang="en-US"/>
              <a:t>Manipulation of small number of independent variables</a:t>
            </a:r>
          </a:p>
          <a:p>
            <a:pPr>
              <a:lnSpc>
                <a:spcPct val="110000"/>
              </a:lnSpc>
            </a:pPr>
            <a:r>
              <a:rPr lang="en-US"/>
              <a:t>Measurement of specific dependent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95250"/>
            <a:ext cx="8374062" cy="1143000"/>
          </a:xfrm>
        </p:spPr>
        <p:txBody>
          <a:bodyPr/>
          <a:lstStyle/>
          <a:p>
            <a:r>
              <a:rPr lang="en-US"/>
              <a:t>Evaluating Interfaces - 2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47813"/>
            <a:ext cx="8001000" cy="454818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Careful selection and assignment of subjects</a:t>
            </a:r>
          </a:p>
          <a:p>
            <a:pPr>
              <a:lnSpc>
                <a:spcPct val="110000"/>
              </a:lnSpc>
            </a:pPr>
            <a:r>
              <a:rPr lang="en-US"/>
              <a:t>Control for bias in subjects, procedures, and materials</a:t>
            </a:r>
          </a:p>
          <a:p>
            <a:pPr>
              <a:lnSpc>
                <a:spcPct val="110000"/>
              </a:lnSpc>
            </a:pPr>
            <a:r>
              <a:rPr lang="en-US"/>
              <a:t>Application of statistical tests</a:t>
            </a:r>
          </a:p>
          <a:p>
            <a:pPr>
              <a:lnSpc>
                <a:spcPct val="110000"/>
              </a:lnSpc>
            </a:pPr>
            <a:r>
              <a:rPr lang="en-US"/>
              <a:t>Interpretation of results, refinement of theory, and guidance for experimenters</a:t>
            </a:r>
          </a:p>
          <a:p>
            <a:pPr>
              <a:lnSpc>
                <a:spcPct val="11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95250"/>
            <a:ext cx="8374062" cy="1143000"/>
          </a:xfrm>
        </p:spPr>
        <p:txBody>
          <a:bodyPr/>
          <a:lstStyle/>
          <a:p>
            <a:r>
              <a:rPr lang="en-US"/>
              <a:t>Possible Research Directions - 1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Reduced anxiety of computers</a:t>
            </a:r>
          </a:p>
          <a:p>
            <a:r>
              <a:rPr lang="en-US"/>
              <a:t>Graceful evolution of systems</a:t>
            </a:r>
          </a:p>
          <a:p>
            <a:r>
              <a:rPr lang="en-US"/>
              <a:t>Specification and implementation of interaction</a:t>
            </a:r>
          </a:p>
          <a:p>
            <a:r>
              <a:rPr lang="en-US"/>
              <a:t>Direct manipulation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95250"/>
            <a:ext cx="8374063" cy="1143000"/>
          </a:xfrm>
        </p:spPr>
        <p:txBody>
          <a:bodyPr/>
          <a:lstStyle/>
          <a:p>
            <a:r>
              <a:rPr lang="en-US"/>
              <a:t>Possible Research Directions - 2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Input devices</a:t>
            </a:r>
          </a:p>
          <a:p>
            <a:pPr>
              <a:lnSpc>
                <a:spcPct val="110000"/>
              </a:lnSpc>
            </a:pPr>
            <a:r>
              <a:rPr lang="en-US"/>
              <a:t>Online assistance</a:t>
            </a:r>
          </a:p>
          <a:p>
            <a:pPr>
              <a:lnSpc>
                <a:spcPct val="110000"/>
              </a:lnSpc>
            </a:pPr>
            <a:r>
              <a:rPr lang="en-US"/>
              <a:t>Information exploration</a:t>
            </a:r>
          </a:p>
          <a:p>
            <a:pPr>
              <a:lnSpc>
                <a:spcPct val="110000"/>
              </a:lnSpc>
            </a:pPr>
            <a:r>
              <a:rPr lang="en-US"/>
              <a:t>Applications across platforms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0413" y="1330325"/>
            <a:ext cx="63373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/>
              <a:t>End of Lecture Set 1</a:t>
            </a:r>
            <a:br>
              <a:rPr lang="en-US" sz="4000"/>
            </a:br>
            <a:r>
              <a:rPr lang="en-US" sz="4000"/>
              <a:t> </a:t>
            </a:r>
            <a:r>
              <a:rPr lang="en-US" sz="4000" i="1"/>
              <a:t>Preliminaries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68978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Lead the user</a:t>
            </a:r>
          </a:p>
          <a:p>
            <a:pPr lvl="1"/>
            <a:r>
              <a:rPr lang="en-US"/>
              <a:t>Prompts</a:t>
            </a:r>
          </a:p>
          <a:p>
            <a:pPr lvl="1"/>
            <a:r>
              <a:rPr lang="en-US"/>
              <a:t>Indicate nature of any problem</a:t>
            </a:r>
          </a:p>
          <a:p>
            <a:pPr lvl="1"/>
            <a:r>
              <a:rPr lang="en-US"/>
              <a:t>Specific communication</a:t>
            </a:r>
          </a:p>
          <a:p>
            <a:r>
              <a:rPr lang="en-US"/>
              <a:t>Navigational aids: systems often huge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68963" name="Group 3"/>
          <p:cNvGraphicFramePr>
            <a:graphicFrameLocks noGrp="1"/>
          </p:cNvGraphicFramePr>
          <p:nvPr/>
        </p:nvGraphicFramePr>
        <p:xfrm>
          <a:off x="269875" y="11113"/>
          <a:ext cx="8789988" cy="1310640"/>
        </p:xfrm>
        <a:graphic>
          <a:graphicData uri="http://schemas.openxmlformats.org/drawingml/2006/table">
            <a:tbl>
              <a:tblPr/>
              <a:tblGrid>
                <a:gridCol w="387350"/>
                <a:gridCol w="7091363"/>
                <a:gridCol w="1311275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What good interface principles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- 3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do we already know?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8976" name="Picture 16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450" y="1323975"/>
            <a:ext cx="56800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71027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Meaningful error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Don’t send you elsewhere</a:t>
            </a:r>
          </a:p>
          <a:p>
            <a:pPr lvl="1"/>
            <a:r>
              <a:rPr lang="en-US" dirty="0"/>
              <a:t>Give useful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/>
              <a:t>Area of inadequate traditions</a:t>
            </a:r>
          </a:p>
          <a:p>
            <a:r>
              <a:rPr lang="en-US" dirty="0"/>
              <a:t>Multiple paths to a function</a:t>
            </a:r>
          </a:p>
          <a:p>
            <a:r>
              <a:rPr lang="en-US" dirty="0"/>
              <a:t>Keep it simple</a:t>
            </a:r>
          </a:p>
        </p:txBody>
      </p:sp>
      <p:graphicFrame>
        <p:nvGraphicFramePr>
          <p:cNvPr id="171028" name="Group 20"/>
          <p:cNvGraphicFramePr>
            <a:graphicFrameLocks noGrp="1"/>
          </p:cNvGraphicFramePr>
          <p:nvPr/>
        </p:nvGraphicFramePr>
        <p:xfrm>
          <a:off x="269875" y="14288"/>
          <a:ext cx="8789988" cy="1314450"/>
        </p:xfrm>
        <a:graphic>
          <a:graphicData uri="http://schemas.openxmlformats.org/drawingml/2006/table">
            <a:tbl>
              <a:tblPr/>
              <a:tblGrid>
                <a:gridCol w="387350"/>
                <a:gridCol w="7091363"/>
                <a:gridCol w="1311275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What good interface principles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- 4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do we already know?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1024" name="Picture 16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1182688"/>
            <a:ext cx="568007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72051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Gain user’s trust</a:t>
            </a:r>
          </a:p>
          <a:p>
            <a:r>
              <a:rPr lang="en-US"/>
              <a:t>Bottom up is probably most acceptable </a:t>
            </a:r>
          </a:p>
          <a:p>
            <a:r>
              <a:rPr lang="en-US"/>
              <a:t>Simple tasks should be simple</a:t>
            </a:r>
          </a:p>
          <a:p>
            <a:r>
              <a:rPr lang="en-US"/>
              <a:t>WYSIWYG – easy to get started</a:t>
            </a:r>
          </a:p>
          <a:p>
            <a:pPr lvl="1"/>
            <a:r>
              <a:rPr lang="en-US"/>
              <a:t>Piano v violin</a:t>
            </a:r>
          </a:p>
        </p:txBody>
      </p:sp>
      <p:graphicFrame>
        <p:nvGraphicFramePr>
          <p:cNvPr id="172052" name="Group 20"/>
          <p:cNvGraphicFramePr>
            <a:graphicFrameLocks noGrp="1"/>
          </p:cNvGraphicFramePr>
          <p:nvPr/>
        </p:nvGraphicFramePr>
        <p:xfrm>
          <a:off x="354013" y="0"/>
          <a:ext cx="8789987" cy="1310640"/>
        </p:xfrm>
        <a:graphic>
          <a:graphicData uri="http://schemas.openxmlformats.org/drawingml/2006/table">
            <a:tbl>
              <a:tblPr/>
              <a:tblGrid>
                <a:gridCol w="387350"/>
                <a:gridCol w="7091362"/>
                <a:gridCol w="1311275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What good interface principles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- 5</a:t>
                      </a:r>
                    </a:p>
                  </a:txBody>
                  <a:tcPr marT="0" marB="1828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do we already know?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2048" name="Picture 16" descr="brushed 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1169988"/>
            <a:ext cx="568007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2007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history hurts us…- 1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Developed some poor communications habits</a:t>
            </a:r>
          </a:p>
          <a:p>
            <a:r>
              <a:rPr lang="en-US"/>
              <a:t>Natural language is terribly ambiguous</a:t>
            </a:r>
          </a:p>
          <a:p>
            <a:r>
              <a:rPr lang="en-US"/>
              <a:t>Resources were scare</a:t>
            </a:r>
          </a:p>
          <a:p>
            <a:r>
              <a:rPr lang="en-US"/>
              <a:t>Other priorities, historically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per">
  <a:themeElements>
    <a:clrScheme name="">
      <a:dk1>
        <a:srgbClr val="000000"/>
      </a:dk1>
      <a:lt1>
        <a:srgbClr val="FFFFCC"/>
      </a:lt1>
      <a:dk2>
        <a:srgbClr val="000099"/>
      </a:dk2>
      <a:lt2>
        <a:srgbClr val="FFCC00"/>
      </a:lt2>
      <a:accent1>
        <a:srgbClr val="006666"/>
      </a:accent1>
      <a:accent2>
        <a:srgbClr val="CC9900"/>
      </a:accent2>
      <a:accent3>
        <a:srgbClr val="AAAACA"/>
      </a:accent3>
      <a:accent4>
        <a:srgbClr val="DADAAE"/>
      </a:accent4>
      <a:accent5>
        <a:srgbClr val="AAB8B8"/>
      </a:accent5>
      <a:accent6>
        <a:srgbClr val="B98A00"/>
      </a:accent6>
      <a:hlink>
        <a:srgbClr val="CC6600"/>
      </a:hlink>
      <a:folHlink>
        <a:srgbClr val="969696"/>
      </a:folHlink>
    </a:clrScheme>
    <a:fontScheme name="Vi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per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per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per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Viper</Template>
  <TotalTime>14594</TotalTime>
  <Words>1558</Words>
  <Application>Microsoft PowerPoint</Application>
  <PresentationFormat>Letter Paper (8.5x11 in)</PresentationFormat>
  <Paragraphs>424</Paragraphs>
  <Slides>56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Viper</vt:lpstr>
      <vt:lpstr>Photo Editor Photo</vt:lpstr>
      <vt:lpstr>Preliminaries</vt:lpstr>
      <vt:lpstr>What is the HCI Issue?</vt:lpstr>
      <vt:lpstr>“Doing Work” View - 2</vt:lpstr>
      <vt:lpstr>Slide 4</vt:lpstr>
      <vt:lpstr>Slide 5</vt:lpstr>
      <vt:lpstr>Slide 6</vt:lpstr>
      <vt:lpstr>Slide 7</vt:lpstr>
      <vt:lpstr>Slide 8</vt:lpstr>
      <vt:lpstr>Our history hurts us…- 1</vt:lpstr>
      <vt:lpstr>Our history hurts us… - 2</vt:lpstr>
      <vt:lpstr>Our history hurts us: KE007 - 3</vt:lpstr>
      <vt:lpstr>Our history hurts us… KE007 - 4</vt:lpstr>
      <vt:lpstr>Our history hurts us… KE007 - 5</vt:lpstr>
      <vt:lpstr>Our history hurts us… KE007 - 6</vt:lpstr>
      <vt:lpstr>Our history hurts us… KE007 - 7</vt:lpstr>
      <vt:lpstr>Our history hurts us…             - 8</vt:lpstr>
      <vt:lpstr>Our history hurts us…             - 9</vt:lpstr>
      <vt:lpstr>Our history hurts us…             - 10</vt:lpstr>
      <vt:lpstr>Culture -1</vt:lpstr>
      <vt:lpstr>Culture -2</vt:lpstr>
      <vt:lpstr>Slide 21</vt:lpstr>
      <vt:lpstr>Slide 22</vt:lpstr>
      <vt:lpstr>Culture -3</vt:lpstr>
      <vt:lpstr>Critical Interfaces</vt:lpstr>
      <vt:lpstr>Accessibility of Controls</vt:lpstr>
      <vt:lpstr>Parameter Overload</vt:lpstr>
      <vt:lpstr>Effect of Function: Examples</vt:lpstr>
      <vt:lpstr>Other Historical Examples</vt:lpstr>
      <vt:lpstr>HCI is a Design Problem</vt:lpstr>
      <vt:lpstr>Important Operational Issues</vt:lpstr>
      <vt:lpstr>Important Basics</vt:lpstr>
      <vt:lpstr>Palm Desktop Calendar </vt:lpstr>
      <vt:lpstr>Palm Handheld Calendar </vt:lpstr>
      <vt:lpstr>Important Stats -1</vt:lpstr>
      <vt:lpstr>Important Stats -2</vt:lpstr>
      <vt:lpstr>Dramatically Different Needs - 1</vt:lpstr>
      <vt:lpstr>Dramatically Different Needs - 2</vt:lpstr>
      <vt:lpstr>Human Diversity</vt:lpstr>
      <vt:lpstr>Slide 39</vt:lpstr>
      <vt:lpstr>Slide 40</vt:lpstr>
      <vt:lpstr>Slide 41</vt:lpstr>
      <vt:lpstr>Slide 42</vt:lpstr>
      <vt:lpstr>Slide 43</vt:lpstr>
      <vt:lpstr>Gender Differences</vt:lpstr>
      <vt:lpstr>Slide 45</vt:lpstr>
      <vt:lpstr>Slide 46</vt:lpstr>
      <vt:lpstr>Recent Study Result …</vt:lpstr>
      <vt:lpstr>Cultural &amp; International Diversity - 1</vt:lpstr>
      <vt:lpstr>Cultural &amp; International Diversity - 2</vt:lpstr>
      <vt:lpstr>Cultural &amp; International Diversity - 3</vt:lpstr>
      <vt:lpstr>Users with Disabilities </vt:lpstr>
      <vt:lpstr>Evaluating Interfaces - 1</vt:lpstr>
      <vt:lpstr>Evaluating Interfaces - 2</vt:lpstr>
      <vt:lpstr>Possible Research Directions - 1</vt:lpstr>
      <vt:lpstr>Possible Research Directions - 2</vt:lpstr>
      <vt:lpstr>End of Lecture Set 1  Preliminaries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Committee</dc:title>
  <dc:creator>Rich Riesenfeld</dc:creator>
  <cp:lastModifiedBy>Richard Riesenfeld</cp:lastModifiedBy>
  <cp:revision>213</cp:revision>
  <dcterms:created xsi:type="dcterms:W3CDTF">2003-08-15T17:42:39Z</dcterms:created>
  <dcterms:modified xsi:type="dcterms:W3CDTF">2008-09-10T14:49:00Z</dcterms:modified>
</cp:coreProperties>
</file>