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4"/>
  </p:notesMasterIdLst>
  <p:handoutMasterIdLst>
    <p:handoutMasterId r:id="rId75"/>
  </p:handoutMasterIdLst>
  <p:sldIdLst>
    <p:sldId id="293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67" r:id="rId22"/>
    <p:sldId id="468" r:id="rId23"/>
    <p:sldId id="469" r:id="rId24"/>
    <p:sldId id="470" r:id="rId25"/>
    <p:sldId id="471" r:id="rId26"/>
    <p:sldId id="472" r:id="rId27"/>
    <p:sldId id="480" r:id="rId28"/>
    <p:sldId id="481" r:id="rId29"/>
    <p:sldId id="426" r:id="rId30"/>
    <p:sldId id="482" r:id="rId31"/>
    <p:sldId id="488" r:id="rId32"/>
    <p:sldId id="485" r:id="rId33"/>
    <p:sldId id="486" r:id="rId34"/>
    <p:sldId id="487" r:id="rId35"/>
    <p:sldId id="484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474" r:id="rId52"/>
    <p:sldId id="442" r:id="rId53"/>
    <p:sldId id="443" r:id="rId54"/>
    <p:sldId id="444" r:id="rId55"/>
    <p:sldId id="449" r:id="rId56"/>
    <p:sldId id="475" r:id="rId57"/>
    <p:sldId id="450" r:id="rId58"/>
    <p:sldId id="477" r:id="rId59"/>
    <p:sldId id="478" r:id="rId60"/>
    <p:sldId id="453" r:id="rId61"/>
    <p:sldId id="454" r:id="rId62"/>
    <p:sldId id="455" r:id="rId63"/>
    <p:sldId id="456" r:id="rId64"/>
    <p:sldId id="457" r:id="rId65"/>
    <p:sldId id="458" r:id="rId66"/>
    <p:sldId id="459" r:id="rId67"/>
    <p:sldId id="460" r:id="rId68"/>
    <p:sldId id="461" r:id="rId69"/>
    <p:sldId id="445" r:id="rId70"/>
    <p:sldId id="446" r:id="rId71"/>
    <p:sldId id="447" r:id="rId72"/>
    <p:sldId id="405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5F5F5F"/>
    <a:srgbClr val="4D4D4D"/>
    <a:srgbClr val="FF0000"/>
    <a:srgbClr val="009900"/>
    <a:srgbClr val="66FF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showOutlineIcons="0">
    <p:restoredLeft sz="15472" autoAdjust="0"/>
    <p:restoredTop sz="94660"/>
  </p:normalViewPr>
  <p:slideViewPr>
    <p:cSldViewPr snapToGrid="0">
      <p:cViewPr varScale="1">
        <p:scale>
          <a:sx n="95" d="100"/>
          <a:sy n="95" d="100"/>
        </p:scale>
        <p:origin x="-90" y="-150"/>
      </p:cViewPr>
      <p:guideLst>
        <p:guide orient="horz" pos="2864"/>
        <p:guide orient="horz" pos="2417"/>
        <p:guide pos="885"/>
        <p:guide pos="297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185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25.xml"/><Relationship Id="rId18" Type="http://schemas.openxmlformats.org/officeDocument/2006/relationships/slide" Target="slides/slide32.xml"/><Relationship Id="rId26" Type="http://schemas.openxmlformats.org/officeDocument/2006/relationships/slide" Target="slides/slide40.xml"/><Relationship Id="rId3" Type="http://schemas.openxmlformats.org/officeDocument/2006/relationships/slide" Target="slides/slide12.xml"/><Relationship Id="rId21" Type="http://schemas.openxmlformats.org/officeDocument/2006/relationships/slide" Target="slides/slide35.xml"/><Relationship Id="rId7" Type="http://schemas.openxmlformats.org/officeDocument/2006/relationships/slide" Target="slides/slide17.xml"/><Relationship Id="rId12" Type="http://schemas.openxmlformats.org/officeDocument/2006/relationships/slide" Target="slides/slide24.xml"/><Relationship Id="rId17" Type="http://schemas.openxmlformats.org/officeDocument/2006/relationships/slide" Target="slides/slide31.xml"/><Relationship Id="rId25" Type="http://schemas.openxmlformats.org/officeDocument/2006/relationships/slide" Target="slides/slide39.xml"/><Relationship Id="rId2" Type="http://schemas.openxmlformats.org/officeDocument/2006/relationships/slide" Target="slides/slide9.xml"/><Relationship Id="rId16" Type="http://schemas.openxmlformats.org/officeDocument/2006/relationships/slide" Target="slides/slide30.xml"/><Relationship Id="rId20" Type="http://schemas.openxmlformats.org/officeDocument/2006/relationships/slide" Target="slides/slide34.xml"/><Relationship Id="rId1" Type="http://schemas.openxmlformats.org/officeDocument/2006/relationships/slide" Target="slides/slide1.xml"/><Relationship Id="rId6" Type="http://schemas.openxmlformats.org/officeDocument/2006/relationships/slide" Target="slides/slide16.xml"/><Relationship Id="rId11" Type="http://schemas.openxmlformats.org/officeDocument/2006/relationships/slide" Target="slides/slide23.xml"/><Relationship Id="rId24" Type="http://schemas.openxmlformats.org/officeDocument/2006/relationships/slide" Target="slides/slide38.xml"/><Relationship Id="rId5" Type="http://schemas.openxmlformats.org/officeDocument/2006/relationships/slide" Target="slides/slide15.xml"/><Relationship Id="rId15" Type="http://schemas.openxmlformats.org/officeDocument/2006/relationships/slide" Target="slides/slide29.xml"/><Relationship Id="rId23" Type="http://schemas.openxmlformats.org/officeDocument/2006/relationships/slide" Target="slides/slide37.xml"/><Relationship Id="rId10" Type="http://schemas.openxmlformats.org/officeDocument/2006/relationships/slide" Target="slides/slide21.xml"/><Relationship Id="rId19" Type="http://schemas.openxmlformats.org/officeDocument/2006/relationships/slide" Target="slides/slide33.xml"/><Relationship Id="rId4" Type="http://schemas.openxmlformats.org/officeDocument/2006/relationships/slide" Target="slides/slide14.xml"/><Relationship Id="rId9" Type="http://schemas.openxmlformats.org/officeDocument/2006/relationships/slide" Target="slides/slide20.xml"/><Relationship Id="rId14" Type="http://schemas.openxmlformats.org/officeDocument/2006/relationships/slide" Target="slides/slide26.xml"/><Relationship Id="rId22" Type="http://schemas.openxmlformats.org/officeDocument/2006/relationships/slide" Target="slides/slide36.xml"/><Relationship Id="rId27" Type="http://schemas.openxmlformats.org/officeDocument/2006/relationships/slide" Target="slides/slide6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3326" y="104504"/>
            <a:ext cx="248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School of Computing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104504"/>
            <a:ext cx="24769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Fall 2007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8010" y="8489268"/>
            <a:ext cx="25537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CS5540  </a:t>
            </a:r>
            <a:r>
              <a:rPr lang="en-US" b="1" i="1" dirty="0" err="1" smtClean="0"/>
              <a:t>HCI</a:t>
            </a:r>
            <a:endParaRPr lang="en-US" b="1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302624" y="8489268"/>
            <a:ext cx="21504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E892D9-B76D-4F99-97F2-5A06DB043A50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786741" y="448437"/>
            <a:ext cx="3490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chemeClr val="tx1"/>
                </a:solidFill>
              </a:rPr>
              <a:t>Lec</a:t>
            </a:r>
            <a:r>
              <a:rPr lang="en-US" sz="1400" b="1" dirty="0" smtClean="0">
                <a:solidFill>
                  <a:schemeClr val="tx1"/>
                </a:solidFill>
              </a:rPr>
              <a:t> Set 15:  It </a:t>
            </a:r>
            <a:r>
              <a:rPr lang="en-US" sz="1400" b="1" dirty="0" err="1" smtClean="0">
                <a:solidFill>
                  <a:schemeClr val="tx1"/>
                </a:solidFill>
              </a:rPr>
              <a:t>Ain’t</a:t>
            </a:r>
            <a:r>
              <a:rPr lang="en-US" sz="1400" b="1" dirty="0" smtClean="0">
                <a:solidFill>
                  <a:schemeClr val="tx1"/>
                </a:solidFill>
              </a:rPr>
              <a:t> Rocket Science 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E78190-9A2B-4ED0-AA07-7071DF4E4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D6822-45F3-4922-BACF-201FADADBC44}" type="slidenum">
              <a:rPr lang="en-US"/>
              <a:pPr/>
              <a:t>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29A1F-AE30-4B82-B2FE-3FE9BF4E5C52}" type="slidenum">
              <a:rPr lang="en-US"/>
              <a:pPr/>
              <a:t>10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F93CA-8699-4DF8-A60A-FF6BDDA02FB9}" type="slidenum">
              <a:rPr lang="en-US"/>
              <a:pPr/>
              <a:t>11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F91C4-69EE-4FB9-9D0D-6725A55786FA}" type="slidenum">
              <a:rPr lang="en-US"/>
              <a:pPr/>
              <a:t>12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BE86E-8565-4CBA-B35E-F7D4F58F0A31}" type="slidenum">
              <a:rPr lang="en-US"/>
              <a:pPr/>
              <a:t>13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63D92-B522-44D6-962B-9DA1DA39A02F}" type="slidenum">
              <a:rPr lang="en-US"/>
              <a:pPr/>
              <a:t>14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CA2A7-0912-43C3-A77A-26DA127A553E}" type="slidenum">
              <a:rPr lang="en-US"/>
              <a:pPr/>
              <a:t>15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3913C-106E-4FF6-8E00-AE47E288B317}" type="slidenum">
              <a:rPr lang="en-US"/>
              <a:pPr/>
              <a:t>16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AF6DD-3D87-4D5B-AD72-556EA37C6F2B}" type="slidenum">
              <a:rPr lang="en-US"/>
              <a:pPr/>
              <a:t>17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30535-DCAD-4C31-9A7D-878C2F6345D8}" type="slidenum">
              <a:rPr lang="en-US"/>
              <a:pPr/>
              <a:t>18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CFF0C-35BA-48B5-B894-F740AE87D81C}" type="slidenum">
              <a:rPr lang="en-US"/>
              <a:pPr/>
              <a:t>19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E2DBA-A7E1-4C3E-8142-85D7960D80FF}" type="slidenum">
              <a:rPr lang="en-US"/>
              <a:pPr/>
              <a:t>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3904F-26DF-408B-BCEE-8B73BB219860}" type="slidenum">
              <a:rPr lang="en-US"/>
              <a:pPr/>
              <a:t>20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94864-168F-440E-8B4C-C94D8648B160}" type="slidenum">
              <a:rPr lang="en-US"/>
              <a:pPr/>
              <a:t>21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E017D-96F6-4799-B879-273B1B3587E1}" type="slidenum">
              <a:rPr lang="en-US"/>
              <a:pPr/>
              <a:t>22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9273D-BEB7-40A4-B811-EBF374155F6F}" type="slidenum">
              <a:rPr lang="en-US"/>
              <a:pPr/>
              <a:t>23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7CF72-D3A5-4D16-B34F-BF39DFBE64E9}" type="slidenum">
              <a:rPr lang="en-US"/>
              <a:pPr/>
              <a:t>24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6F862-3BB3-4B04-AFF6-CFC647EF9AAF}" type="slidenum">
              <a:rPr lang="en-US"/>
              <a:pPr/>
              <a:t>25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4298E-FB32-48C2-A3A7-6505FF02A551}" type="slidenum">
              <a:rPr lang="en-US"/>
              <a:pPr/>
              <a:t>26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E5234-D895-4E0A-8793-8031E921772E}" type="slidenum">
              <a:rPr lang="en-US"/>
              <a:pPr/>
              <a:t>27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06835-5413-4947-A013-0A4E636BF5DA}" type="slidenum">
              <a:rPr lang="en-US"/>
              <a:pPr/>
              <a:t>28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9412C-A573-4D93-9C14-2968F4E5A897}" type="slidenum">
              <a:rPr lang="en-US"/>
              <a:pPr/>
              <a:t>29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1A494-746B-4D51-B28E-4898F7F0884C}" type="slidenum">
              <a:rPr lang="en-US"/>
              <a:pPr/>
              <a:t>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2485C-9346-40A7-9E8B-98E7A04E2A03}" type="slidenum">
              <a:rPr lang="en-US"/>
              <a:pPr/>
              <a:t>30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B20F2-AF53-4685-8ECF-A51FBB52A79A}" type="slidenum">
              <a:rPr lang="en-US"/>
              <a:pPr/>
              <a:t>31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756F5-0E88-4455-9496-BB774B2AF8A2}" type="slidenum">
              <a:rPr lang="en-US"/>
              <a:pPr/>
              <a:t>32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36834-E566-41D7-948C-7CDE4FC125E3}" type="slidenum">
              <a:rPr lang="en-US"/>
              <a:pPr/>
              <a:t>33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9A30F-59B6-4EA7-947A-B1F60FB1D496}" type="slidenum">
              <a:rPr lang="en-US"/>
              <a:pPr/>
              <a:t>34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D07EB-0D06-44A8-86D4-42DC09C06D0F}" type="slidenum">
              <a:rPr lang="en-US"/>
              <a:pPr/>
              <a:t>35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38AF9-9898-483A-8BB8-F82EA05354D3}" type="slidenum">
              <a:rPr lang="en-US"/>
              <a:pPr/>
              <a:t>36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0F38F-F054-4835-8851-CA2E26435A73}" type="slidenum">
              <a:rPr lang="en-US"/>
              <a:pPr/>
              <a:t>37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3A360-9D97-4EC4-8F8C-A80B94BE91A0}" type="slidenum">
              <a:rPr lang="en-US"/>
              <a:pPr/>
              <a:t>38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8AA99-78DF-482E-846C-5E576FC55DFD}" type="slidenum">
              <a:rPr lang="en-US"/>
              <a:pPr/>
              <a:t>39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BAFB2-8BA3-43AE-B14F-A064EC01438B}" type="slidenum">
              <a:rPr lang="en-US"/>
              <a:pPr/>
              <a:t>4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E5DA8-90ED-4E17-81A8-F96D2B380D0B}" type="slidenum">
              <a:rPr lang="en-US"/>
              <a:pPr/>
              <a:t>40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7DE4B-FEF8-4D8F-B2B5-4A0E6DFFD05E}" type="slidenum">
              <a:rPr lang="en-US"/>
              <a:pPr/>
              <a:t>41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09129-4490-4502-AED2-3D0F796DAAC5}" type="slidenum">
              <a:rPr lang="en-US"/>
              <a:pPr/>
              <a:t>42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2BA13-45D9-4C0B-8733-D82BA686E2AF}" type="slidenum">
              <a:rPr lang="en-US"/>
              <a:pPr/>
              <a:t>43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3AC8E-5073-4DA5-9AAA-B4BFDCCA3B5B}" type="slidenum">
              <a:rPr lang="en-US"/>
              <a:pPr/>
              <a:t>44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FB33C-3C97-4E2C-A779-D31D42169413}" type="slidenum">
              <a:rPr lang="en-US"/>
              <a:pPr/>
              <a:t>45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C51D2-C2EA-401A-A21D-C3EA65FD54DE}" type="slidenum">
              <a:rPr lang="en-US"/>
              <a:pPr/>
              <a:t>46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460D6-5A8A-42BD-B39D-5672CE9698FE}" type="slidenum">
              <a:rPr lang="en-US"/>
              <a:pPr/>
              <a:t>47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2202E-27C6-4EC8-BFA9-E0A706FBEBEB}" type="slidenum">
              <a:rPr lang="en-US"/>
              <a:pPr/>
              <a:t>48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EC698-B9DD-4AEF-94D6-DE1E21EFE159}" type="slidenum">
              <a:rPr lang="en-US"/>
              <a:pPr/>
              <a:t>49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7917F-58AC-4E55-8AE0-D4D56A10F242}" type="slidenum">
              <a:rPr lang="en-US"/>
              <a:pPr/>
              <a:t>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60DF5-C022-417A-8374-3A22407F418E}" type="slidenum">
              <a:rPr lang="en-US"/>
              <a:pPr/>
              <a:t>50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BE41E-7A95-4B9C-A0C6-1523AADC67DD}" type="slidenum">
              <a:rPr lang="en-US"/>
              <a:pPr/>
              <a:t>51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E97279-7769-4D86-80BD-6B8EEB13C52A}" type="slidenum">
              <a:rPr lang="en-US"/>
              <a:pPr/>
              <a:t>52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AD5D7-927E-4E69-AC93-07BAA7202DEE}" type="slidenum">
              <a:rPr lang="en-US"/>
              <a:pPr/>
              <a:t>53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8626C-B317-4265-B095-F3EDBD130711}" type="slidenum">
              <a:rPr lang="en-US"/>
              <a:pPr/>
              <a:t>54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16B15-F7F2-456B-B9F4-155D3BECD5E8}" type="slidenum">
              <a:rPr lang="en-US"/>
              <a:pPr/>
              <a:t>55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5E08B-BF6C-4066-824F-7A2EA5F2C985}" type="slidenum">
              <a:rPr lang="en-US"/>
              <a:pPr/>
              <a:t>56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874880-53B0-479E-BD27-29AA67698C85}" type="slidenum">
              <a:rPr lang="en-US"/>
              <a:pPr/>
              <a:t>57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E61DE-1F99-4A2A-A475-156F13CBC8F3}" type="slidenum">
              <a:rPr lang="en-US"/>
              <a:pPr/>
              <a:t>58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2EB2E-8848-453A-92FA-E52844DF3582}" type="slidenum">
              <a:rPr lang="en-US"/>
              <a:pPr/>
              <a:t>59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991C5-8353-4D42-81B0-C0D363E44F74}" type="slidenum">
              <a:rPr lang="en-US"/>
              <a:pPr/>
              <a:t>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D2E2D-DDEA-4180-A68C-03BFCBCF8889}" type="slidenum">
              <a:rPr lang="en-US"/>
              <a:pPr/>
              <a:t>60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D45F4-E6C9-456B-A1B0-B8F172970D6B}" type="slidenum">
              <a:rPr lang="en-US"/>
              <a:pPr/>
              <a:t>61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5D826-FFEF-4CAF-AFE2-EADFB74E73DC}" type="slidenum">
              <a:rPr lang="en-US"/>
              <a:pPr/>
              <a:t>62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3052B-B95C-4B81-9764-61F195EB4BFA}" type="slidenum">
              <a:rPr lang="en-US"/>
              <a:pPr/>
              <a:t>63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0B292-A999-4B64-A78C-95240037F538}" type="slidenum">
              <a:rPr lang="en-US"/>
              <a:pPr/>
              <a:t>64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39FAF-F2F0-4935-976A-8BDCC6381675}" type="slidenum">
              <a:rPr lang="en-US"/>
              <a:pPr/>
              <a:t>65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6A77E-F825-492D-9CAA-E67A7C272094}" type="slidenum">
              <a:rPr lang="en-US"/>
              <a:pPr/>
              <a:t>66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B75C9-9B34-4106-8822-C1DF21AD877B}" type="slidenum">
              <a:rPr lang="en-US"/>
              <a:pPr/>
              <a:t>67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28563-4EB7-4D16-9120-EF3ABB4A924D}" type="slidenum">
              <a:rPr lang="en-US"/>
              <a:pPr/>
              <a:t>68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C5EAA-0826-45AE-921D-CABF8E4C2C39}" type="slidenum">
              <a:rPr lang="en-US"/>
              <a:pPr/>
              <a:t>69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E5EE0-69E9-4655-9032-79BDA6771090}" type="slidenum">
              <a:rPr lang="en-US"/>
              <a:pPr/>
              <a:t>7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26469-CDB4-4722-A0B0-A639895F8BEB}" type="slidenum">
              <a:rPr lang="en-US"/>
              <a:pPr/>
              <a:t>70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20395-A454-4CFE-9210-90DA2346B93F}" type="slidenum">
              <a:rPr lang="en-US"/>
              <a:pPr/>
              <a:t>71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8F5EF-D8CB-45EA-B20C-759F9D05F52A}" type="slidenum">
              <a:rPr lang="en-US"/>
              <a:pPr/>
              <a:t>72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D02AC-2969-4873-9FD9-0432E9C64175}" type="slidenum">
              <a:rPr lang="en-US"/>
              <a:pPr/>
              <a:t>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877FC-A7D0-4EB1-ADCE-6285EE8D30F7}" type="slidenum">
              <a:rPr lang="en-US"/>
              <a:pPr/>
              <a:t>9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 userDrawn="1"/>
        </p:nvSpPr>
        <p:spPr bwMode="auto">
          <a:xfrm>
            <a:off x="76200" y="152400"/>
            <a:ext cx="22098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</a:rPr>
              <a:t>Utah School of Computing</a:t>
            </a:r>
          </a:p>
        </p:txBody>
      </p:sp>
      <p:pic>
        <p:nvPicPr>
          <p:cNvPr id="4" name="Picture 22" descr="brushed line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59025" y="2847975"/>
            <a:ext cx="5562600" cy="376238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1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82663" y="1262063"/>
            <a:ext cx="6629400" cy="2351087"/>
          </a:xfrm>
        </p:spPr>
        <p:txBody>
          <a:bodyPr/>
          <a:lstStyle>
            <a:lvl1pPr marL="0" indent="0" algn="r">
              <a:buFontTx/>
              <a:buNone/>
              <a:defRPr sz="4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24600"/>
            <a:ext cx="1752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Fall 2007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2007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69863"/>
            <a:ext cx="2228850" cy="5926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9863"/>
            <a:ext cx="6534150" cy="5926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2007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2007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2007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2007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2007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AutoShape 11">
            <a:hlinkClick r:id="" action="ppaction://macro?name=CallOnStudent" highlightClick="1"/>
          </p:cNvPr>
          <p:cNvSpPr>
            <a:spLocks noChangeArrowheads="1"/>
          </p:cNvSpPr>
          <p:nvPr userDrawn="1"/>
        </p:nvSpPr>
        <p:spPr bwMode="auto">
          <a:xfrm>
            <a:off x="4364038" y="6481763"/>
            <a:ext cx="3557587" cy="290512"/>
          </a:xfrm>
          <a:prstGeom prst="actionButtonBlank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Student Name Server</a:t>
            </a:r>
          </a:p>
        </p:txBody>
      </p:sp>
      <p:sp>
        <p:nvSpPr>
          <p:cNvPr id="4109" name="Rectangle 13"/>
          <p:cNvSpPr>
            <a:spLocks noChangeArrowheads="1"/>
          </p:cNvSpPr>
          <p:nvPr userDrawn="1"/>
        </p:nvSpPr>
        <p:spPr bwMode="auto">
          <a:xfrm>
            <a:off x="1903413" y="6477000"/>
            <a:ext cx="23320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11" name="Picture 15" descr="brushed line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819400" y="1004888"/>
            <a:ext cx="5715000" cy="228600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Fall 2007</a:t>
            </a:r>
          </a:p>
        </p:txBody>
      </p:sp>
      <p:sp>
        <p:nvSpPr>
          <p:cNvPr id="4113" name="Rectangle 17"/>
          <p:cNvSpPr>
            <a:spLocks noChangeArrowheads="1"/>
          </p:cNvSpPr>
          <p:nvPr userDrawn="1"/>
        </p:nvSpPr>
        <p:spPr bwMode="auto">
          <a:xfrm>
            <a:off x="7850188" y="6477000"/>
            <a:ext cx="1198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pPr algn="r">
              <a:defRPr/>
            </a:pP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</a:t>
            </a:r>
            <a:fld id="{2921F972-18F0-4ABC-B2ED-4DD5AB23183C}" type="slidenum"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‹#›</a:t>
            </a:fld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0" y="169863"/>
            <a:ext cx="8010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-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hyperlink" Target="http://images.google.com/imgres?imgurl=http://www.atlanticfleet.navy.mil/bataan-harrier0324.jpg&amp;imgrefurl=http://www.atlanticfleet.navy.mil/bataan-harrier0324.htm&amp;h=420&amp;w=588&amp;sz=29&amp;tbnid=87L_fI0ZhVUJ:&amp;tbnh=94&amp;tbnw=131&amp;start=1&amp;prev=/images?q=navy+pilot+hand+signals&amp;hl=en&amp;lr=&amp;sa=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http://web.singnet.com/~jtann/controller-thumpsup.jpg" TargetMode="External"/><Relationship Id="rId5" Type="http://schemas.openxmlformats.org/officeDocument/2006/relationships/image" Target="http://web.singnet.com/~jtann/controller-brakesoff.jpg" TargetMode="External"/><Relationship Id="rId4" Type="http://schemas.openxmlformats.org/officeDocument/2006/relationships/image" Target="http://web.singnet.com/~jtann/controller-suspend.jpg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http://web.singnet.com/~jtann/control.jpg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eb.singnet.com/~jtann/controller-salute.jpg" TargetMode="External"/><Relationship Id="rId5" Type="http://schemas.openxmlformats.org/officeDocument/2006/relationships/image" Target="http://web.singnet.com/~jtann/controller-upyours.jpg" TargetMode="External"/><Relationship Id="rId4" Type="http://schemas.openxmlformats.org/officeDocument/2006/relationships/image" Target="http://web.singnet.com/~jtann/hangfire.jpg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3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636588" y="15732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>This Ain’t Rocket Science…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1452563" y="4332288"/>
            <a:ext cx="66294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600">
                <a:solidFill>
                  <a:schemeClr val="tx2"/>
                </a:solidFill>
              </a:rPr>
              <a:t>CS5540 HCI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600">
                <a:solidFill>
                  <a:schemeClr val="tx2"/>
                </a:solidFill>
              </a:rPr>
              <a:t>Rich Riesenfeld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600">
                <a:solidFill>
                  <a:schemeClr val="tx2"/>
                </a:solidFill>
              </a:rPr>
              <a:t>Fall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0311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Does it prompt?  Anticipate?</a:t>
            </a:r>
          </a:p>
          <a:p>
            <a:pPr eaLnBrk="1" hangingPunct="1">
              <a:defRPr/>
            </a:pPr>
            <a:r>
              <a:rPr lang="en-US" smtClean="0"/>
              <a:t>Does it annoy, get in the way, give unhelpful, distracting msg’s? (paperclip)</a:t>
            </a:r>
          </a:p>
          <a:p>
            <a:pPr eaLnBrk="1" hangingPunct="1">
              <a:defRPr/>
            </a:pPr>
            <a:r>
              <a:rPr lang="en-US" smtClean="0"/>
              <a:t>The user’s efforts should be respected !</a:t>
            </a:r>
          </a:p>
          <a:p>
            <a:pPr lvl="1" eaLnBrk="1" hangingPunct="1">
              <a:defRPr/>
            </a:pPr>
            <a:r>
              <a:rPr lang="en-US" smtClean="0"/>
              <a:t>Offer typical choices?</a:t>
            </a:r>
          </a:p>
          <a:p>
            <a:pPr lvl="1" eaLnBrk="1" hangingPunct="1">
              <a:defRPr/>
            </a:pPr>
            <a:r>
              <a:rPr lang="en-US" smtClean="0"/>
              <a:t>Do a GOOD MS Paperclip!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Does it sense and react to the environment?</a:t>
            </a:r>
          </a:p>
          <a:p>
            <a:pPr lvl="1" eaLnBrk="1" hangingPunct="1">
              <a:defRPr/>
            </a:pPr>
            <a:r>
              <a:rPr lang="en-US" smtClean="0"/>
              <a:t>Dim lights when light is low?</a:t>
            </a:r>
          </a:p>
          <a:p>
            <a:pPr lvl="1" eaLnBrk="1" hangingPunct="1">
              <a:defRPr/>
            </a:pPr>
            <a:r>
              <a:rPr lang="en-US" smtClean="0"/>
              <a:t>“Talk” louder when environment is noisy.</a:t>
            </a:r>
          </a:p>
          <a:p>
            <a:pPr lvl="1" eaLnBrk="1" hangingPunct="1">
              <a:defRPr/>
            </a:pPr>
            <a:r>
              <a:rPr lang="en-US" smtClean="0"/>
              <a:t>Fast and slow digital counters, etc.</a:t>
            </a:r>
          </a:p>
          <a:p>
            <a:pPr lvl="1" eaLnBrk="1" hangingPunct="1">
              <a:defRPr/>
            </a:pPr>
            <a:r>
              <a:rPr lang="en-US" smtClean="0"/>
              <a:t>Generate resistance to mistakes</a:t>
            </a:r>
          </a:p>
          <a:p>
            <a:pPr lvl="2" eaLnBrk="1" hangingPunct="1">
              <a:defRPr/>
            </a:pPr>
            <a:r>
              <a:rPr lang="en-US" smtClean="0"/>
              <a:t>Avoiding multiple clicks… (my office phone)</a:t>
            </a:r>
          </a:p>
          <a:p>
            <a:pPr lvl="2" eaLnBrk="1" hangingPunct="1">
              <a:defRPr/>
            </a:pPr>
            <a:r>
              <a:rPr lang="en-US" smtClean="0"/>
              <a:t>Stuff like that…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 responsive to inputs!</a:t>
            </a:r>
          </a:p>
          <a:p>
            <a:pPr lvl="1" eaLnBrk="1" hangingPunct="1">
              <a:defRPr/>
            </a:pPr>
            <a:r>
              <a:rPr lang="en-US" smtClean="0"/>
              <a:t>Departure date is AFTER arrv date, so advance it on input</a:t>
            </a:r>
          </a:p>
          <a:p>
            <a:pPr lvl="1" eaLnBrk="1" hangingPunct="1">
              <a:defRPr/>
            </a:pPr>
            <a:r>
              <a:rPr lang="en-US" smtClean="0"/>
              <a:t>Present a good choice for first guess.  Today’s date, not 1 Jan, etc..</a:t>
            </a:r>
          </a:p>
          <a:p>
            <a:pPr lvl="1" eaLnBrk="1" hangingPunct="1">
              <a:defRPr/>
            </a:pPr>
            <a:r>
              <a:rPr lang="en-US" smtClean="0"/>
              <a:t>Other examples??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Good defaults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Nonsmoking hotel room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Aisle seat, when available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Table apart from noisy group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Profiles, histories, data gathering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“Having your usual, madam?”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Quick select, speed dialing,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Don’t require repeated input of same 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Assist with available “knowledge”</a:t>
            </a:r>
          </a:p>
          <a:p>
            <a:pPr lvl="1" eaLnBrk="1" hangingPunct="1">
              <a:defRPr/>
            </a:pPr>
            <a:r>
              <a:rPr lang="en-US" smtClean="0"/>
              <a:t>Spell checker, style checker</a:t>
            </a:r>
          </a:p>
          <a:p>
            <a:pPr lvl="1" eaLnBrk="1" hangingPunct="1">
              <a:defRPr/>
            </a:pPr>
            <a:r>
              <a:rPr lang="en-US" smtClean="0"/>
              <a:t>Color choices</a:t>
            </a:r>
          </a:p>
          <a:p>
            <a:pPr lvl="1" eaLnBrk="1" hangingPunct="1">
              <a:defRPr/>
            </a:pPr>
            <a:r>
              <a:rPr lang="en-US" smtClean="0"/>
              <a:t>Formats, templates, etc</a:t>
            </a:r>
          </a:p>
          <a:p>
            <a:pPr lvl="1" eaLnBrk="1" hangingPunct="1">
              <a:defRPr/>
            </a:pPr>
            <a:r>
              <a:rPr lang="en-US" smtClean="0"/>
              <a:t>Style critique</a:t>
            </a:r>
          </a:p>
          <a:p>
            <a:pPr eaLnBrk="1" hangingPunct="1">
              <a:defRPr/>
            </a:pPr>
            <a:r>
              <a:rPr lang="en-US" smtClean="0"/>
              <a:t>Don’t be lazy; pamper the user.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Assist with “knowledge”</a:t>
            </a:r>
          </a:p>
          <a:p>
            <a:pPr lvl="1" eaLnBrk="1" hangingPunct="1">
              <a:defRPr/>
            </a:pPr>
            <a:r>
              <a:rPr lang="en-US" smtClean="0"/>
              <a:t>Pharmacy: patient drug interactions</a:t>
            </a:r>
          </a:p>
          <a:p>
            <a:pPr lvl="1" eaLnBrk="1" hangingPunct="1">
              <a:defRPr/>
            </a:pPr>
            <a:r>
              <a:rPr lang="en-US" smtClean="0"/>
              <a:t>Automobile guides: Neverlost</a:t>
            </a:r>
          </a:p>
          <a:p>
            <a:pPr lvl="2" eaLnBrk="1" hangingPunct="1">
              <a:defRPr/>
            </a:pPr>
            <a:r>
              <a:rPr lang="en-US" smtClean="0"/>
              <a:t>“Hey, my map says that this is a one-way. Achtung!” – Why doesn’t it do this?</a:t>
            </a:r>
          </a:p>
          <a:p>
            <a:pPr lvl="1" eaLnBrk="1" hangingPunct="1">
              <a:defRPr/>
            </a:pPr>
            <a:r>
              <a:rPr lang="en-US" smtClean="0"/>
              <a:t>Cannot lock key in ignition, etc. </a:t>
            </a:r>
          </a:p>
          <a:p>
            <a:pPr lvl="1" eaLnBrk="1" hangingPunct="1">
              <a:defRPr/>
            </a:pPr>
            <a:r>
              <a:rPr lang="en-US" smtClean="0"/>
              <a:t>Cannot leave car in Drive</a:t>
            </a:r>
          </a:p>
          <a:p>
            <a:pPr eaLnBrk="1" hangingPunct="1">
              <a:defRPr/>
            </a:pPr>
            <a:r>
              <a:rPr lang="en-US" smtClean="0"/>
              <a:t>Others?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Narrow choices: Car Radio, eg</a:t>
            </a:r>
          </a:p>
          <a:p>
            <a:pPr lvl="1" eaLnBrk="1" hangingPunct="1">
              <a:defRPr/>
            </a:pPr>
            <a:r>
              <a:rPr lang="en-US" smtClean="0"/>
              <a:t>Scan for next </a:t>
            </a:r>
          </a:p>
          <a:p>
            <a:pPr lvl="2" eaLnBrk="1" hangingPunct="1">
              <a:defRPr/>
            </a:pPr>
            <a:r>
              <a:rPr lang="en-US" smtClean="0"/>
              <a:t>Jazz, Country, News, Sports, Spanish</a:t>
            </a:r>
          </a:p>
          <a:p>
            <a:pPr lvl="1" eaLnBrk="1" hangingPunct="1">
              <a:defRPr/>
            </a:pPr>
            <a:r>
              <a:rPr lang="en-US" smtClean="0"/>
              <a:t>Restaurants by locale, type, cost, etc</a:t>
            </a:r>
          </a:p>
          <a:p>
            <a:pPr lvl="1" eaLnBrk="1" hangingPunct="1">
              <a:defRPr/>
            </a:pPr>
            <a:r>
              <a:rPr lang="en-US" smtClean="0"/>
              <a:t>Movies by genre, and the like</a:t>
            </a:r>
          </a:p>
          <a:p>
            <a:pPr lvl="2" eaLnBrk="1" hangingPunct="1">
              <a:defRPr/>
            </a:pPr>
            <a:r>
              <a:rPr lang="en-US" smtClean="0"/>
              <a:t>Action, Drama, Documentary, Foreign, etc</a:t>
            </a:r>
          </a:p>
          <a:p>
            <a:pPr lvl="1" eaLnBrk="1" hangingPunct="1">
              <a:defRPr/>
            </a:pPr>
            <a:r>
              <a:rPr lang="en-US" smtClean="0"/>
              <a:t>Local Google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UI should TRY to figure out problem, and try to solve it</a:t>
            </a:r>
          </a:p>
          <a:p>
            <a:pPr lvl="1" eaLnBrk="1" hangingPunct="1">
              <a:defRPr/>
            </a:pPr>
            <a:r>
              <a:rPr lang="en-US" smtClean="0"/>
              <a:t>Too easy to just complain, then</a:t>
            </a:r>
          </a:p>
          <a:p>
            <a:pPr lvl="2" eaLnBrk="1" hangingPunct="1">
              <a:defRPr/>
            </a:pPr>
            <a:r>
              <a:rPr lang="en-US" smtClean="0"/>
              <a:t>Core dump </a:t>
            </a:r>
          </a:p>
          <a:p>
            <a:pPr lvl="2" eaLnBrk="1" hangingPunct="1">
              <a:defRPr/>
            </a:pPr>
            <a:r>
              <a:rPr lang="en-US" smtClean="0"/>
              <a:t>Bail </a:t>
            </a:r>
          </a:p>
          <a:p>
            <a:pPr lvl="2" eaLnBrk="1" hangingPunct="1">
              <a:defRPr/>
            </a:pPr>
            <a:r>
              <a:rPr lang="en-US" smtClean="0"/>
              <a:t>Force user to start process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UI should TRY to figure out problem, and try to solve it</a:t>
            </a:r>
          </a:p>
          <a:p>
            <a:pPr lvl="1" eaLnBrk="1" hangingPunct="1">
              <a:defRPr/>
            </a:pPr>
            <a:r>
              <a:rPr lang="en-US" smtClean="0"/>
              <a:t>It may know the problem, and be able to fix it, or guide the user to easily fix it</a:t>
            </a:r>
          </a:p>
          <a:p>
            <a:pPr lvl="2" eaLnBrk="1" hangingPunct="1">
              <a:defRPr/>
            </a:pPr>
            <a:r>
              <a:rPr lang="en-US" smtClean="0"/>
              <a:t>Matching parens, eg</a:t>
            </a:r>
          </a:p>
          <a:p>
            <a:pPr lvl="2" eaLnBrk="1" hangingPunct="1">
              <a:defRPr/>
            </a:pPr>
            <a:r>
              <a:rPr lang="en-US" smtClean="0"/>
              <a:t>It looks as though…  May I fix this?  </a:t>
            </a:r>
          </a:p>
          <a:p>
            <a:pPr lvl="2" eaLnBrk="1" hangingPunct="1">
              <a:defRPr/>
            </a:pPr>
            <a:r>
              <a:rPr lang="en-US" smtClean="0"/>
              <a:t>Use “back pointers” to maintain correctness.  Filters and mailboxes in Eudora.  Hey!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Guide user through tasks</a:t>
            </a:r>
          </a:p>
          <a:p>
            <a:pPr lvl="1" eaLnBrk="1" hangingPunct="1">
              <a:defRPr/>
            </a:pPr>
            <a:r>
              <a:rPr lang="en-US" smtClean="0"/>
              <a:t>What next?</a:t>
            </a:r>
          </a:p>
          <a:p>
            <a:pPr lvl="1" eaLnBrk="1" hangingPunct="1">
              <a:defRPr/>
            </a:pPr>
            <a:r>
              <a:rPr lang="en-US" smtClean="0"/>
              <a:t>Where am I in the grand scheme?</a:t>
            </a:r>
          </a:p>
          <a:p>
            <a:pPr lvl="2" eaLnBrk="1" hangingPunct="1">
              <a:defRPr/>
            </a:pPr>
            <a:r>
              <a:rPr lang="en-US" smtClean="0"/>
              <a:t>Does questionnaire tell you how much left?</a:t>
            </a:r>
          </a:p>
          <a:p>
            <a:pPr lvl="2" eaLnBrk="1" hangingPunct="1">
              <a:defRPr/>
            </a:pPr>
            <a:r>
              <a:rPr lang="en-US" smtClean="0"/>
              <a:t>Should I quickly finish, or break here?</a:t>
            </a:r>
          </a:p>
          <a:p>
            <a:pPr lvl="1" eaLnBrk="1" hangingPunct="1">
              <a:defRPr/>
            </a:pPr>
            <a:r>
              <a:rPr lang="en-US" smtClean="0"/>
              <a:t>Offer good defaults</a:t>
            </a:r>
          </a:p>
          <a:p>
            <a:pPr lvl="1" eaLnBrk="1" hangingPunct="1">
              <a:defRPr/>
            </a:pPr>
            <a:r>
              <a:rPr lang="en-US" smtClean="0"/>
              <a:t>Give stats on choices</a:t>
            </a:r>
          </a:p>
          <a:p>
            <a:pPr lvl="2" eaLnBrk="1" hangingPunct="1">
              <a:defRPr/>
            </a:pPr>
            <a:r>
              <a:rPr lang="en-US" smtClean="0"/>
              <a:t>90% of users do this -&gt;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 Click Rule</a:t>
            </a: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Any item should be accessible in “2 clicks”</a:t>
            </a:r>
          </a:p>
          <a:p>
            <a:pPr eaLnBrk="1" hangingPunct="1">
              <a:defRPr/>
            </a:pPr>
            <a:r>
              <a:rPr lang="en-US" smtClean="0"/>
              <a:t>Problems</a:t>
            </a:r>
          </a:p>
          <a:p>
            <a:pPr lvl="1" eaLnBrk="1" hangingPunct="1">
              <a:defRPr/>
            </a:pPr>
            <a:r>
              <a:rPr lang="en-US" smtClean="0"/>
              <a:t>If there are many items, then the menu list gets VERY long!</a:t>
            </a:r>
          </a:p>
          <a:p>
            <a:pPr lvl="1" eaLnBrk="1" hangingPunct="1">
              <a:defRPr/>
            </a:pPr>
            <a:r>
              <a:rPr lang="en-US" smtClean="0"/>
              <a:t>If the tree is more structured, some items will get buried deeper</a:t>
            </a:r>
          </a:p>
          <a:p>
            <a:pPr lvl="1" eaLnBrk="1" hangingPunct="1">
              <a:defRPr/>
            </a:pPr>
            <a:r>
              <a:rPr lang="en-US" smtClean="0"/>
              <a:t>Can us dynamic structure (a la 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Example – 4 wheel steering</a:t>
            </a:r>
          </a:p>
          <a:p>
            <a:pPr lvl="1" eaLnBrk="1" hangingPunct="1">
              <a:defRPr/>
            </a:pPr>
            <a:r>
              <a:rPr lang="en-US" sz="2400" smtClean="0"/>
              <a:t>Slow behavior (radical turns)</a:t>
            </a:r>
          </a:p>
          <a:p>
            <a:pPr lvl="1" eaLnBrk="1" hangingPunct="1">
              <a:defRPr/>
            </a:pPr>
            <a:r>
              <a:rPr lang="en-US" sz="2400" smtClean="0"/>
              <a:t>Fast behavior (gentle turns)</a:t>
            </a:r>
          </a:p>
          <a:p>
            <a:pPr lvl="1" eaLnBrk="1" hangingPunct="1">
              <a:defRPr/>
            </a:pPr>
            <a:r>
              <a:rPr lang="en-US" sz="2400" smtClean="0"/>
              <a:t>Forward v. Backward ??</a:t>
            </a:r>
          </a:p>
          <a:p>
            <a:pPr eaLnBrk="1" hangingPunct="1">
              <a:defRPr/>
            </a:pPr>
            <a:r>
              <a:rPr lang="en-US" sz="2800" smtClean="0"/>
              <a:t>Automatic trans, another example</a:t>
            </a:r>
          </a:p>
          <a:p>
            <a:pPr lvl="1" eaLnBrk="1" hangingPunct="1">
              <a:defRPr/>
            </a:pPr>
            <a:r>
              <a:rPr lang="en-US" sz="2400" smtClean="0"/>
              <a:t>Using context for smart, autonomous behavior</a:t>
            </a:r>
          </a:p>
          <a:p>
            <a:pPr eaLnBrk="1" hangingPunct="1">
              <a:defRPr/>
            </a:pPr>
            <a:r>
              <a:rPr lang="en-US" sz="2800" smtClean="0"/>
              <a:t>Anti-skid, anti-lock, etc.</a:t>
            </a:r>
          </a:p>
          <a:p>
            <a:pPr lvl="1" eaLnBrk="1" hangingPunct="1">
              <a:defRPr/>
            </a:pPr>
            <a:r>
              <a:rPr lang="en-US" sz="2400" smtClean="0"/>
              <a:t>Takes control, and does what is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 responsive to inputs!</a:t>
            </a:r>
          </a:p>
          <a:p>
            <a:pPr lvl="1" eaLnBrk="1" hangingPunct="1">
              <a:defRPr/>
            </a:pPr>
            <a:r>
              <a:rPr lang="en-US" smtClean="0"/>
              <a:t>Departure date is AFTER arrv date, so advance it on input</a:t>
            </a:r>
          </a:p>
          <a:p>
            <a:pPr lvl="1" eaLnBrk="1" hangingPunct="1">
              <a:defRPr/>
            </a:pPr>
            <a:r>
              <a:rPr lang="en-US" smtClean="0"/>
              <a:t>Present a good choice for first guess.  Today’s date, not 1 Jan, etc..</a:t>
            </a:r>
          </a:p>
          <a:p>
            <a:pPr lvl="1" eaLnBrk="1" hangingPunct="1">
              <a:defRPr/>
            </a:pPr>
            <a:r>
              <a:rPr lang="en-US" smtClean="0"/>
              <a:t>Other examples??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Good defaults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Nonsmoking hotel room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Aisle seat, when available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Table apart from noisy group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Profiles, histories, data gathering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“Having your usual, madam?”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Quick select, speed dialing,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Don’t require repeated input of same 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Assist with available “knowledge”</a:t>
            </a:r>
          </a:p>
          <a:p>
            <a:pPr lvl="1" eaLnBrk="1" hangingPunct="1">
              <a:defRPr/>
            </a:pPr>
            <a:r>
              <a:rPr lang="en-US" smtClean="0"/>
              <a:t>Spell checker, style checker</a:t>
            </a:r>
          </a:p>
          <a:p>
            <a:pPr lvl="1" eaLnBrk="1" hangingPunct="1">
              <a:defRPr/>
            </a:pPr>
            <a:r>
              <a:rPr lang="en-US" smtClean="0"/>
              <a:t>Color choices</a:t>
            </a:r>
          </a:p>
          <a:p>
            <a:pPr lvl="1" eaLnBrk="1" hangingPunct="1">
              <a:defRPr/>
            </a:pPr>
            <a:r>
              <a:rPr lang="en-US" smtClean="0"/>
              <a:t>Formats, templates, etc</a:t>
            </a:r>
          </a:p>
          <a:p>
            <a:pPr lvl="1" eaLnBrk="1" hangingPunct="1">
              <a:defRPr/>
            </a:pPr>
            <a:r>
              <a:rPr lang="en-US" smtClean="0"/>
              <a:t>Style critique</a:t>
            </a:r>
          </a:p>
          <a:p>
            <a:pPr eaLnBrk="1" hangingPunct="1">
              <a:defRPr/>
            </a:pPr>
            <a:r>
              <a:rPr lang="en-US" smtClean="0"/>
              <a:t>Don’t be lazy; pamper the user.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Assist with “knowledge”</a:t>
            </a:r>
          </a:p>
          <a:p>
            <a:pPr lvl="1" eaLnBrk="1" hangingPunct="1">
              <a:defRPr/>
            </a:pPr>
            <a:r>
              <a:rPr lang="en-US" smtClean="0"/>
              <a:t>Pharmacy: patient drug interactions</a:t>
            </a:r>
          </a:p>
          <a:p>
            <a:pPr lvl="1" eaLnBrk="1" hangingPunct="1">
              <a:defRPr/>
            </a:pPr>
            <a:r>
              <a:rPr lang="en-US" smtClean="0"/>
              <a:t>Automobile guides: Neverlost</a:t>
            </a:r>
          </a:p>
          <a:p>
            <a:pPr lvl="2" eaLnBrk="1" hangingPunct="1">
              <a:defRPr/>
            </a:pPr>
            <a:r>
              <a:rPr lang="en-US" smtClean="0"/>
              <a:t>“Hey, my map says that this is a one-way. Achtung!” – Why doesn’t it do this?</a:t>
            </a:r>
          </a:p>
          <a:p>
            <a:pPr lvl="1" eaLnBrk="1" hangingPunct="1">
              <a:defRPr/>
            </a:pPr>
            <a:r>
              <a:rPr lang="en-US" smtClean="0"/>
              <a:t>Cannot lock key in ignition, etc. </a:t>
            </a:r>
          </a:p>
          <a:p>
            <a:pPr lvl="1" eaLnBrk="1" hangingPunct="1">
              <a:defRPr/>
            </a:pPr>
            <a:r>
              <a:rPr lang="en-US" smtClean="0"/>
              <a:t>Cannot leave car in Drive</a:t>
            </a:r>
          </a:p>
          <a:p>
            <a:pPr eaLnBrk="1" hangingPunct="1">
              <a:defRPr/>
            </a:pPr>
            <a:r>
              <a:rPr lang="en-US" smtClean="0"/>
              <a:t>Others?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Narrow choices: Car Radio, eg</a:t>
            </a:r>
          </a:p>
          <a:p>
            <a:pPr lvl="1" eaLnBrk="1" hangingPunct="1">
              <a:defRPr/>
            </a:pPr>
            <a:r>
              <a:rPr lang="en-US" smtClean="0"/>
              <a:t>Scan for next </a:t>
            </a:r>
          </a:p>
          <a:p>
            <a:pPr lvl="2" eaLnBrk="1" hangingPunct="1">
              <a:defRPr/>
            </a:pPr>
            <a:r>
              <a:rPr lang="en-US" smtClean="0"/>
              <a:t>Jazz, Country, News, Sports, Spanish</a:t>
            </a:r>
          </a:p>
          <a:p>
            <a:pPr lvl="1" eaLnBrk="1" hangingPunct="1">
              <a:defRPr/>
            </a:pPr>
            <a:r>
              <a:rPr lang="en-US" smtClean="0"/>
              <a:t>Restaurants by locale, type, cost, etc</a:t>
            </a:r>
          </a:p>
          <a:p>
            <a:pPr lvl="1" eaLnBrk="1" hangingPunct="1">
              <a:defRPr/>
            </a:pPr>
            <a:r>
              <a:rPr lang="en-US" smtClean="0"/>
              <a:t>Movies by genre, and the like</a:t>
            </a:r>
          </a:p>
          <a:p>
            <a:pPr lvl="2" eaLnBrk="1" hangingPunct="1">
              <a:defRPr/>
            </a:pPr>
            <a:r>
              <a:rPr lang="en-US" smtClean="0"/>
              <a:t>Action, Drama, Documentary, Foreign, etc</a:t>
            </a:r>
          </a:p>
          <a:p>
            <a:pPr lvl="1" eaLnBrk="1" hangingPunct="1">
              <a:defRPr/>
            </a:pPr>
            <a:r>
              <a:rPr lang="en-US" smtClean="0"/>
              <a:t>Local Google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Example – 4 wheel steering</a:t>
            </a:r>
          </a:p>
          <a:p>
            <a:pPr lvl="1" eaLnBrk="1" hangingPunct="1">
              <a:defRPr/>
            </a:pPr>
            <a:r>
              <a:rPr lang="en-US" sz="2400" smtClean="0"/>
              <a:t>Slow behavior (radical turns)</a:t>
            </a:r>
          </a:p>
          <a:p>
            <a:pPr lvl="1" eaLnBrk="1" hangingPunct="1">
              <a:defRPr/>
            </a:pPr>
            <a:r>
              <a:rPr lang="en-US" sz="2400" smtClean="0"/>
              <a:t>Fast behavior (gentle turns)</a:t>
            </a:r>
          </a:p>
          <a:p>
            <a:pPr lvl="1" eaLnBrk="1" hangingPunct="1">
              <a:defRPr/>
            </a:pPr>
            <a:r>
              <a:rPr lang="en-US" sz="2400" smtClean="0"/>
              <a:t>Forward v. Backward ??</a:t>
            </a:r>
          </a:p>
          <a:p>
            <a:pPr eaLnBrk="1" hangingPunct="1">
              <a:defRPr/>
            </a:pPr>
            <a:r>
              <a:rPr lang="en-US" sz="2800" smtClean="0"/>
              <a:t>Automatic trans, another example</a:t>
            </a:r>
          </a:p>
          <a:p>
            <a:pPr lvl="1" eaLnBrk="1" hangingPunct="1">
              <a:defRPr/>
            </a:pPr>
            <a:r>
              <a:rPr lang="en-US" sz="2400" smtClean="0"/>
              <a:t>Using context for smart, autonomous behavior</a:t>
            </a:r>
          </a:p>
          <a:p>
            <a:pPr eaLnBrk="1" hangingPunct="1">
              <a:defRPr/>
            </a:pPr>
            <a:r>
              <a:rPr lang="en-US" sz="2800" smtClean="0"/>
              <a:t>Anti-skid, anti-lock, etc.</a:t>
            </a:r>
          </a:p>
          <a:p>
            <a:pPr lvl="1" eaLnBrk="1" hangingPunct="1">
              <a:defRPr/>
            </a:pPr>
            <a:r>
              <a:rPr lang="en-US" sz="2400" smtClean="0"/>
              <a:t>Takes control, and does what is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2007</a:t>
            </a:r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	Standard Card Lock</a:t>
            </a:r>
          </a:p>
        </p:txBody>
      </p:sp>
      <p:pic>
        <p:nvPicPr>
          <p:cNvPr id="30724" name="Picture 3" descr="marriottKey"/>
          <p:cNvPicPr>
            <a:picLocks noChangeAspect="1" noChangeArrowheads="1"/>
          </p:cNvPicPr>
          <p:nvPr/>
        </p:nvPicPr>
        <p:blipFill>
          <a:blip r:embed="rId3"/>
          <a:srcRect r="1134"/>
          <a:stretch>
            <a:fillRect/>
          </a:stretch>
        </p:blipFill>
        <p:spPr bwMode="auto">
          <a:xfrm>
            <a:off x="1668463" y="1706563"/>
            <a:ext cx="5703887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2007</a:t>
            </a:r>
          </a:p>
        </p:txBody>
      </p:sp>
      <p:pic>
        <p:nvPicPr>
          <p:cNvPr id="31747" name="Picture 2" descr="marriottKey"/>
          <p:cNvPicPr>
            <a:picLocks noChangeAspect="1" noChangeArrowheads="1"/>
          </p:cNvPicPr>
          <p:nvPr/>
        </p:nvPicPr>
        <p:blipFill>
          <a:blip r:embed="rId3"/>
          <a:srcRect l="13866" t="14468" r="60681" b="61710"/>
          <a:stretch>
            <a:fillRect/>
          </a:stretch>
        </p:blipFill>
        <p:spPr bwMode="auto">
          <a:xfrm>
            <a:off x="3086100" y="1344613"/>
            <a:ext cx="579278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7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Delayed Card Lock</a:t>
            </a:r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11150" y="1533525"/>
            <a:ext cx="316706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Locks automatically after 2 min</a:t>
            </a:r>
          </a:p>
          <a:p>
            <a:pPr eaLnBrk="1" hangingPunct="1">
              <a:defRPr/>
            </a:pPr>
            <a:r>
              <a:rPr lang="en-US" smtClean="0"/>
              <a:t>Locks immediately if done manually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 wheel steering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" y="2016125"/>
            <a:ext cx="268605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</a:t>
            </a:r>
            <a:r>
              <a:rPr lang="en-US" sz="2400" smtClean="0"/>
              <a:t>wheel</a:t>
            </a:r>
            <a:r>
              <a:rPr lang="en-US" smtClean="0"/>
              <a:t> steering</a:t>
            </a:r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mtClean="0"/>
              <a:t>4-wheel</a:t>
            </a:r>
          </a:p>
          <a:p>
            <a:pPr lvl="1" eaLnBrk="1" hangingPunct="1">
              <a:defRPr/>
            </a:pPr>
            <a:r>
              <a:rPr lang="en-US" smtClean="0"/>
              <a:t>Low speed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4-wheel</a:t>
            </a:r>
          </a:p>
          <a:p>
            <a:pPr lvl="1" eaLnBrk="1" hangingPunct="1">
              <a:defRPr/>
            </a:pPr>
            <a:r>
              <a:rPr lang="en-US" smtClean="0"/>
              <a:t>High speed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921000" y="2082800"/>
            <a:ext cx="2133600" cy="847725"/>
          </a:xfrm>
          <a:prstGeom prst="homePlate">
            <a:avLst>
              <a:gd name="adj" fmla="val 4831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111500" y="2216150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3111500" y="2787650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4278313" y="2206625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278313" y="2778125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6159500" y="2082800"/>
            <a:ext cx="2133600" cy="847725"/>
          </a:xfrm>
          <a:prstGeom prst="homePlate">
            <a:avLst>
              <a:gd name="adj" fmla="val 4831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6350000" y="2216150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6350000" y="2787650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7526338" y="2159000"/>
            <a:ext cx="333375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7545388" y="2720975"/>
            <a:ext cx="333375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2921000" y="3486150"/>
            <a:ext cx="2133600" cy="847725"/>
          </a:xfrm>
          <a:prstGeom prst="homePlate">
            <a:avLst>
              <a:gd name="adj" fmla="val 4831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3111500" y="3619500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3111500" y="4191000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4278313" y="3609975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4278313" y="4181475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2787" name="Group 34"/>
          <p:cNvGrpSpPr>
            <a:grpSpLocks/>
          </p:cNvGrpSpPr>
          <p:nvPr/>
        </p:nvGrpSpPr>
        <p:grpSpPr bwMode="auto">
          <a:xfrm>
            <a:off x="6159500" y="3486150"/>
            <a:ext cx="2133600" cy="847725"/>
            <a:chOff x="3880" y="2196"/>
            <a:chExt cx="1344" cy="534"/>
          </a:xfrm>
        </p:grpSpPr>
        <p:sp>
          <p:nvSpPr>
            <p:cNvPr id="32799" name="AutoShape 19"/>
            <p:cNvSpPr>
              <a:spLocks noChangeArrowheads="1"/>
            </p:cNvSpPr>
            <p:nvPr/>
          </p:nvSpPr>
          <p:spPr bwMode="auto">
            <a:xfrm>
              <a:off x="3880" y="2196"/>
              <a:ext cx="1344" cy="534"/>
            </a:xfrm>
            <a:prstGeom prst="homePlate">
              <a:avLst>
                <a:gd name="adj" fmla="val 4831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800" name="Line 20"/>
            <p:cNvSpPr>
              <a:spLocks noChangeShapeType="1"/>
            </p:cNvSpPr>
            <p:nvPr/>
          </p:nvSpPr>
          <p:spPr bwMode="auto">
            <a:xfrm rot="873098">
              <a:off x="4000" y="2280"/>
              <a:ext cx="210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801" name="Line 21"/>
            <p:cNvSpPr>
              <a:spLocks noChangeShapeType="1"/>
            </p:cNvSpPr>
            <p:nvPr/>
          </p:nvSpPr>
          <p:spPr bwMode="auto">
            <a:xfrm rot="873098">
              <a:off x="4000" y="2640"/>
              <a:ext cx="210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802" name="Line 22"/>
            <p:cNvSpPr>
              <a:spLocks noChangeShapeType="1"/>
            </p:cNvSpPr>
            <p:nvPr/>
          </p:nvSpPr>
          <p:spPr bwMode="auto">
            <a:xfrm flipV="1">
              <a:off x="4741" y="2244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803" name="Line 23"/>
            <p:cNvSpPr>
              <a:spLocks noChangeShapeType="1"/>
            </p:cNvSpPr>
            <p:nvPr/>
          </p:nvSpPr>
          <p:spPr bwMode="auto">
            <a:xfrm flipV="1">
              <a:off x="4753" y="2598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2788" name="AutoShape 24"/>
          <p:cNvSpPr>
            <a:spLocks noChangeArrowheads="1"/>
          </p:cNvSpPr>
          <p:nvPr/>
        </p:nvSpPr>
        <p:spPr bwMode="auto">
          <a:xfrm>
            <a:off x="2935288" y="4973638"/>
            <a:ext cx="2133600" cy="847725"/>
          </a:xfrm>
          <a:prstGeom prst="homePlate">
            <a:avLst>
              <a:gd name="adj" fmla="val 4831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9" name="Line 25"/>
          <p:cNvSpPr>
            <a:spLocks noChangeShapeType="1"/>
          </p:cNvSpPr>
          <p:nvPr/>
        </p:nvSpPr>
        <p:spPr bwMode="auto">
          <a:xfrm>
            <a:off x="3125788" y="5106988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90" name="Line 26"/>
          <p:cNvSpPr>
            <a:spLocks noChangeShapeType="1"/>
          </p:cNvSpPr>
          <p:nvPr/>
        </p:nvSpPr>
        <p:spPr bwMode="auto">
          <a:xfrm>
            <a:off x="3125788" y="5678488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91" name="Line 27"/>
          <p:cNvSpPr>
            <a:spLocks noChangeShapeType="1"/>
          </p:cNvSpPr>
          <p:nvPr/>
        </p:nvSpPr>
        <p:spPr bwMode="auto">
          <a:xfrm>
            <a:off x="4292600" y="5097463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92" name="Line 28"/>
          <p:cNvSpPr>
            <a:spLocks noChangeShapeType="1"/>
          </p:cNvSpPr>
          <p:nvPr/>
        </p:nvSpPr>
        <p:spPr bwMode="auto">
          <a:xfrm>
            <a:off x="4292600" y="5668963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2793" name="Group 35"/>
          <p:cNvGrpSpPr>
            <a:grpSpLocks/>
          </p:cNvGrpSpPr>
          <p:nvPr/>
        </p:nvGrpSpPr>
        <p:grpSpPr bwMode="auto">
          <a:xfrm>
            <a:off x="6173788" y="4973638"/>
            <a:ext cx="2133600" cy="847725"/>
            <a:chOff x="3889" y="3133"/>
            <a:chExt cx="1344" cy="534"/>
          </a:xfrm>
        </p:grpSpPr>
        <p:sp>
          <p:nvSpPr>
            <p:cNvPr id="32794" name="AutoShape 29"/>
            <p:cNvSpPr>
              <a:spLocks noChangeArrowheads="1"/>
            </p:cNvSpPr>
            <p:nvPr/>
          </p:nvSpPr>
          <p:spPr bwMode="auto">
            <a:xfrm>
              <a:off x="3889" y="3133"/>
              <a:ext cx="1344" cy="534"/>
            </a:xfrm>
            <a:prstGeom prst="homePlate">
              <a:avLst>
                <a:gd name="adj" fmla="val 4831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795" name="Line 30"/>
            <p:cNvSpPr>
              <a:spLocks noChangeShapeType="1"/>
            </p:cNvSpPr>
            <p:nvPr/>
          </p:nvSpPr>
          <p:spPr bwMode="auto">
            <a:xfrm rot="-900000">
              <a:off x="4009" y="3217"/>
              <a:ext cx="210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96" name="Line 31"/>
            <p:cNvSpPr>
              <a:spLocks noChangeShapeType="1"/>
            </p:cNvSpPr>
            <p:nvPr/>
          </p:nvSpPr>
          <p:spPr bwMode="auto">
            <a:xfrm rot="-900000">
              <a:off x="4009" y="3577"/>
              <a:ext cx="210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97" name="Line 32"/>
            <p:cNvSpPr>
              <a:spLocks noChangeShapeType="1"/>
            </p:cNvSpPr>
            <p:nvPr/>
          </p:nvSpPr>
          <p:spPr bwMode="auto">
            <a:xfrm flipV="1">
              <a:off x="4750" y="3181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98" name="Line 33"/>
            <p:cNvSpPr>
              <a:spLocks noChangeShapeType="1"/>
            </p:cNvSpPr>
            <p:nvPr/>
          </p:nvSpPr>
          <p:spPr bwMode="auto">
            <a:xfrm flipV="1">
              <a:off x="4762" y="3535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49238" y="2082800"/>
            <a:ext cx="8648700" cy="2933700"/>
            <a:chOff x="157" y="1312"/>
            <a:chExt cx="5448" cy="1848"/>
          </a:xfrm>
        </p:grpSpPr>
        <p:sp>
          <p:nvSpPr>
            <p:cNvPr id="6185" name="Line 3"/>
            <p:cNvSpPr>
              <a:spLocks noChangeShapeType="1"/>
            </p:cNvSpPr>
            <p:nvPr/>
          </p:nvSpPr>
          <p:spPr bwMode="auto">
            <a:xfrm flipH="1">
              <a:off x="157" y="1312"/>
              <a:ext cx="54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86" name="Line 4"/>
            <p:cNvSpPr>
              <a:spLocks noChangeShapeType="1"/>
            </p:cNvSpPr>
            <p:nvPr/>
          </p:nvSpPr>
          <p:spPr bwMode="auto">
            <a:xfrm flipH="1">
              <a:off x="157" y="2040"/>
              <a:ext cx="54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87" name="Line 5"/>
            <p:cNvSpPr>
              <a:spLocks noChangeShapeType="1"/>
            </p:cNvSpPr>
            <p:nvPr/>
          </p:nvSpPr>
          <p:spPr bwMode="auto">
            <a:xfrm flipH="1">
              <a:off x="157" y="2646"/>
              <a:ext cx="54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88" name="Line 6"/>
            <p:cNvSpPr>
              <a:spLocks noChangeShapeType="1"/>
            </p:cNvSpPr>
            <p:nvPr/>
          </p:nvSpPr>
          <p:spPr bwMode="auto">
            <a:xfrm flipH="1">
              <a:off x="157" y="3160"/>
              <a:ext cx="54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95975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 Click Rule</a:t>
            </a:r>
          </a:p>
        </p:txBody>
      </p:sp>
      <p:sp>
        <p:nvSpPr>
          <p:cNvPr id="6148" name="Line 8"/>
          <p:cNvSpPr>
            <a:spLocks noChangeShapeType="1"/>
          </p:cNvSpPr>
          <p:nvPr/>
        </p:nvSpPr>
        <p:spPr bwMode="auto">
          <a:xfrm flipH="1">
            <a:off x="1414463" y="3238500"/>
            <a:ext cx="960437" cy="9620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Line 9"/>
          <p:cNvSpPr>
            <a:spLocks noChangeShapeType="1"/>
          </p:cNvSpPr>
          <p:nvPr/>
        </p:nvSpPr>
        <p:spPr bwMode="auto">
          <a:xfrm flipH="1">
            <a:off x="2354263" y="2082800"/>
            <a:ext cx="2219325" cy="11557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0" name="Line 10"/>
          <p:cNvSpPr>
            <a:spLocks noChangeShapeType="1"/>
          </p:cNvSpPr>
          <p:nvPr/>
        </p:nvSpPr>
        <p:spPr bwMode="auto">
          <a:xfrm>
            <a:off x="2384425" y="3238500"/>
            <a:ext cx="969963" cy="9921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 flipH="1">
            <a:off x="661988" y="4200525"/>
            <a:ext cx="769937" cy="7810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>
            <a:off x="1443038" y="4200525"/>
            <a:ext cx="769937" cy="7810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 flipH="1">
            <a:off x="2566988" y="4200525"/>
            <a:ext cx="769937" cy="7810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4" name="Line 14"/>
          <p:cNvSpPr>
            <a:spLocks noChangeShapeType="1"/>
          </p:cNvSpPr>
          <p:nvPr/>
        </p:nvSpPr>
        <p:spPr bwMode="auto">
          <a:xfrm>
            <a:off x="3328988" y="4200525"/>
            <a:ext cx="779462" cy="8001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>
            <a:off x="4573588" y="2082800"/>
            <a:ext cx="2209800" cy="1193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 flipH="1">
            <a:off x="5843588" y="3268663"/>
            <a:ext cx="933450" cy="9318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6765925" y="3268663"/>
            <a:ext cx="1025525" cy="9413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 flipH="1">
            <a:off x="5072063" y="4181475"/>
            <a:ext cx="779462" cy="8001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9" name="Line 19"/>
          <p:cNvSpPr>
            <a:spLocks noChangeShapeType="1"/>
          </p:cNvSpPr>
          <p:nvPr/>
        </p:nvSpPr>
        <p:spPr bwMode="auto">
          <a:xfrm>
            <a:off x="5843588" y="4200525"/>
            <a:ext cx="769937" cy="7810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60" name="Line 20"/>
          <p:cNvSpPr>
            <a:spLocks noChangeShapeType="1"/>
          </p:cNvSpPr>
          <p:nvPr/>
        </p:nvSpPr>
        <p:spPr bwMode="auto">
          <a:xfrm flipH="1">
            <a:off x="6996113" y="4200525"/>
            <a:ext cx="769937" cy="7810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61" name="Line 21"/>
          <p:cNvSpPr>
            <a:spLocks noChangeShapeType="1"/>
          </p:cNvSpPr>
          <p:nvPr/>
        </p:nvSpPr>
        <p:spPr bwMode="auto">
          <a:xfrm>
            <a:off x="7772400" y="4202113"/>
            <a:ext cx="774700" cy="7794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62" name="Oval 22"/>
          <p:cNvSpPr>
            <a:spLocks noChangeArrowheads="1"/>
          </p:cNvSpPr>
          <p:nvPr/>
        </p:nvSpPr>
        <p:spPr bwMode="auto">
          <a:xfrm>
            <a:off x="4473575" y="2001838"/>
            <a:ext cx="179388" cy="179387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3" name="Rectangle 23"/>
          <p:cNvSpPr>
            <a:spLocks noChangeArrowheads="1"/>
          </p:cNvSpPr>
          <p:nvPr/>
        </p:nvSpPr>
        <p:spPr bwMode="auto">
          <a:xfrm>
            <a:off x="539750" y="5072063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4" name="Rectangle 24"/>
          <p:cNvSpPr>
            <a:spLocks noChangeArrowheads="1"/>
          </p:cNvSpPr>
          <p:nvPr/>
        </p:nvSpPr>
        <p:spPr bwMode="auto">
          <a:xfrm>
            <a:off x="1997075" y="5072063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5" name="Rectangle 25"/>
          <p:cNvSpPr>
            <a:spLocks noChangeArrowheads="1"/>
          </p:cNvSpPr>
          <p:nvPr/>
        </p:nvSpPr>
        <p:spPr bwMode="auto">
          <a:xfrm>
            <a:off x="2471738" y="5072063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6" name="Rectangle 26"/>
          <p:cNvSpPr>
            <a:spLocks noChangeArrowheads="1"/>
          </p:cNvSpPr>
          <p:nvPr/>
        </p:nvSpPr>
        <p:spPr bwMode="auto">
          <a:xfrm>
            <a:off x="3987800" y="5072063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7" name="Rectangle 27"/>
          <p:cNvSpPr>
            <a:spLocks noChangeArrowheads="1"/>
          </p:cNvSpPr>
          <p:nvPr/>
        </p:nvSpPr>
        <p:spPr bwMode="auto">
          <a:xfrm>
            <a:off x="6426200" y="5072063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8" name="Rectangle 28"/>
          <p:cNvSpPr>
            <a:spLocks noChangeArrowheads="1"/>
          </p:cNvSpPr>
          <p:nvPr/>
        </p:nvSpPr>
        <p:spPr bwMode="auto">
          <a:xfrm>
            <a:off x="6892925" y="5072063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9" name="Rectangle 29"/>
          <p:cNvSpPr>
            <a:spLocks noChangeArrowheads="1"/>
          </p:cNvSpPr>
          <p:nvPr/>
        </p:nvSpPr>
        <p:spPr bwMode="auto">
          <a:xfrm>
            <a:off x="8416925" y="5072063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0" name="Rectangle 30"/>
          <p:cNvSpPr>
            <a:spLocks noChangeArrowheads="1"/>
          </p:cNvSpPr>
          <p:nvPr/>
        </p:nvSpPr>
        <p:spPr bwMode="auto">
          <a:xfrm>
            <a:off x="4949825" y="5072063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1" name="Text Box 31"/>
          <p:cNvSpPr txBox="1">
            <a:spLocks noChangeArrowheads="1"/>
          </p:cNvSpPr>
          <p:nvPr/>
        </p:nvSpPr>
        <p:spPr bwMode="auto">
          <a:xfrm>
            <a:off x="523875" y="5062538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72" name="Text Box 32"/>
          <p:cNvSpPr txBox="1">
            <a:spLocks noChangeArrowheads="1"/>
          </p:cNvSpPr>
          <p:nvPr/>
        </p:nvSpPr>
        <p:spPr bwMode="auto">
          <a:xfrm>
            <a:off x="1976438" y="5048250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173" name="Text Box 33"/>
          <p:cNvSpPr txBox="1">
            <a:spLocks noChangeArrowheads="1"/>
          </p:cNvSpPr>
          <p:nvPr/>
        </p:nvSpPr>
        <p:spPr bwMode="auto">
          <a:xfrm>
            <a:off x="2452688" y="5045075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74" name="Text Box 34"/>
          <p:cNvSpPr txBox="1">
            <a:spLocks noChangeArrowheads="1"/>
          </p:cNvSpPr>
          <p:nvPr/>
        </p:nvSpPr>
        <p:spPr bwMode="auto">
          <a:xfrm>
            <a:off x="3976688" y="5048250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175" name="Text Box 35"/>
          <p:cNvSpPr txBox="1">
            <a:spLocks noChangeArrowheads="1"/>
          </p:cNvSpPr>
          <p:nvPr/>
        </p:nvSpPr>
        <p:spPr bwMode="auto">
          <a:xfrm>
            <a:off x="4938713" y="5048250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176" name="Text Box 36"/>
          <p:cNvSpPr txBox="1">
            <a:spLocks noChangeArrowheads="1"/>
          </p:cNvSpPr>
          <p:nvPr/>
        </p:nvSpPr>
        <p:spPr bwMode="auto">
          <a:xfrm>
            <a:off x="6405563" y="5048250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177" name="Text Box 37"/>
          <p:cNvSpPr txBox="1">
            <a:spLocks noChangeArrowheads="1"/>
          </p:cNvSpPr>
          <p:nvPr/>
        </p:nvSpPr>
        <p:spPr bwMode="auto">
          <a:xfrm>
            <a:off x="6872288" y="5048250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178" name="Text Box 38"/>
          <p:cNvSpPr txBox="1">
            <a:spLocks noChangeArrowheads="1"/>
          </p:cNvSpPr>
          <p:nvPr/>
        </p:nvSpPr>
        <p:spPr bwMode="auto">
          <a:xfrm>
            <a:off x="8405813" y="5048250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179" name="Oval 43"/>
          <p:cNvSpPr>
            <a:spLocks noChangeArrowheads="1"/>
          </p:cNvSpPr>
          <p:nvPr/>
        </p:nvSpPr>
        <p:spPr bwMode="auto">
          <a:xfrm>
            <a:off x="2300288" y="3168650"/>
            <a:ext cx="141287" cy="141288"/>
          </a:xfrm>
          <a:prstGeom prst="ellipse">
            <a:avLst/>
          </a:prstGeom>
          <a:solidFill>
            <a:srgbClr val="CC0000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0" name="Oval 44"/>
          <p:cNvSpPr>
            <a:spLocks noChangeArrowheads="1"/>
          </p:cNvSpPr>
          <p:nvPr/>
        </p:nvSpPr>
        <p:spPr bwMode="auto">
          <a:xfrm>
            <a:off x="6688138" y="3189288"/>
            <a:ext cx="141287" cy="141287"/>
          </a:xfrm>
          <a:prstGeom prst="ellipse">
            <a:avLst/>
          </a:prstGeom>
          <a:solidFill>
            <a:srgbClr val="CC0000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1" name="Oval 46"/>
          <p:cNvSpPr>
            <a:spLocks noChangeArrowheads="1"/>
          </p:cNvSpPr>
          <p:nvPr/>
        </p:nvSpPr>
        <p:spPr bwMode="auto">
          <a:xfrm>
            <a:off x="1373188" y="4135438"/>
            <a:ext cx="141287" cy="141287"/>
          </a:xfrm>
          <a:prstGeom prst="ellipse">
            <a:avLst/>
          </a:prstGeom>
          <a:solidFill>
            <a:srgbClr val="CC0000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2" name="Oval 49"/>
          <p:cNvSpPr>
            <a:spLocks noChangeArrowheads="1"/>
          </p:cNvSpPr>
          <p:nvPr/>
        </p:nvSpPr>
        <p:spPr bwMode="auto">
          <a:xfrm>
            <a:off x="3251200" y="4135438"/>
            <a:ext cx="141288" cy="141287"/>
          </a:xfrm>
          <a:prstGeom prst="ellipse">
            <a:avLst/>
          </a:prstGeom>
          <a:solidFill>
            <a:srgbClr val="CC0000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3" name="Oval 50"/>
          <p:cNvSpPr>
            <a:spLocks noChangeArrowheads="1"/>
          </p:cNvSpPr>
          <p:nvPr/>
        </p:nvSpPr>
        <p:spPr bwMode="auto">
          <a:xfrm>
            <a:off x="7693025" y="4135438"/>
            <a:ext cx="141288" cy="141287"/>
          </a:xfrm>
          <a:prstGeom prst="ellipse">
            <a:avLst/>
          </a:prstGeom>
          <a:solidFill>
            <a:srgbClr val="CC0000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4" name="Oval 51"/>
          <p:cNvSpPr>
            <a:spLocks noChangeArrowheads="1"/>
          </p:cNvSpPr>
          <p:nvPr/>
        </p:nvSpPr>
        <p:spPr bwMode="auto">
          <a:xfrm>
            <a:off x="5773738" y="4135438"/>
            <a:ext cx="141287" cy="141287"/>
          </a:xfrm>
          <a:prstGeom prst="ellipse">
            <a:avLst/>
          </a:prstGeom>
          <a:solidFill>
            <a:srgbClr val="CC0000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 wheel steering – all speeds</a:t>
            </a:r>
          </a:p>
        </p:txBody>
      </p:sp>
      <p:sp>
        <p:nvSpPr>
          <p:cNvPr id="389129" name="AutoShape 9"/>
          <p:cNvSpPr>
            <a:spLocks noChangeArrowheads="1"/>
          </p:cNvSpPr>
          <p:nvPr/>
        </p:nvSpPr>
        <p:spPr bwMode="auto">
          <a:xfrm>
            <a:off x="300038" y="5129213"/>
            <a:ext cx="3086100" cy="847725"/>
          </a:xfrm>
          <a:prstGeom prst="homePlate">
            <a:avLst>
              <a:gd name="adj" fmla="val 698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130" name="Line 10"/>
          <p:cNvSpPr>
            <a:spLocks noChangeShapeType="1"/>
          </p:cNvSpPr>
          <p:nvPr/>
        </p:nvSpPr>
        <p:spPr bwMode="auto">
          <a:xfrm>
            <a:off x="1328738" y="4856163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31" name="Line 11"/>
          <p:cNvSpPr>
            <a:spLocks noChangeShapeType="1"/>
          </p:cNvSpPr>
          <p:nvPr/>
        </p:nvSpPr>
        <p:spPr bwMode="auto">
          <a:xfrm>
            <a:off x="1328738" y="5427663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32" name="Line 12"/>
          <p:cNvSpPr>
            <a:spLocks noChangeShapeType="1"/>
          </p:cNvSpPr>
          <p:nvPr/>
        </p:nvSpPr>
        <p:spPr bwMode="auto">
          <a:xfrm flipV="1">
            <a:off x="2505075" y="4799013"/>
            <a:ext cx="333375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33" name="Line 13"/>
          <p:cNvSpPr>
            <a:spLocks noChangeShapeType="1"/>
          </p:cNvSpPr>
          <p:nvPr/>
        </p:nvSpPr>
        <p:spPr bwMode="auto">
          <a:xfrm flipV="1">
            <a:off x="2524125" y="5360988"/>
            <a:ext cx="333375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3800" name="Group 38"/>
          <p:cNvGrpSpPr>
            <a:grpSpLocks/>
          </p:cNvGrpSpPr>
          <p:nvPr/>
        </p:nvGrpSpPr>
        <p:grpSpPr bwMode="auto">
          <a:xfrm>
            <a:off x="4462463" y="4722813"/>
            <a:ext cx="2133600" cy="847725"/>
            <a:chOff x="2647" y="2330"/>
            <a:chExt cx="1344" cy="534"/>
          </a:xfrm>
        </p:grpSpPr>
        <p:sp>
          <p:nvSpPr>
            <p:cNvPr id="33802" name="AutoShape 39"/>
            <p:cNvSpPr>
              <a:spLocks noChangeArrowheads="1"/>
            </p:cNvSpPr>
            <p:nvPr/>
          </p:nvSpPr>
          <p:spPr bwMode="auto">
            <a:xfrm flipV="1">
              <a:off x="2647" y="2330"/>
              <a:ext cx="1344" cy="534"/>
            </a:xfrm>
            <a:prstGeom prst="homePlate">
              <a:avLst>
                <a:gd name="adj" fmla="val 4831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803" name="Line 40"/>
            <p:cNvSpPr>
              <a:spLocks noChangeShapeType="1"/>
            </p:cNvSpPr>
            <p:nvPr/>
          </p:nvSpPr>
          <p:spPr bwMode="auto">
            <a:xfrm flipV="1">
              <a:off x="2767" y="2414"/>
              <a:ext cx="21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4" name="Line 41"/>
            <p:cNvSpPr>
              <a:spLocks noChangeShapeType="1"/>
            </p:cNvSpPr>
            <p:nvPr/>
          </p:nvSpPr>
          <p:spPr bwMode="auto">
            <a:xfrm flipV="1">
              <a:off x="2767" y="2774"/>
              <a:ext cx="21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5" name="Line 42"/>
            <p:cNvSpPr>
              <a:spLocks noChangeShapeType="1"/>
            </p:cNvSpPr>
            <p:nvPr/>
          </p:nvSpPr>
          <p:spPr bwMode="auto">
            <a:xfrm>
              <a:off x="3508" y="2378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6" name="Line 43"/>
            <p:cNvSpPr>
              <a:spLocks noChangeShapeType="1"/>
            </p:cNvSpPr>
            <p:nvPr/>
          </p:nvSpPr>
          <p:spPr bwMode="auto">
            <a:xfrm>
              <a:off x="3520" y="2732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89164" name="AutoShape 44"/>
          <p:cNvSpPr>
            <a:spLocks noChangeArrowheads="1"/>
          </p:cNvSpPr>
          <p:nvPr/>
        </p:nvSpPr>
        <p:spPr bwMode="auto">
          <a:xfrm>
            <a:off x="1912938" y="5167313"/>
            <a:ext cx="2133600" cy="847725"/>
          </a:xfrm>
          <a:prstGeom prst="homePlate">
            <a:avLst>
              <a:gd name="adj" fmla="val 4831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923 -0.00278 0.07847 -0.00533 0.10399 -0.02155 C 0.12951 -0.03777 0.14219 -0.07345 0.15347 -0.09801 C 0.16475 -0.12257 0.15816 -0.14921 0.17205 -0.16914 C 0.18594 -0.18906 0.21753 -0.20644 0.23732 -0.2171 C 0.25712 -0.22776 0.26111 -0.23332 0.2908 -0.23309 C 0.32048 -0.23285 0.37725 -0.22845 0.4158 -0.21548 C 0.45469 -0.2025 0.47708 -0.16613 0.52274 -0.155 C 0.5684 -0.14388 0.66059 -0.1506 0.68941 -0.14944 " pathEditMode="relative" ptsTypes="aaaaaaaaA">
                                      <p:cBhvr>
                                        <p:cTn id="6" dur="4000" fill="hold"/>
                                        <p:tgtEl>
                                          <p:spTgt spid="389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923 -0.00278 0.07847 -0.00533 0.10399 -0.02155 C 0.12951 -0.03777 0.14219 -0.07345 0.15347 -0.09801 C 0.16475 -0.12257 0.15816 -0.14921 0.17205 -0.16914 C 0.18594 -0.18906 0.21753 -0.20644 0.23732 -0.2171 C 0.25712 -0.22776 0.26111 -0.23332 0.2908 -0.23309 C 0.32048 -0.23285 0.37725 -0.22845 0.4158 -0.21548 C 0.45469 -0.2025 0.47708 -0.16613 0.52274 -0.155 C 0.5684 -0.14388 0.66059 -0.1506 0.68941 -0.14944 " pathEditMode="relative" ptsTypes="aaaaaaaaA">
                                      <p:cBhvr>
                                        <p:cTn id="8" dur="4000" fill="hold"/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923 -0.00278 0.07847 -0.00533 0.10399 -0.02155 C 0.12951 -0.03777 0.14219 -0.07345 0.15347 -0.09801 C 0.16475 -0.12257 0.15816 -0.14921 0.17205 -0.16914 C 0.18594 -0.18906 0.21753 -0.20644 0.23732 -0.2171 C 0.25712 -0.22776 0.26111 -0.23332 0.2908 -0.23309 C 0.32048 -0.23285 0.37725 -0.22845 0.4158 -0.21548 C 0.45469 -0.2025 0.47708 -0.16613 0.52274 -0.155 C 0.5684 -0.14388 0.66059 -0.1506 0.68941 -0.14944 " pathEditMode="relative" ptsTypes="aaaaaaaaA">
                                      <p:cBhvr>
                                        <p:cTn id="10" dur="4000" fill="hold"/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923 -0.00278 0.07847 -0.00533 0.10399 -0.02155 C 0.12951 -0.03777 0.14219 -0.07345 0.15347 -0.09801 C 0.16475 -0.12257 0.15816 -0.14921 0.17205 -0.16914 C 0.18594 -0.18906 0.21753 -0.20644 0.23732 -0.2171 C 0.25712 -0.22776 0.26111 -0.23332 0.2908 -0.23309 C 0.32048 -0.23285 0.37725 -0.22845 0.4158 -0.21548 C 0.45469 -0.2025 0.47708 -0.16613 0.52274 -0.155 C 0.5684 -0.14388 0.66059 -0.1506 0.68941 -0.14944 " pathEditMode="relative" ptsTypes="aaaaaaaaA">
                                      <p:cBhvr>
                                        <p:cTn id="12" dur="4000" fill="hold"/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923 -0.00278 0.07847 -0.00533 0.10399 -0.02155 C 0.12951 -0.03777 0.14219 -0.07345 0.15347 -0.09801 C 0.16475 -0.12257 0.15816 -0.14921 0.17205 -0.16914 C 0.18594 -0.18906 0.21753 -0.20644 0.23732 -0.2171 C 0.25712 -0.22776 0.26111 -0.23332 0.2908 -0.23309 C 0.32048 -0.23285 0.37725 -0.22845 0.4158 -0.21548 C 0.45469 -0.2025 0.47708 -0.16613 0.52274 -0.155 C 0.5684 -0.14388 0.66059 -0.1506 0.68941 -0.14944 " pathEditMode="relative" ptsTypes="aaaaaaaaA">
                                      <p:cBhvr>
                                        <p:cTn id="14" dur="4000" fill="hold"/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923 -0.00278 0.07847 -0.00533 0.10399 -0.02155 C 0.12951 -0.03777 0.14219 -0.07345 0.15347 -0.09801 C 0.16475 -0.12257 0.15816 -0.14921 0.17205 -0.16914 C 0.18594 -0.18906 0.21753 -0.20644 0.23732 -0.2171 C 0.25712 -0.22776 0.26111 -0.23332 0.2908 -0.23309 C 0.32048 -0.23285 0.37725 -0.22845 0.4158 -0.21548 C 0.45469 -0.2025 0.47708 -0.16613 0.52274 -0.155 C 0.5684 -0.14388 0.66059 -0.1506 0.68941 -0.14944 " pathEditMode="relative" ptsTypes="aaaaaaaaA">
                                      <p:cBhvr>
                                        <p:cTn id="16" dur="4000" fill="hold"/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80000">
                                      <p:cBhvr>
                                        <p:cTn id="18" dur="1000" fill="hold"/>
                                        <p:tgtEl>
                                          <p:spTgt spid="389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80000">
                                      <p:cBhvr>
                                        <p:cTn id="20" dur="1000" fill="hold"/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80000">
                                      <p:cBhvr>
                                        <p:cTn id="22" dur="1000" fill="hold"/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80000">
                                      <p:cBhvr>
                                        <p:cTn id="24" dur="1000" fill="hold"/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80000">
                                      <p:cBhvr>
                                        <p:cTn id="26" dur="1000" fill="hold"/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80000">
                                      <p:cBhvr>
                                        <p:cTn id="28" dur="1000" fill="hold"/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980000">
                                      <p:cBhvr>
                                        <p:cTn id="30" dur="800" fill="hold"/>
                                        <p:tgtEl>
                                          <p:spTgt spid="389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980000">
                                      <p:cBhvr>
                                        <p:cTn id="32" dur="800" fill="hold"/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980000">
                                      <p:cBhvr>
                                        <p:cTn id="34" dur="800" fill="hold"/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980000">
                                      <p:cBhvr>
                                        <p:cTn id="36" dur="800" fill="hold"/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3000000">
                                      <p:cBhvr>
                                        <p:cTn id="38" dur="800" fill="hold"/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3000000">
                                      <p:cBhvr>
                                        <p:cTn id="40" dur="800" fill="hold"/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9" grpId="0" animBg="1"/>
      <p:bldP spid="389129" grpId="1" animBg="1"/>
      <p:bldP spid="389129" grpId="2" animBg="1"/>
      <p:bldP spid="389130" grpId="0" animBg="1"/>
      <p:bldP spid="389130" grpId="1" animBg="1"/>
      <p:bldP spid="389130" grpId="2" animBg="1"/>
      <p:bldP spid="389131" grpId="0" animBg="1"/>
      <p:bldP spid="389131" grpId="1" animBg="1"/>
      <p:bldP spid="389131" grpId="2" animBg="1"/>
      <p:bldP spid="389132" grpId="0" animBg="1"/>
      <p:bldP spid="389132" grpId="1" animBg="1"/>
      <p:bldP spid="389132" grpId="2" animBg="1"/>
      <p:bldP spid="389133" grpId="0" animBg="1"/>
      <p:bldP spid="389133" grpId="1" animBg="1"/>
      <p:bldP spid="389133" grpId="2" animBg="1"/>
      <p:bldP spid="389164" grpId="0" animBg="1"/>
      <p:bldP spid="389164" grpId="1" animBg="1"/>
      <p:bldP spid="389164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 wheel steering – all speeds</a:t>
            </a:r>
          </a:p>
        </p:txBody>
      </p:sp>
      <p:sp>
        <p:nvSpPr>
          <p:cNvPr id="395269" name="Line 5"/>
          <p:cNvSpPr>
            <a:spLocks noChangeShapeType="1"/>
          </p:cNvSpPr>
          <p:nvPr/>
        </p:nvSpPr>
        <p:spPr bwMode="auto">
          <a:xfrm>
            <a:off x="1328738" y="4856163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1328738" y="5427663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5271" name="Line 7"/>
          <p:cNvSpPr>
            <a:spLocks noChangeShapeType="1"/>
          </p:cNvSpPr>
          <p:nvPr/>
        </p:nvSpPr>
        <p:spPr bwMode="auto">
          <a:xfrm flipV="1">
            <a:off x="2505075" y="4799013"/>
            <a:ext cx="333375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5272" name="Line 8"/>
          <p:cNvSpPr>
            <a:spLocks noChangeShapeType="1"/>
          </p:cNvSpPr>
          <p:nvPr/>
        </p:nvSpPr>
        <p:spPr bwMode="auto">
          <a:xfrm flipV="1">
            <a:off x="2524125" y="5360988"/>
            <a:ext cx="333375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4823" name="Group 9"/>
          <p:cNvGrpSpPr>
            <a:grpSpLocks/>
          </p:cNvGrpSpPr>
          <p:nvPr/>
        </p:nvGrpSpPr>
        <p:grpSpPr bwMode="auto">
          <a:xfrm>
            <a:off x="4462463" y="4722813"/>
            <a:ext cx="2133600" cy="847725"/>
            <a:chOff x="2647" y="2330"/>
            <a:chExt cx="1344" cy="534"/>
          </a:xfrm>
        </p:grpSpPr>
        <p:sp>
          <p:nvSpPr>
            <p:cNvPr id="34828" name="AutoShape 10"/>
            <p:cNvSpPr>
              <a:spLocks noChangeArrowheads="1"/>
            </p:cNvSpPr>
            <p:nvPr/>
          </p:nvSpPr>
          <p:spPr bwMode="auto">
            <a:xfrm flipV="1">
              <a:off x="2647" y="2330"/>
              <a:ext cx="1344" cy="534"/>
            </a:xfrm>
            <a:prstGeom prst="homePlate">
              <a:avLst>
                <a:gd name="adj" fmla="val 4831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29" name="Line 11"/>
            <p:cNvSpPr>
              <a:spLocks noChangeShapeType="1"/>
            </p:cNvSpPr>
            <p:nvPr/>
          </p:nvSpPr>
          <p:spPr bwMode="auto">
            <a:xfrm flipV="1">
              <a:off x="2767" y="2414"/>
              <a:ext cx="21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30" name="Line 12"/>
            <p:cNvSpPr>
              <a:spLocks noChangeShapeType="1"/>
            </p:cNvSpPr>
            <p:nvPr/>
          </p:nvSpPr>
          <p:spPr bwMode="auto">
            <a:xfrm flipV="1">
              <a:off x="2767" y="2774"/>
              <a:ext cx="21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31" name="Line 13"/>
            <p:cNvSpPr>
              <a:spLocks noChangeShapeType="1"/>
            </p:cNvSpPr>
            <p:nvPr/>
          </p:nvSpPr>
          <p:spPr bwMode="auto">
            <a:xfrm>
              <a:off x="3508" y="2378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32" name="Line 14"/>
            <p:cNvSpPr>
              <a:spLocks noChangeShapeType="1"/>
            </p:cNvSpPr>
            <p:nvPr/>
          </p:nvSpPr>
          <p:spPr bwMode="auto">
            <a:xfrm>
              <a:off x="3520" y="2732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4824" name="Group 17"/>
          <p:cNvGrpSpPr>
            <a:grpSpLocks/>
          </p:cNvGrpSpPr>
          <p:nvPr/>
        </p:nvGrpSpPr>
        <p:grpSpPr bwMode="auto">
          <a:xfrm>
            <a:off x="477838" y="4773613"/>
            <a:ext cx="2913062" cy="862012"/>
            <a:chOff x="-115" y="2975"/>
            <a:chExt cx="1835" cy="543"/>
          </a:xfrm>
        </p:grpSpPr>
        <p:sp>
          <p:nvSpPr>
            <p:cNvPr id="34826" name="AutoShape 2"/>
            <p:cNvSpPr>
              <a:spLocks noChangeArrowheads="1"/>
            </p:cNvSpPr>
            <p:nvPr/>
          </p:nvSpPr>
          <p:spPr bwMode="auto">
            <a:xfrm>
              <a:off x="376" y="2975"/>
              <a:ext cx="1344" cy="534"/>
            </a:xfrm>
            <a:prstGeom prst="homePlate">
              <a:avLst>
                <a:gd name="adj" fmla="val 4831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27" name="AutoShape 4"/>
            <p:cNvSpPr>
              <a:spLocks noChangeArrowheads="1"/>
            </p:cNvSpPr>
            <p:nvPr/>
          </p:nvSpPr>
          <p:spPr bwMode="auto">
            <a:xfrm>
              <a:off x="-115" y="2984"/>
              <a:ext cx="483" cy="534"/>
            </a:xfrm>
            <a:prstGeom prst="homePlate">
              <a:avLst>
                <a:gd name="adj" fmla="val 0"/>
              </a:avLst>
            </a:prstGeom>
            <a:solidFill>
              <a:srgbClr val="000066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825" name="AutoShape 15"/>
          <p:cNvSpPr>
            <a:spLocks noChangeArrowheads="1"/>
          </p:cNvSpPr>
          <p:nvPr/>
        </p:nvSpPr>
        <p:spPr bwMode="auto">
          <a:xfrm>
            <a:off x="3830638" y="1854200"/>
            <a:ext cx="3086100" cy="847725"/>
          </a:xfrm>
          <a:prstGeom prst="homePlate">
            <a:avLst>
              <a:gd name="adj" fmla="val 69876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923 -0.00278 0.07847 -0.00533 0.10399 -0.02155 C 0.12951 -0.03777 0.14219 -0.07345 0.15347 -0.09801 C 0.16475 -0.12257 0.15816 -0.14921 0.17205 -0.16914 C 0.18594 -0.18906 0.21753 -0.20644 0.23732 -0.2171 C 0.25712 -0.22776 0.26111 -0.23332 0.2908 -0.23309 C 0.32048 -0.23285 0.37725 -0.22845 0.4158 -0.21548 C 0.45469 -0.2025 0.47708 -0.16613 0.52274 -0.155 C 0.5684 -0.14388 0.66059 -0.1506 0.68941 -0.14944 " pathEditMode="relative" ptsTypes="aaaaaaaaA">
                                      <p:cBhvr>
                                        <p:cTn id="6" dur="40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0138 C 0.02934 -0.00139 0.06858 -0.00394 0.0941 -0.02014 C 0.11962 -0.03635 0.13229 -0.072 0.14358 -0.09653 C 0.15486 -0.1213 0.14827 -0.14792 0.16215 -0.16783 C 0.17587 -0.18774 0.20764 -0.2051 0.22743 -0.21575 C 0.24722 -0.22639 0.25122 -0.23195 0.2809 -0.23172 C 0.31059 -0.23149 0.36736 -0.22709 0.4059 -0.21413 C 0.44479 -0.20116 0.46719 -0.16482 0.51268 -0.15371 C 0.55851 -0.1426 0.6507 -0.14931 0.67952 -0.14815 " pathEditMode="relative" rAng="0" ptsTypes="aaaaaaaaA">
                                      <p:cBhvr>
                                        <p:cTn id="8" dur="4000" fill="hold"/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-1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923 -0.00278 0.07847 -0.00533 0.10399 -0.02155 C 0.12951 -0.03777 0.14219 -0.07345 0.15347 -0.09801 C 0.16475 -0.12257 0.15816 -0.14921 0.17205 -0.16914 C 0.18594 -0.18906 0.21753 -0.20644 0.23732 -0.2171 C 0.25712 -0.22776 0.26111 -0.23332 0.2908 -0.23309 C 0.32048 -0.23285 0.37725 -0.22845 0.4158 -0.21548 C 0.45469 -0.2025 0.47708 -0.16613 0.52274 -0.155 C 0.5684 -0.14388 0.66059 -0.1506 0.68941 -0.14944 " pathEditMode="relative" ptsTypes="aaaaaaaaA">
                                      <p:cBhvr>
                                        <p:cTn id="10" dur="4000" fill="hold"/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923 -0.00278 0.07847 -0.00533 0.10399 -0.02155 C 0.12951 -0.03777 0.14219 -0.07345 0.15347 -0.09801 C 0.16475 -0.12257 0.15816 -0.14921 0.17205 -0.16914 C 0.18594 -0.18906 0.21753 -0.20644 0.23732 -0.2171 C 0.25712 -0.22776 0.26111 -0.23332 0.2908 -0.23309 C 0.32048 -0.23285 0.37725 -0.22845 0.4158 -0.21548 C 0.45469 -0.2025 0.47708 -0.16613 0.52274 -0.155 C 0.5684 -0.14388 0.66059 -0.1506 0.68941 -0.14944 " pathEditMode="relative" ptsTypes="aaaaaaaaA">
                                      <p:cBhvr>
                                        <p:cTn id="12" dur="4000" fill="hold"/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80000">
                                      <p:cBhvr>
                                        <p:cTn id="14" dur="10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80000">
                                      <p:cBhvr>
                                        <p:cTn id="16" dur="1000" fill="hold"/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80000">
                                      <p:cBhvr>
                                        <p:cTn id="18" dur="1000" fill="hold"/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80000">
                                      <p:cBhvr>
                                        <p:cTn id="20" dur="1000" fill="hold"/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980000">
                                      <p:cBhvr>
                                        <p:cTn id="22" dur="8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980000">
                                      <p:cBhvr>
                                        <p:cTn id="24" dur="800" fill="hold"/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3000000">
                                      <p:cBhvr>
                                        <p:cTn id="26" dur="800" fill="hold"/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3000000">
                                      <p:cBhvr>
                                        <p:cTn id="28" dur="800" fill="hold"/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9" grpId="0" animBg="1"/>
      <p:bldP spid="395269" grpId="1" animBg="1"/>
      <p:bldP spid="395269" grpId="2" animBg="1"/>
      <p:bldP spid="395270" grpId="0" animBg="1"/>
      <p:bldP spid="395270" grpId="1" animBg="1"/>
      <p:bldP spid="395270" grpId="2" animBg="1"/>
      <p:bldP spid="395271" grpId="0" animBg="1"/>
      <p:bldP spid="395271" grpId="1" animBg="1"/>
      <p:bldP spid="395271" grpId="2" animBg="1"/>
      <p:bldP spid="395272" grpId="0" animBg="1"/>
      <p:bldP spid="395272" grpId="1" animBg="1"/>
      <p:bldP spid="395272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9863"/>
            <a:ext cx="87074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4 wheel steering – low speed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0800" y="3698875"/>
            <a:ext cx="2133600" cy="847725"/>
            <a:chOff x="3880" y="2196"/>
            <a:chExt cx="1344" cy="534"/>
          </a:xfrm>
        </p:grpSpPr>
        <p:sp>
          <p:nvSpPr>
            <p:cNvPr id="35844" name="AutoShape 10"/>
            <p:cNvSpPr>
              <a:spLocks noChangeArrowheads="1"/>
            </p:cNvSpPr>
            <p:nvPr/>
          </p:nvSpPr>
          <p:spPr bwMode="auto">
            <a:xfrm>
              <a:off x="3880" y="2196"/>
              <a:ext cx="1344" cy="534"/>
            </a:xfrm>
            <a:prstGeom prst="homePlate">
              <a:avLst>
                <a:gd name="adj" fmla="val 4831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45" name="Line 11"/>
            <p:cNvSpPr>
              <a:spLocks noChangeShapeType="1"/>
            </p:cNvSpPr>
            <p:nvPr/>
          </p:nvSpPr>
          <p:spPr bwMode="auto">
            <a:xfrm rot="873098">
              <a:off x="4000" y="2280"/>
              <a:ext cx="210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46" name="Line 12"/>
            <p:cNvSpPr>
              <a:spLocks noChangeShapeType="1"/>
            </p:cNvSpPr>
            <p:nvPr/>
          </p:nvSpPr>
          <p:spPr bwMode="auto">
            <a:xfrm rot="873098">
              <a:off x="4000" y="2640"/>
              <a:ext cx="210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47" name="Line 13"/>
            <p:cNvSpPr>
              <a:spLocks noChangeShapeType="1"/>
            </p:cNvSpPr>
            <p:nvPr/>
          </p:nvSpPr>
          <p:spPr bwMode="auto">
            <a:xfrm flipV="1">
              <a:off x="4741" y="2244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48" name="Line 14"/>
            <p:cNvSpPr>
              <a:spLocks noChangeShapeType="1"/>
            </p:cNvSpPr>
            <p:nvPr/>
          </p:nvSpPr>
          <p:spPr bwMode="auto">
            <a:xfrm flipV="1">
              <a:off x="4753" y="2598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9.20657E-7 L 0.06232 0.0303 C 0.07552 0.03655 0.08923 0.03262 0.10139 0.02359 C 0.1158 0.01249 0.12482 -0.00255 0.12778 -0.01989 L 0.14149 -0.10571 " pathEditMode="relative" rAng="-23409192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3000000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9863"/>
            <a:ext cx="87074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4 wheel steering – low speed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20800" y="3698875"/>
            <a:ext cx="2133600" cy="847725"/>
            <a:chOff x="3880" y="2196"/>
            <a:chExt cx="1344" cy="534"/>
          </a:xfrm>
        </p:grpSpPr>
        <p:sp>
          <p:nvSpPr>
            <p:cNvPr id="36874" name="AutoShape 4"/>
            <p:cNvSpPr>
              <a:spLocks noChangeArrowheads="1"/>
            </p:cNvSpPr>
            <p:nvPr/>
          </p:nvSpPr>
          <p:spPr bwMode="auto">
            <a:xfrm>
              <a:off x="3880" y="2196"/>
              <a:ext cx="1344" cy="534"/>
            </a:xfrm>
            <a:prstGeom prst="homePlate">
              <a:avLst>
                <a:gd name="adj" fmla="val 4831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75" name="Line 5"/>
            <p:cNvSpPr>
              <a:spLocks noChangeShapeType="1"/>
            </p:cNvSpPr>
            <p:nvPr/>
          </p:nvSpPr>
          <p:spPr bwMode="auto">
            <a:xfrm rot="873098">
              <a:off x="4000" y="2280"/>
              <a:ext cx="210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6" name="Line 6"/>
            <p:cNvSpPr>
              <a:spLocks noChangeShapeType="1"/>
            </p:cNvSpPr>
            <p:nvPr/>
          </p:nvSpPr>
          <p:spPr bwMode="auto">
            <a:xfrm rot="873098">
              <a:off x="4000" y="2640"/>
              <a:ext cx="210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7" name="Line 7"/>
            <p:cNvSpPr>
              <a:spLocks noChangeShapeType="1"/>
            </p:cNvSpPr>
            <p:nvPr/>
          </p:nvSpPr>
          <p:spPr bwMode="auto">
            <a:xfrm flipV="1">
              <a:off x="4741" y="2244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8" name="Line 8"/>
            <p:cNvSpPr>
              <a:spLocks noChangeShapeType="1"/>
            </p:cNvSpPr>
            <p:nvPr/>
          </p:nvSpPr>
          <p:spPr bwMode="auto">
            <a:xfrm flipV="1">
              <a:off x="4753" y="2598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6868" name="Group 14"/>
          <p:cNvGrpSpPr>
            <a:grpSpLocks/>
          </p:cNvGrpSpPr>
          <p:nvPr/>
        </p:nvGrpSpPr>
        <p:grpSpPr bwMode="auto">
          <a:xfrm>
            <a:off x="4202113" y="3698875"/>
            <a:ext cx="2133600" cy="847725"/>
            <a:chOff x="2647" y="2330"/>
            <a:chExt cx="1344" cy="534"/>
          </a:xfrm>
        </p:grpSpPr>
        <p:sp>
          <p:nvSpPr>
            <p:cNvPr id="36869" name="AutoShape 9"/>
            <p:cNvSpPr>
              <a:spLocks noChangeArrowheads="1"/>
            </p:cNvSpPr>
            <p:nvPr/>
          </p:nvSpPr>
          <p:spPr bwMode="auto">
            <a:xfrm flipV="1">
              <a:off x="2647" y="2330"/>
              <a:ext cx="1344" cy="534"/>
            </a:xfrm>
            <a:prstGeom prst="homePlate">
              <a:avLst>
                <a:gd name="adj" fmla="val 4831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70" name="Line 10"/>
            <p:cNvSpPr>
              <a:spLocks noChangeShapeType="1"/>
            </p:cNvSpPr>
            <p:nvPr/>
          </p:nvSpPr>
          <p:spPr bwMode="auto">
            <a:xfrm flipV="1">
              <a:off x="2767" y="2414"/>
              <a:ext cx="21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1" name="Line 11"/>
            <p:cNvSpPr>
              <a:spLocks noChangeShapeType="1"/>
            </p:cNvSpPr>
            <p:nvPr/>
          </p:nvSpPr>
          <p:spPr bwMode="auto">
            <a:xfrm flipV="1">
              <a:off x="2767" y="2774"/>
              <a:ext cx="21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2" name="Line 12"/>
            <p:cNvSpPr>
              <a:spLocks noChangeShapeType="1"/>
            </p:cNvSpPr>
            <p:nvPr/>
          </p:nvSpPr>
          <p:spPr bwMode="auto">
            <a:xfrm>
              <a:off x="3508" y="2378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3" name="Line 13"/>
            <p:cNvSpPr>
              <a:spLocks noChangeShapeType="1"/>
            </p:cNvSpPr>
            <p:nvPr/>
          </p:nvSpPr>
          <p:spPr bwMode="auto">
            <a:xfrm>
              <a:off x="3520" y="2732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5 -0.00439 L 0.01962 0.02706 C 0.03281 0.03354 0.0467 0.02938 0.05886 0.02036 C 0.07344 0.00972 0.08247 -0.00555 0.08524 -0.02336 C 0.09115 -0.03909 0.09983 -0.06384 0.10469 -0.08189 C 0.10955 -0.09993 0.11024 -0.11635 0.11424 -0.13208 C 0.11823 -0.14781 0.11962 -0.16169 0.1283 -0.17603 C 0.13698 -0.19038 0.15174 -0.20888 0.16597 -0.21837 C 0.18021 -0.22785 0.19948 -0.23225 0.21424 -0.23248 C 0.22899 -0.23271 0.24045 -0.22554 0.25417 -0.21975 C 0.26788 -0.21397 0.28125 -0.20356 0.29653 -0.19778 C 0.31181 -0.192 0.32795 -0.1876 0.34601 -0.18529 C 0.36406 -0.18297 0.38333 -0.18344 0.40469 -0.18367 C 0.42604 -0.1839 0.45174 -0.18552 0.47413 -0.18691 C 0.49653 -0.18829 0.51597 -0.19038 0.53889 -0.19153 C 0.56181 -0.19269 0.5967 -0.19385 0.61181 -0.19431 " pathEditMode="relative" rAng="0" ptsTypes="FfffaaaaaaaaaaaF">
                                      <p:cBhvr>
                                        <p:cTn id="6" dur="4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3000000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3000000">
                                      <p:cBhvr>
                                        <p:cTn id="10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9863"/>
            <a:ext cx="87074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4 wheel steering – low speed</a:t>
            </a:r>
          </a:p>
        </p:txBody>
      </p:sp>
      <p:sp>
        <p:nvSpPr>
          <p:cNvPr id="394249" name="AutoShape 9"/>
          <p:cNvSpPr>
            <a:spLocks noChangeArrowheads="1"/>
          </p:cNvSpPr>
          <p:nvPr/>
        </p:nvSpPr>
        <p:spPr bwMode="auto">
          <a:xfrm flipV="1">
            <a:off x="4506913" y="3836988"/>
            <a:ext cx="2133600" cy="847725"/>
          </a:xfrm>
          <a:prstGeom prst="homePlate">
            <a:avLst>
              <a:gd name="adj" fmla="val 4831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4250" name="Line 10"/>
          <p:cNvSpPr>
            <a:spLocks noChangeShapeType="1"/>
          </p:cNvSpPr>
          <p:nvPr/>
        </p:nvSpPr>
        <p:spPr bwMode="auto">
          <a:xfrm flipV="1">
            <a:off x="600075" y="4252913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4251" name="Line 11"/>
          <p:cNvSpPr>
            <a:spLocks noChangeShapeType="1"/>
          </p:cNvSpPr>
          <p:nvPr/>
        </p:nvSpPr>
        <p:spPr bwMode="auto">
          <a:xfrm flipV="1">
            <a:off x="600075" y="4824413"/>
            <a:ext cx="333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4252" name="Line 12"/>
          <p:cNvSpPr>
            <a:spLocks noChangeShapeType="1"/>
          </p:cNvSpPr>
          <p:nvPr/>
        </p:nvSpPr>
        <p:spPr bwMode="auto">
          <a:xfrm>
            <a:off x="1776413" y="4195763"/>
            <a:ext cx="333375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4253" name="Line 13"/>
          <p:cNvSpPr>
            <a:spLocks noChangeShapeType="1"/>
          </p:cNvSpPr>
          <p:nvPr/>
        </p:nvSpPr>
        <p:spPr bwMode="auto">
          <a:xfrm>
            <a:off x="1795463" y="4757738"/>
            <a:ext cx="333375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140000">
                                      <p:cBhvr>
                                        <p:cTn id="6" dur="20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40000">
                                      <p:cBhvr>
                                        <p:cTn id="8" dur="2000" fill="hold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-0.33364  E" pathEditMode="relative" ptsTypes="">
                                      <p:cBhvr>
                                        <p:cTn id="10" dur="20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-0.33364  E" pathEditMode="relative" ptsTypes="">
                                      <p:cBhvr>
                                        <p:cTn id="12" dur="20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-0.33364  E" pathEditMode="relative" ptsTypes="">
                                      <p:cBhvr>
                                        <p:cTn id="14" dur="20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-0.33364  E" pathEditMode="relative" ptsTypes="">
                                      <p:cBhvr>
                                        <p:cTn id="16" dur="20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-0.33364  E" pathEditMode="relative" ptsTypes="">
                                      <p:cBhvr>
                                        <p:cTn id="18" dur="2000" fill="hold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9" grpId="0" animBg="1"/>
      <p:bldP spid="394250" grpId="0" animBg="1"/>
      <p:bldP spid="394251" grpId="0" animBg="1"/>
      <p:bldP spid="394252" grpId="0" animBg="1"/>
      <p:bldP spid="394252" grpId="1" animBg="1"/>
      <p:bldP spid="394253" grpId="0" animBg="1"/>
      <p:bldP spid="39425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9863"/>
            <a:ext cx="89249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4 wheel steering – high speed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320800" y="3698875"/>
            <a:ext cx="2133600" cy="847725"/>
            <a:chOff x="3889" y="3133"/>
            <a:chExt cx="1344" cy="534"/>
          </a:xfrm>
        </p:grpSpPr>
        <p:sp>
          <p:nvSpPr>
            <p:cNvPr id="38916" name="AutoShape 31"/>
            <p:cNvSpPr>
              <a:spLocks noChangeArrowheads="1"/>
            </p:cNvSpPr>
            <p:nvPr/>
          </p:nvSpPr>
          <p:spPr bwMode="auto">
            <a:xfrm>
              <a:off x="3889" y="3133"/>
              <a:ext cx="1344" cy="534"/>
            </a:xfrm>
            <a:prstGeom prst="homePlate">
              <a:avLst>
                <a:gd name="adj" fmla="val 4831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17" name="Line 32"/>
            <p:cNvSpPr>
              <a:spLocks noChangeShapeType="1"/>
            </p:cNvSpPr>
            <p:nvPr/>
          </p:nvSpPr>
          <p:spPr bwMode="auto">
            <a:xfrm rot="-900000">
              <a:off x="4009" y="3217"/>
              <a:ext cx="210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18" name="Line 33"/>
            <p:cNvSpPr>
              <a:spLocks noChangeShapeType="1"/>
            </p:cNvSpPr>
            <p:nvPr/>
          </p:nvSpPr>
          <p:spPr bwMode="auto">
            <a:xfrm rot="-900000">
              <a:off x="4009" y="3577"/>
              <a:ext cx="210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19" name="Line 34"/>
            <p:cNvSpPr>
              <a:spLocks noChangeShapeType="1"/>
            </p:cNvSpPr>
            <p:nvPr/>
          </p:nvSpPr>
          <p:spPr bwMode="auto">
            <a:xfrm flipV="1">
              <a:off x="4750" y="3181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20" name="Line 35"/>
            <p:cNvSpPr>
              <a:spLocks noChangeShapeType="1"/>
            </p:cNvSpPr>
            <p:nvPr/>
          </p:nvSpPr>
          <p:spPr bwMode="auto">
            <a:xfrm flipV="1">
              <a:off x="4762" y="3535"/>
              <a:ext cx="210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C 0.04357 -0.00926 0.08715 -0.01851 0.13055 -0.03263 C 0.17396 -0.04652 0.22396 -0.06828 0.26024 -0.08449 C 0.2967 -0.10092 0.33489 -0.12268 0.3493 -0.13055 " pathEditMode="relative" rAng="-539829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Security</a:t>
            </a:r>
          </a:p>
          <a:p>
            <a:pPr lvl="1" eaLnBrk="1" hangingPunct="1">
              <a:defRPr/>
            </a:pPr>
            <a:r>
              <a:rPr lang="en-US" smtClean="0"/>
              <a:t>When to help with password?</a:t>
            </a:r>
          </a:p>
          <a:p>
            <a:pPr lvl="1" eaLnBrk="1" hangingPunct="1">
              <a:defRPr/>
            </a:pPr>
            <a:r>
              <a:rPr lang="en-US" smtClean="0"/>
              <a:t>Providing info to wrong user?</a:t>
            </a:r>
          </a:p>
          <a:p>
            <a:pPr eaLnBrk="1" hangingPunct="1">
              <a:defRPr/>
            </a:pPr>
            <a:r>
              <a:rPr lang="en-US" smtClean="0"/>
              <a:t>How prudent, how circumspect is appropriate?</a:t>
            </a:r>
          </a:p>
          <a:p>
            <a:pPr lvl="1" eaLnBrk="1" hangingPunct="1">
              <a:defRPr/>
            </a:pPr>
            <a:r>
              <a:rPr lang="en-US" smtClean="0"/>
              <a:t>Video game, medical records, replace passport, info on grades,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UI should act as an assistant, or even an associate</a:t>
            </a:r>
          </a:p>
          <a:p>
            <a:pPr lvl="1" eaLnBrk="1" hangingPunct="1">
              <a:defRPr/>
            </a:pPr>
            <a:r>
              <a:rPr lang="en-US" smtClean="0"/>
              <a:t>Know the user: I like coffee in the morning</a:t>
            </a:r>
          </a:p>
          <a:p>
            <a:pPr lvl="1" eaLnBrk="1" hangingPunct="1">
              <a:defRPr/>
            </a:pPr>
            <a:r>
              <a:rPr lang="en-US" smtClean="0"/>
              <a:t>Watch activities, learn, remember</a:t>
            </a:r>
          </a:p>
          <a:p>
            <a:pPr lvl="1" eaLnBrk="1" hangingPunct="1">
              <a:defRPr/>
            </a:pPr>
            <a:r>
              <a:rPr lang="en-US" smtClean="0"/>
              <a:t>Help out: special terms, abbrev’s, etc</a:t>
            </a:r>
          </a:p>
          <a:p>
            <a:pPr lvl="1" eaLnBrk="1" hangingPunct="1">
              <a:defRPr/>
            </a:pPr>
            <a:r>
              <a:rPr lang="en-US" smtClean="0"/>
              <a:t>Guard against mistakes: force feed-back</a:t>
            </a:r>
          </a:p>
          <a:p>
            <a:pPr lvl="1" eaLnBrk="1" hangingPunct="1">
              <a:defRPr/>
            </a:pPr>
            <a:r>
              <a:rPr lang="en-US" smtClean="0"/>
              <a:t>Offer comfortable advice and assistance</a:t>
            </a:r>
          </a:p>
          <a:p>
            <a:pPr lvl="2" eaLnBrk="1" hangingPunct="1">
              <a:defRPr/>
            </a:pPr>
            <a:r>
              <a:rPr lang="en-US" smtClean="0"/>
              <a:t>“Think along.  Know the art of helping!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18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UI should act as an assistant</a:t>
            </a:r>
          </a:p>
          <a:p>
            <a:pPr lvl="1" eaLnBrk="1" hangingPunct="1">
              <a:defRPr/>
            </a:pPr>
            <a:r>
              <a:rPr lang="en-US" smtClean="0"/>
              <a:t>Think along, understand what is going on</a:t>
            </a:r>
          </a:p>
          <a:p>
            <a:pPr lvl="1" eaLnBrk="1" hangingPunct="1">
              <a:defRPr/>
            </a:pPr>
            <a:r>
              <a:rPr lang="en-US" smtClean="0"/>
              <a:t>Be friendly, not demeaning</a:t>
            </a:r>
          </a:p>
          <a:p>
            <a:pPr lvl="1" eaLnBrk="1" hangingPunct="1">
              <a:defRPr/>
            </a:pPr>
            <a:r>
              <a:rPr lang="en-US" smtClean="0"/>
              <a:t>Communicate in effective, straightforward terms, not “geekspeak”</a:t>
            </a:r>
          </a:p>
          <a:p>
            <a:pPr lvl="1" eaLnBrk="1" hangingPunct="1">
              <a:defRPr/>
            </a:pPr>
            <a:r>
              <a:rPr lang="en-US" smtClean="0"/>
              <a:t>Unobtrusively refer to explanations (clickable, etc) for technical items, background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Beaucoup sensors</a:t>
            </a:r>
          </a:p>
          <a:p>
            <a:pPr lvl="1" eaLnBrk="1" hangingPunct="1">
              <a:defRPr/>
            </a:pPr>
            <a:r>
              <a:rPr lang="en-US" smtClean="0"/>
              <a:t>Temp, pressure, cameras, gaze, etc., etc.,</a:t>
            </a:r>
          </a:p>
          <a:p>
            <a:pPr eaLnBrk="1" hangingPunct="1">
              <a:defRPr/>
            </a:pPr>
            <a:r>
              <a:rPr lang="en-US" smtClean="0"/>
              <a:t>Beaucoup processors</a:t>
            </a:r>
          </a:p>
          <a:p>
            <a:pPr lvl="1" eaLnBrk="1" hangingPunct="1">
              <a:defRPr/>
            </a:pPr>
            <a:r>
              <a:rPr lang="en-US" smtClean="0"/>
              <a:t>Ids, DBs, agents, …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Continuous, immersive involvement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49238" y="2082800"/>
            <a:ext cx="8648700" cy="2117725"/>
            <a:chOff x="157" y="1312"/>
            <a:chExt cx="5448" cy="1334"/>
          </a:xfrm>
        </p:grpSpPr>
        <p:sp>
          <p:nvSpPr>
            <p:cNvPr id="7205" name="Line 3"/>
            <p:cNvSpPr>
              <a:spLocks noChangeShapeType="1"/>
            </p:cNvSpPr>
            <p:nvPr/>
          </p:nvSpPr>
          <p:spPr bwMode="auto">
            <a:xfrm flipH="1">
              <a:off x="157" y="1312"/>
              <a:ext cx="54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6" name="Line 4"/>
            <p:cNvSpPr>
              <a:spLocks noChangeShapeType="1"/>
            </p:cNvSpPr>
            <p:nvPr/>
          </p:nvSpPr>
          <p:spPr bwMode="auto">
            <a:xfrm flipH="1">
              <a:off x="157" y="2040"/>
              <a:ext cx="54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7" name="Line 5"/>
            <p:cNvSpPr>
              <a:spLocks noChangeShapeType="1"/>
            </p:cNvSpPr>
            <p:nvPr/>
          </p:nvSpPr>
          <p:spPr bwMode="auto">
            <a:xfrm flipH="1">
              <a:off x="157" y="2646"/>
              <a:ext cx="54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96997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 Click Rule</a:t>
            </a: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1963738" y="2082800"/>
            <a:ext cx="2609850" cy="11271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4583113" y="2092325"/>
            <a:ext cx="2613025" cy="112553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4" name="Oval 9"/>
          <p:cNvSpPr>
            <a:spLocks noChangeArrowheads="1"/>
          </p:cNvSpPr>
          <p:nvPr/>
        </p:nvSpPr>
        <p:spPr bwMode="auto">
          <a:xfrm>
            <a:off x="4483100" y="1992313"/>
            <a:ext cx="188913" cy="188912"/>
          </a:xfrm>
          <a:prstGeom prst="ellipse">
            <a:avLst/>
          </a:prstGeom>
          <a:solidFill>
            <a:srgbClr val="CC0000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844550" y="4319588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1795463" y="4319588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2747963" y="4319588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 flipH="1">
            <a:off x="4573588" y="2082800"/>
            <a:ext cx="0" cy="11366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 flipH="1">
            <a:off x="985838" y="3238500"/>
            <a:ext cx="960437" cy="9620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0" name="Line 15"/>
          <p:cNvSpPr>
            <a:spLocks noChangeShapeType="1"/>
          </p:cNvSpPr>
          <p:nvPr/>
        </p:nvSpPr>
        <p:spPr bwMode="auto">
          <a:xfrm>
            <a:off x="1924050" y="3238500"/>
            <a:ext cx="963613" cy="9620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1" name="Line 16"/>
          <p:cNvSpPr>
            <a:spLocks noChangeShapeType="1"/>
          </p:cNvSpPr>
          <p:nvPr/>
        </p:nvSpPr>
        <p:spPr bwMode="auto">
          <a:xfrm flipH="1">
            <a:off x="1924050" y="3238500"/>
            <a:ext cx="0" cy="9620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2" name="Line 17"/>
          <p:cNvSpPr>
            <a:spLocks noChangeShapeType="1"/>
          </p:cNvSpPr>
          <p:nvPr/>
        </p:nvSpPr>
        <p:spPr bwMode="auto">
          <a:xfrm flipH="1">
            <a:off x="3635375" y="3238500"/>
            <a:ext cx="960438" cy="9620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3" name="Line 18"/>
          <p:cNvSpPr>
            <a:spLocks noChangeShapeType="1"/>
          </p:cNvSpPr>
          <p:nvPr/>
        </p:nvSpPr>
        <p:spPr bwMode="auto">
          <a:xfrm>
            <a:off x="4573588" y="3238500"/>
            <a:ext cx="963612" cy="9620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4" name="Line 19"/>
          <p:cNvSpPr>
            <a:spLocks noChangeShapeType="1"/>
          </p:cNvSpPr>
          <p:nvPr/>
        </p:nvSpPr>
        <p:spPr bwMode="auto">
          <a:xfrm flipH="1">
            <a:off x="4573588" y="3238500"/>
            <a:ext cx="0" cy="9620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5" name="Line 20"/>
          <p:cNvSpPr>
            <a:spLocks noChangeShapeType="1"/>
          </p:cNvSpPr>
          <p:nvPr/>
        </p:nvSpPr>
        <p:spPr bwMode="auto">
          <a:xfrm flipH="1">
            <a:off x="6288088" y="3238500"/>
            <a:ext cx="960437" cy="9620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6" name="Line 21"/>
          <p:cNvSpPr>
            <a:spLocks noChangeShapeType="1"/>
          </p:cNvSpPr>
          <p:nvPr/>
        </p:nvSpPr>
        <p:spPr bwMode="auto">
          <a:xfrm>
            <a:off x="7226300" y="3238500"/>
            <a:ext cx="963613" cy="9620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7" name="Line 22"/>
          <p:cNvSpPr>
            <a:spLocks noChangeShapeType="1"/>
          </p:cNvSpPr>
          <p:nvPr/>
        </p:nvSpPr>
        <p:spPr bwMode="auto">
          <a:xfrm flipH="1">
            <a:off x="7226300" y="3238500"/>
            <a:ext cx="0" cy="9620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8" name="Rectangle 23"/>
          <p:cNvSpPr>
            <a:spLocks noChangeArrowheads="1"/>
          </p:cNvSpPr>
          <p:nvPr/>
        </p:nvSpPr>
        <p:spPr bwMode="auto">
          <a:xfrm>
            <a:off x="3490913" y="4319588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9" name="Rectangle 24"/>
          <p:cNvSpPr>
            <a:spLocks noChangeArrowheads="1"/>
          </p:cNvSpPr>
          <p:nvPr/>
        </p:nvSpPr>
        <p:spPr bwMode="auto">
          <a:xfrm>
            <a:off x="4441825" y="4319588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0" name="Rectangle 25"/>
          <p:cNvSpPr>
            <a:spLocks noChangeArrowheads="1"/>
          </p:cNvSpPr>
          <p:nvPr/>
        </p:nvSpPr>
        <p:spPr bwMode="auto">
          <a:xfrm>
            <a:off x="5394325" y="4319588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1" name="Rectangle 26"/>
          <p:cNvSpPr>
            <a:spLocks noChangeArrowheads="1"/>
          </p:cNvSpPr>
          <p:nvPr/>
        </p:nvSpPr>
        <p:spPr bwMode="auto">
          <a:xfrm>
            <a:off x="6146800" y="4319588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2" name="Rectangle 27"/>
          <p:cNvSpPr>
            <a:spLocks noChangeArrowheads="1"/>
          </p:cNvSpPr>
          <p:nvPr/>
        </p:nvSpPr>
        <p:spPr bwMode="auto">
          <a:xfrm>
            <a:off x="7097713" y="4319588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3" name="Rectangle 28"/>
          <p:cNvSpPr>
            <a:spLocks noChangeArrowheads="1"/>
          </p:cNvSpPr>
          <p:nvPr/>
        </p:nvSpPr>
        <p:spPr bwMode="auto">
          <a:xfrm>
            <a:off x="8050213" y="4319588"/>
            <a:ext cx="25717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4" name="Text Box 29"/>
          <p:cNvSpPr txBox="1">
            <a:spLocks noChangeArrowheads="1"/>
          </p:cNvSpPr>
          <p:nvPr/>
        </p:nvSpPr>
        <p:spPr bwMode="auto">
          <a:xfrm>
            <a:off x="825500" y="4295775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95" name="Text Box 30"/>
          <p:cNvSpPr txBox="1">
            <a:spLocks noChangeArrowheads="1"/>
          </p:cNvSpPr>
          <p:nvPr/>
        </p:nvSpPr>
        <p:spPr bwMode="auto">
          <a:xfrm>
            <a:off x="1766888" y="4295775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96" name="Text Box 31"/>
          <p:cNvSpPr txBox="1">
            <a:spLocks noChangeArrowheads="1"/>
          </p:cNvSpPr>
          <p:nvPr/>
        </p:nvSpPr>
        <p:spPr bwMode="auto">
          <a:xfrm>
            <a:off x="2738438" y="4295775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197" name="Text Box 32"/>
          <p:cNvSpPr txBox="1">
            <a:spLocks noChangeArrowheads="1"/>
          </p:cNvSpPr>
          <p:nvPr/>
        </p:nvSpPr>
        <p:spPr bwMode="auto">
          <a:xfrm>
            <a:off x="3471863" y="4295775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98" name="Text Box 33"/>
          <p:cNvSpPr txBox="1">
            <a:spLocks noChangeArrowheads="1"/>
          </p:cNvSpPr>
          <p:nvPr/>
        </p:nvSpPr>
        <p:spPr bwMode="auto">
          <a:xfrm>
            <a:off x="4425950" y="4295775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199" name="Text Box 34"/>
          <p:cNvSpPr txBox="1">
            <a:spLocks noChangeArrowheads="1"/>
          </p:cNvSpPr>
          <p:nvPr/>
        </p:nvSpPr>
        <p:spPr bwMode="auto">
          <a:xfrm>
            <a:off x="5380038" y="4295775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200" name="Text Box 35"/>
          <p:cNvSpPr txBox="1">
            <a:spLocks noChangeArrowheads="1"/>
          </p:cNvSpPr>
          <p:nvPr/>
        </p:nvSpPr>
        <p:spPr bwMode="auto">
          <a:xfrm>
            <a:off x="6124575" y="4295775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201" name="Text Box 36"/>
          <p:cNvSpPr txBox="1">
            <a:spLocks noChangeArrowheads="1"/>
          </p:cNvSpPr>
          <p:nvPr/>
        </p:nvSpPr>
        <p:spPr bwMode="auto">
          <a:xfrm>
            <a:off x="7078663" y="4295775"/>
            <a:ext cx="295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202" name="Oval 38"/>
          <p:cNvSpPr>
            <a:spLocks noChangeArrowheads="1"/>
          </p:cNvSpPr>
          <p:nvPr/>
        </p:nvSpPr>
        <p:spPr bwMode="auto">
          <a:xfrm>
            <a:off x="1854200" y="3187700"/>
            <a:ext cx="141288" cy="141288"/>
          </a:xfrm>
          <a:prstGeom prst="ellipse">
            <a:avLst/>
          </a:prstGeom>
          <a:solidFill>
            <a:srgbClr val="CC0000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3" name="Oval 39"/>
          <p:cNvSpPr>
            <a:spLocks noChangeArrowheads="1"/>
          </p:cNvSpPr>
          <p:nvPr/>
        </p:nvSpPr>
        <p:spPr bwMode="auto">
          <a:xfrm>
            <a:off x="7154863" y="3189288"/>
            <a:ext cx="141287" cy="141287"/>
          </a:xfrm>
          <a:prstGeom prst="ellipse">
            <a:avLst/>
          </a:prstGeom>
          <a:solidFill>
            <a:srgbClr val="CC0000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4" name="Oval 40"/>
          <p:cNvSpPr>
            <a:spLocks noChangeArrowheads="1"/>
          </p:cNvSpPr>
          <p:nvPr/>
        </p:nvSpPr>
        <p:spPr bwMode="auto">
          <a:xfrm>
            <a:off x="4505325" y="3187700"/>
            <a:ext cx="141288" cy="141288"/>
          </a:xfrm>
          <a:prstGeom prst="ellipse">
            <a:avLst/>
          </a:prstGeom>
          <a:solidFill>
            <a:srgbClr val="CC0000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Speech input</a:t>
            </a:r>
          </a:p>
          <a:p>
            <a:pPr lvl="1" eaLnBrk="1" hangingPunct="1">
              <a:defRPr/>
            </a:pPr>
            <a:r>
              <a:rPr lang="en-US" smtClean="0"/>
              <a:t>Talk to UI</a:t>
            </a:r>
          </a:p>
          <a:p>
            <a:pPr lvl="1" eaLnBrk="1" hangingPunct="1">
              <a:defRPr/>
            </a:pPr>
            <a:r>
              <a:rPr lang="en-US" smtClean="0"/>
              <a:t>UI talks to User</a:t>
            </a:r>
          </a:p>
          <a:p>
            <a:pPr lvl="1" eaLnBrk="1" hangingPunct="1">
              <a:defRPr/>
            </a:pPr>
            <a:r>
              <a:rPr lang="en-US" smtClean="0"/>
              <a:t>Shneiderman doubts its potential, however</a:t>
            </a:r>
          </a:p>
          <a:p>
            <a:pPr eaLnBrk="1" hangingPunct="1">
              <a:defRPr/>
            </a:pPr>
            <a:r>
              <a:rPr lang="en-US" smtClean="0"/>
              <a:t>Gestures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Gestures Studies </a:t>
            </a:r>
          </a:p>
        </p:txBody>
      </p:sp>
      <p:sp>
        <p:nvSpPr>
          <p:cNvPr id="32154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Following Gesture material from: 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971675" y="2928938"/>
            <a:ext cx="5795963" cy="197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CC00"/>
                </a:solidFill>
              </a:rPr>
              <a:t>Hand Centered Studies of Human Movement Project, </a:t>
            </a:r>
            <a:r>
              <a:rPr lang="en-US" sz="2800" b="1" i="1">
                <a:solidFill>
                  <a:srgbClr val="FFCC00"/>
                </a:solidFill>
              </a:rPr>
              <a:t>School of Kinesiology, Simon Fraser University,</a:t>
            </a:r>
            <a:r>
              <a:rPr lang="en-US" sz="2800" b="1">
                <a:solidFill>
                  <a:srgbClr val="FFCC00"/>
                </a:solidFill>
              </a:rPr>
              <a:t> February 1996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Gestures-1</a:t>
            </a: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Praying (two flat hands up together) </a:t>
            </a:r>
          </a:p>
          <a:p>
            <a:pPr eaLnBrk="1" hangingPunct="1">
              <a:defRPr/>
            </a:pPr>
            <a:r>
              <a:rPr lang="en-US" smtClean="0"/>
              <a:t>Begging (flat hand) </a:t>
            </a:r>
          </a:p>
          <a:p>
            <a:pPr eaLnBrk="1" hangingPunct="1">
              <a:defRPr/>
            </a:pPr>
            <a:r>
              <a:rPr lang="en-US" smtClean="0"/>
              <a:t>Expressing anger (raising a fist) </a:t>
            </a:r>
          </a:p>
          <a:p>
            <a:pPr eaLnBrk="1" hangingPunct="1">
              <a:defRPr/>
            </a:pPr>
            <a:r>
              <a:rPr lang="en-US" smtClean="0"/>
              <a:t>Derogation (middle finger up) </a:t>
            </a:r>
          </a:p>
          <a:p>
            <a:pPr eaLnBrk="1" hangingPunct="1">
              <a:defRPr/>
            </a:pPr>
            <a:r>
              <a:rPr lang="en-US" smtClean="0"/>
              <a:t>Accusation (index pointing) </a:t>
            </a:r>
          </a:p>
          <a:p>
            <a:pPr eaLnBrk="1" hangingPunct="1">
              <a:defRPr/>
            </a:pPr>
            <a:r>
              <a:rPr lang="en-US" smtClean="0"/>
              <a:t>Live or die decisions in the Roman amphitheater (thumb up/down)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Gestures-2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Hitch hiking (thumb up, hand moving sideways)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Legal and business transactions (handshake, judge hammering)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Waving and saluting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Counting (fingers and/or hand)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Pointing to real and abstract objects and concepts (index, hand)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Gestures-3 </a:t>
            </a:r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Conducting an orchestra (variety of both gestures with arms and body) </a:t>
            </a:r>
          </a:p>
          <a:p>
            <a:pPr eaLnBrk="1" hangingPunct="1">
              <a:defRPr/>
            </a:pPr>
            <a:r>
              <a:rPr lang="en-US" smtClean="0"/>
              <a:t>Traffic control of cars and airplanes (hands flat pointing or moving) </a:t>
            </a:r>
          </a:p>
          <a:p>
            <a:pPr eaLnBrk="1" hangingPunct="1">
              <a:defRPr/>
            </a:pPr>
            <a:r>
              <a:rPr lang="en-US" smtClean="0"/>
              <a:t>Shaping of imagined objects (hands tracing out curves and shapes) </a:t>
            </a:r>
          </a:p>
          <a:p>
            <a:pPr eaLnBrk="1" hangingPunct="1">
              <a:defRPr/>
            </a:pPr>
            <a:r>
              <a:rPr lang="en-US" smtClean="0"/>
              <a:t>Martial arts, fighting (variety of movements of arms and body)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Gestures-4 </a:t>
            </a:r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Dance (Balinese dancing)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Gesturing by singers (hand and body movements)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Stock exchange operations (various hand shapes)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Affective gestures (hand touching)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Rejective (index up moving left &amp; right) / appreciative (hand clapping) gestures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Gestures-5 </a:t>
            </a: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Game playing (hand signs to communicate with partner in card games) </a:t>
            </a:r>
          </a:p>
          <a:p>
            <a:pPr eaLnBrk="1" hangingPunct="1">
              <a:defRPr/>
            </a:pPr>
            <a:r>
              <a:rPr lang="en-US" sz="2800" smtClean="0"/>
              <a:t>Game scoring (cricket, basketball, soccer, rugby, football) </a:t>
            </a:r>
          </a:p>
          <a:p>
            <a:pPr eaLnBrk="1" hangingPunct="1">
              <a:defRPr/>
            </a:pPr>
            <a:r>
              <a:rPr lang="en-US" sz="2800" smtClean="0"/>
              <a:t>Dinner  table actions (commanding waiter to refill wine glass) </a:t>
            </a:r>
          </a:p>
          <a:p>
            <a:pPr eaLnBrk="1" hangingPunct="1">
              <a:defRPr/>
            </a:pPr>
            <a:r>
              <a:rPr lang="en-US" sz="2800" smtClean="0"/>
              <a:t>Positioning of real (remote or close) Control Panel operations (mousing, steering a vehicle) </a:t>
            </a:r>
          </a:p>
          <a:p>
            <a:pPr lvl="1" eaLnBrk="1" hangingPunct="1"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Gestures-6 </a:t>
            </a:r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Moving, touching and interacting with objects </a:t>
            </a:r>
          </a:p>
          <a:p>
            <a:pPr eaLnBrk="1" hangingPunct="1">
              <a:defRPr/>
            </a:pPr>
            <a:r>
              <a:rPr lang="en-US" smtClean="0"/>
              <a:t>Silent and non-verbal communication (shrugging, holding one's own earlobe, scratching) </a:t>
            </a:r>
          </a:p>
          <a:p>
            <a:pPr eaLnBrk="1" hangingPunct="1">
              <a:defRPr/>
            </a:pPr>
            <a:r>
              <a:rPr lang="en-US" smtClean="0"/>
              <a:t>“Italianate" gestures (two hands open shaking) 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Gestures-7 </a:t>
            </a:r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Mimicry and pantomime (actions and objects are depicted with hand/body movements) </a:t>
            </a:r>
          </a:p>
          <a:p>
            <a:pPr eaLnBrk="1" hangingPunct="1">
              <a:defRPr/>
            </a:pPr>
            <a:r>
              <a:rPr lang="en-US" smtClean="0"/>
              <a:t>sign language (a complete linguistic communication system) </a:t>
            </a:r>
          </a:p>
          <a:p>
            <a:pPr eaLnBrk="1" hangingPunct="1">
              <a:defRPr/>
            </a:pPr>
            <a:r>
              <a:rPr lang="en-US" smtClean="0"/>
              <a:t>Mimicry and pantomime (actions and objects are depicted with hand/body movements) 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Gestures-8 </a:t>
            </a: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Shimmering hand (maybe, maybe not)</a:t>
            </a:r>
          </a:p>
          <a:p>
            <a:pPr eaLnBrk="1" hangingPunct="1">
              <a:defRPr/>
            </a:pPr>
            <a:r>
              <a:rPr lang="en-US" smtClean="0"/>
              <a:t>Sign language (a complete linguistic communication system) </a:t>
            </a:r>
          </a:p>
          <a:p>
            <a:pPr eaLnBrk="1" hangingPunct="1">
              <a:defRPr/>
            </a:pPr>
            <a:r>
              <a:rPr lang="en-US" smtClean="0"/>
              <a:t>Aircraft carrier landings</a:t>
            </a:r>
          </a:p>
          <a:p>
            <a:pPr eaLnBrk="1" hangingPunct="1">
              <a:defRPr/>
            </a:pPr>
            <a:r>
              <a:rPr lang="en-US" smtClean="0"/>
              <a:t>Dog training</a:t>
            </a:r>
          </a:p>
          <a:p>
            <a:pPr eaLnBrk="1" hangingPunct="1">
              <a:defRPr/>
            </a:pPr>
            <a:r>
              <a:rPr lang="en-US" smtClean="0"/>
              <a:t>Gambling signals at a casino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Modes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i="1" smtClean="0"/>
              <a:t>Modes</a:t>
            </a:r>
            <a:r>
              <a:rPr lang="en-US" smtClean="0"/>
              <a:t> – the same action means some different depending on the “mode”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mtClean="0"/>
              <a:t>Many examples abound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i="1" smtClean="0"/>
              <a:t>Modes</a:t>
            </a:r>
            <a:r>
              <a:rPr lang="en-US" smtClean="0"/>
              <a:t>  are likely to be confusing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92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Pictograms - 1</a:t>
            </a:r>
          </a:p>
        </p:txBody>
      </p:sp>
      <p:grpSp>
        <p:nvGrpSpPr>
          <p:cNvPr id="54275" name="Group 60"/>
          <p:cNvGrpSpPr>
            <a:grpSpLocks/>
          </p:cNvGrpSpPr>
          <p:nvPr/>
        </p:nvGrpSpPr>
        <p:grpSpPr bwMode="auto">
          <a:xfrm>
            <a:off x="984250" y="1479550"/>
            <a:ext cx="6943725" cy="4541838"/>
            <a:chOff x="620" y="1204"/>
            <a:chExt cx="2832" cy="1689"/>
          </a:xfrm>
        </p:grpSpPr>
        <p:pic>
          <p:nvPicPr>
            <p:cNvPr id="54276" name="Picture 42" descr="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8" y="2689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7" name="Picture 43" descr="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22" y="2689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8" name="Picture 44" descr="0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96" y="2689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9" name="Picture 45" descr="0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71" y="2689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0" name="Picture 46" descr="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45" y="2689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1" name="Picture 47" descr="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0" y="2689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2" name="Picture 48" descr="1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48" y="1946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3" name="Picture 49" descr="1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22" y="1946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4" name="Picture 50" descr="1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96" y="1946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5" name="Picture 51" descr="2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71" y="1946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6" name="Picture 52" descr="2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145" y="1946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7" name="Picture 53" descr="2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20" y="1946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8" name="Picture 54" descr="2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248" y="1204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9" name="Picture 55" descr="2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722" y="1204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0" name="Picture 56" descr="3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196" y="1204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1" name="Picture 57" descr="31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671" y="1204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2" name="Picture 58" descr="3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145" y="1204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3" name="Picture 59" descr="3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20" y="1204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04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Pictograms - 2</a:t>
            </a:r>
          </a:p>
        </p:txBody>
      </p:sp>
      <p:grpSp>
        <p:nvGrpSpPr>
          <p:cNvPr id="55299" name="Group 39"/>
          <p:cNvGrpSpPr>
            <a:grpSpLocks/>
          </p:cNvGrpSpPr>
          <p:nvPr/>
        </p:nvGrpSpPr>
        <p:grpSpPr bwMode="auto">
          <a:xfrm>
            <a:off x="1082675" y="1897063"/>
            <a:ext cx="6900863" cy="4262437"/>
            <a:chOff x="2249" y="1195"/>
            <a:chExt cx="2780" cy="1717"/>
          </a:xfrm>
        </p:grpSpPr>
        <p:pic>
          <p:nvPicPr>
            <p:cNvPr id="55300" name="Picture 3" descr="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64" y="1195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1" name="Picture 4" descr="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49" y="1195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2" name="Picture 5" descr="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1" y="2708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3" name="Picture 6" descr="0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25" y="2707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4" name="Picture 7" descr="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96" y="2707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5" name="Picture 14" descr="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81" y="1946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6" name="Picture 15" descr="1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25" y="1946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7" name="Picture 16" descr="1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10" y="1946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8" name="Picture 17" descr="1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96" y="1946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9" name="Picture 24" descr="2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310" y="2707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0" name="Picture 25" descr="2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53" y="1946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1" name="Picture 26" descr="2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825" y="1195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2" name="Picture 27" descr="2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309" y="1195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3" name="Picture 28" descr="2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794" y="1195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4" name="Picture 35" descr="0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279" y="1195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5" name="Picture 36" descr="34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253" y="2707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6" name="Picture 37" descr="47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767" y="1946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7" name="Picture 38" descr="0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767" y="2707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Pictograms - 3</a:t>
            </a:r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5160963" y="4510088"/>
            <a:ext cx="2903537" cy="887412"/>
            <a:chOff x="1146" y="1650"/>
            <a:chExt cx="1829" cy="559"/>
          </a:xfrm>
        </p:grpSpPr>
        <p:pic>
          <p:nvPicPr>
            <p:cNvPr id="56327" name="Picture 4" descr="ByeSmile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9" y="1668"/>
              <a:ext cx="1786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8" name="Rectangle 5"/>
            <p:cNvSpPr>
              <a:spLocks noChangeArrowheads="1"/>
            </p:cNvSpPr>
            <p:nvPr/>
          </p:nvSpPr>
          <p:spPr bwMode="auto">
            <a:xfrm>
              <a:off x="1146" y="1650"/>
              <a:ext cx="906" cy="504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56329" name="Picture 6" descr="ByeSmiley"/>
            <p:cNvPicPr>
              <a:picLocks noChangeAspect="1" noChangeArrowheads="1"/>
            </p:cNvPicPr>
            <p:nvPr/>
          </p:nvPicPr>
          <p:blipFill>
            <a:blip r:embed="rId4"/>
            <a:srcRect l="40781" r="46184"/>
            <a:stretch>
              <a:fillRect/>
            </a:stretch>
          </p:blipFill>
          <p:spPr bwMode="auto">
            <a:xfrm>
              <a:off x="1920" y="1672"/>
              <a:ext cx="234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324" name="Picture 7" descr="HiSmile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5950" y="3413125"/>
            <a:ext cx="28495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1666875" y="3352800"/>
            <a:ext cx="1485900" cy="838200"/>
          </a:xfrm>
          <a:prstGeom prst="rect">
            <a:avLst/>
          </a:prstGeom>
          <a:solidFill>
            <a:srgbClr val="000066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6326" name="Picture 9" descr="ByeSmiley"/>
          <p:cNvPicPr>
            <a:picLocks noChangeAspect="1" noChangeArrowheads="1"/>
          </p:cNvPicPr>
          <p:nvPr/>
        </p:nvPicPr>
        <p:blipFill>
          <a:blip r:embed="rId4"/>
          <a:srcRect l="40781" r="46184"/>
          <a:stretch>
            <a:fillRect/>
          </a:stretch>
        </p:blipFill>
        <p:spPr bwMode="auto">
          <a:xfrm>
            <a:off x="2895600" y="3395663"/>
            <a:ext cx="37147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51A2"/>
              </a:clrFrom>
              <a:clrTo>
                <a:srgbClr val="0051A2">
                  <a:alpha val="0"/>
                </a:srgbClr>
              </a:clrTo>
            </a:clrChange>
          </a:blip>
          <a:srcRect l="2255" t="3819" r="2975" b="59004"/>
          <a:stretch>
            <a:fillRect/>
          </a:stretch>
        </p:blipFill>
        <p:spPr bwMode="auto">
          <a:xfrm>
            <a:off x="566738" y="1147763"/>
            <a:ext cx="7497762" cy="405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281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Pictograms -4</a:t>
            </a:r>
          </a:p>
        </p:txBody>
      </p:sp>
      <p:sp>
        <p:nvSpPr>
          <p:cNvPr id="57348" name="Text Box 12"/>
          <p:cNvSpPr txBox="1">
            <a:spLocks noChangeArrowheads="1"/>
          </p:cNvSpPr>
          <p:nvPr/>
        </p:nvSpPr>
        <p:spPr bwMode="auto">
          <a:xfrm>
            <a:off x="4241800" y="5200650"/>
            <a:ext cx="33782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Verdana" pitchFamily="34" charset="0"/>
              </a:rPr>
              <a:t>Pictgram standard</a:t>
            </a:r>
          </a:p>
          <a:p>
            <a:endParaRPr lang="en-US" sz="80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US" sz="1600">
                <a:solidFill>
                  <a:schemeClr val="tx1"/>
                </a:solidFill>
                <a:latin typeface="Verdana" pitchFamily="34" charset="0"/>
              </a:rPr>
              <a:t>MAYON OF LOND</a:t>
            </a: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ON</a:t>
            </a:r>
            <a:endParaRPr 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57349" name="Group 13"/>
          <p:cNvGrpSpPr>
            <a:grpSpLocks/>
          </p:cNvGrpSpPr>
          <p:nvPr/>
        </p:nvGrpSpPr>
        <p:grpSpPr bwMode="auto">
          <a:xfrm>
            <a:off x="7550150" y="5300663"/>
            <a:ext cx="781050" cy="642937"/>
            <a:chOff x="4762" y="1799"/>
            <a:chExt cx="492" cy="405"/>
          </a:xfrm>
        </p:grpSpPr>
        <p:sp>
          <p:nvSpPr>
            <p:cNvPr id="332814" name="AutoShape 14"/>
            <p:cNvSpPr>
              <a:spLocks noChangeArrowheads="1"/>
            </p:cNvSpPr>
            <p:nvPr/>
          </p:nvSpPr>
          <p:spPr bwMode="auto">
            <a:xfrm rot="-2675357">
              <a:off x="4802" y="1801"/>
              <a:ext cx="413" cy="403"/>
            </a:xfrm>
            <a:custGeom>
              <a:avLst/>
              <a:gdLst>
                <a:gd name="G0" fmla="+- 49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315" y="12837"/>
                  </a:moveTo>
                  <a:cubicBezTo>
                    <a:pt x="16556" y="12185"/>
                    <a:pt x="16680" y="11495"/>
                    <a:pt x="16680" y="10800"/>
                  </a:cubicBezTo>
                  <a:cubicBezTo>
                    <a:pt x="16680" y="7552"/>
                    <a:pt x="14047" y="4920"/>
                    <a:pt x="10800" y="4920"/>
                  </a:cubicBezTo>
                  <a:cubicBezTo>
                    <a:pt x="10104" y="4919"/>
                    <a:pt x="9414" y="5043"/>
                    <a:pt x="8762" y="5284"/>
                  </a:cubicBezTo>
                  <a:close/>
                  <a:moveTo>
                    <a:pt x="5284" y="8762"/>
                  </a:moveTo>
                  <a:cubicBezTo>
                    <a:pt x="5043" y="9414"/>
                    <a:pt x="4920" y="10104"/>
                    <a:pt x="4920" y="10799"/>
                  </a:cubicBezTo>
                  <a:cubicBezTo>
                    <a:pt x="4920" y="14047"/>
                    <a:pt x="7552" y="16680"/>
                    <a:pt x="10800" y="16680"/>
                  </a:cubicBezTo>
                  <a:cubicBezTo>
                    <a:pt x="11495" y="16680"/>
                    <a:pt x="12185" y="16556"/>
                    <a:pt x="12837" y="16315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4D4D4D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2815" name="Rectangle 15"/>
            <p:cNvSpPr>
              <a:spLocks noChangeArrowheads="1"/>
            </p:cNvSpPr>
            <p:nvPr/>
          </p:nvSpPr>
          <p:spPr bwMode="auto">
            <a:xfrm>
              <a:off x="4762" y="1954"/>
              <a:ext cx="492" cy="84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4D4D4D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53" name="AutoShape 16"/>
            <p:cNvSpPr>
              <a:spLocks noChangeArrowheads="1"/>
            </p:cNvSpPr>
            <p:nvPr/>
          </p:nvSpPr>
          <p:spPr bwMode="auto">
            <a:xfrm rot="-2675357">
              <a:off x="4801" y="1799"/>
              <a:ext cx="413" cy="403"/>
            </a:xfrm>
            <a:custGeom>
              <a:avLst/>
              <a:gdLst>
                <a:gd name="T0" fmla="*/ 207 w 21600"/>
                <a:gd name="T1" fmla="*/ 0 h 21600"/>
                <a:gd name="T2" fmla="*/ 60 w 21600"/>
                <a:gd name="T3" fmla="*/ 59 h 21600"/>
                <a:gd name="T4" fmla="*/ 0 w 21600"/>
                <a:gd name="T5" fmla="*/ 202 h 21600"/>
                <a:gd name="T6" fmla="*/ 60 w 21600"/>
                <a:gd name="T7" fmla="*/ 344 h 21600"/>
                <a:gd name="T8" fmla="*/ 207 w 21600"/>
                <a:gd name="T9" fmla="*/ 403 h 21600"/>
                <a:gd name="T10" fmla="*/ 353 w 21600"/>
                <a:gd name="T11" fmla="*/ 344 h 21600"/>
                <a:gd name="T12" fmla="*/ 413 w 21600"/>
                <a:gd name="T13" fmla="*/ 202 h 21600"/>
                <a:gd name="T14" fmla="*/ 353 w 21600"/>
                <a:gd name="T15" fmla="*/ 5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8 w 21600"/>
                <a:gd name="T25" fmla="*/ 3162 h 21600"/>
                <a:gd name="T26" fmla="*/ 18462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315" y="12837"/>
                  </a:moveTo>
                  <a:cubicBezTo>
                    <a:pt x="16556" y="12185"/>
                    <a:pt x="16680" y="11495"/>
                    <a:pt x="16680" y="10800"/>
                  </a:cubicBezTo>
                  <a:cubicBezTo>
                    <a:pt x="16680" y="7552"/>
                    <a:pt x="14047" y="4920"/>
                    <a:pt x="10800" y="4920"/>
                  </a:cubicBezTo>
                  <a:cubicBezTo>
                    <a:pt x="10104" y="4919"/>
                    <a:pt x="9414" y="5043"/>
                    <a:pt x="8762" y="5284"/>
                  </a:cubicBezTo>
                  <a:close/>
                  <a:moveTo>
                    <a:pt x="5284" y="8762"/>
                  </a:moveTo>
                  <a:cubicBezTo>
                    <a:pt x="5043" y="9414"/>
                    <a:pt x="4920" y="10104"/>
                    <a:pt x="4920" y="10799"/>
                  </a:cubicBezTo>
                  <a:cubicBezTo>
                    <a:pt x="4920" y="14047"/>
                    <a:pt x="7552" y="16680"/>
                    <a:pt x="10800" y="16680"/>
                  </a:cubicBezTo>
                  <a:cubicBezTo>
                    <a:pt x="11495" y="16680"/>
                    <a:pt x="12185" y="16556"/>
                    <a:pt x="12837" y="16315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7350" name="Rectangle 20"/>
          <p:cNvSpPr>
            <a:spLocks noChangeArrowheads="1"/>
          </p:cNvSpPr>
          <p:nvPr/>
        </p:nvSpPr>
        <p:spPr bwMode="auto">
          <a:xfrm>
            <a:off x="4002088" y="5062538"/>
            <a:ext cx="4532312" cy="12303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51A2"/>
              </a:clrFrom>
              <a:clrTo>
                <a:srgbClr val="0051A2">
                  <a:alpha val="0"/>
                </a:srgbClr>
              </a:clrTo>
            </a:clrChange>
          </a:blip>
          <a:srcRect l="2255" t="40291" r="2975" b="27490"/>
          <a:stretch>
            <a:fillRect/>
          </a:stretch>
        </p:blipFill>
        <p:spPr bwMode="auto">
          <a:xfrm>
            <a:off x="657225" y="1809750"/>
            <a:ext cx="7454900" cy="349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241800" y="5200650"/>
            <a:ext cx="33782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Verdana" pitchFamily="34" charset="0"/>
              </a:rPr>
              <a:t>Pictogram standard</a:t>
            </a:r>
          </a:p>
          <a:p>
            <a:endParaRPr lang="en-US" sz="80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US" sz="1600">
                <a:solidFill>
                  <a:schemeClr val="tx1"/>
                </a:solidFill>
                <a:latin typeface="Verdana" pitchFamily="34" charset="0"/>
              </a:rPr>
              <a:t>MAYON OF LOND</a:t>
            </a: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ON</a:t>
            </a:r>
            <a:endParaRPr 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7550150" y="5300663"/>
            <a:ext cx="781050" cy="642937"/>
            <a:chOff x="4762" y="1799"/>
            <a:chExt cx="492" cy="405"/>
          </a:xfrm>
        </p:grpSpPr>
        <p:sp>
          <p:nvSpPr>
            <p:cNvPr id="333829" name="AutoShape 5"/>
            <p:cNvSpPr>
              <a:spLocks noChangeArrowheads="1"/>
            </p:cNvSpPr>
            <p:nvPr/>
          </p:nvSpPr>
          <p:spPr bwMode="auto">
            <a:xfrm rot="-2675357">
              <a:off x="4802" y="1801"/>
              <a:ext cx="413" cy="403"/>
            </a:xfrm>
            <a:custGeom>
              <a:avLst/>
              <a:gdLst>
                <a:gd name="G0" fmla="+- 49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315" y="12837"/>
                  </a:moveTo>
                  <a:cubicBezTo>
                    <a:pt x="16556" y="12185"/>
                    <a:pt x="16680" y="11495"/>
                    <a:pt x="16680" y="10800"/>
                  </a:cubicBezTo>
                  <a:cubicBezTo>
                    <a:pt x="16680" y="7552"/>
                    <a:pt x="14047" y="4920"/>
                    <a:pt x="10800" y="4920"/>
                  </a:cubicBezTo>
                  <a:cubicBezTo>
                    <a:pt x="10104" y="4919"/>
                    <a:pt x="9414" y="5043"/>
                    <a:pt x="8762" y="5284"/>
                  </a:cubicBezTo>
                  <a:close/>
                  <a:moveTo>
                    <a:pt x="5284" y="8762"/>
                  </a:moveTo>
                  <a:cubicBezTo>
                    <a:pt x="5043" y="9414"/>
                    <a:pt x="4920" y="10104"/>
                    <a:pt x="4920" y="10799"/>
                  </a:cubicBezTo>
                  <a:cubicBezTo>
                    <a:pt x="4920" y="14047"/>
                    <a:pt x="7552" y="16680"/>
                    <a:pt x="10800" y="16680"/>
                  </a:cubicBezTo>
                  <a:cubicBezTo>
                    <a:pt x="11495" y="16680"/>
                    <a:pt x="12185" y="16556"/>
                    <a:pt x="12837" y="16315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4D4D4D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3830" name="Rectangle 6"/>
            <p:cNvSpPr>
              <a:spLocks noChangeArrowheads="1"/>
            </p:cNvSpPr>
            <p:nvPr/>
          </p:nvSpPr>
          <p:spPr bwMode="auto">
            <a:xfrm>
              <a:off x="4762" y="1954"/>
              <a:ext cx="492" cy="84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4D4D4D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378" name="AutoShape 7"/>
            <p:cNvSpPr>
              <a:spLocks noChangeArrowheads="1"/>
            </p:cNvSpPr>
            <p:nvPr/>
          </p:nvSpPr>
          <p:spPr bwMode="auto">
            <a:xfrm rot="-2675357">
              <a:off x="4801" y="1799"/>
              <a:ext cx="413" cy="403"/>
            </a:xfrm>
            <a:custGeom>
              <a:avLst/>
              <a:gdLst>
                <a:gd name="T0" fmla="*/ 207 w 21600"/>
                <a:gd name="T1" fmla="*/ 0 h 21600"/>
                <a:gd name="T2" fmla="*/ 60 w 21600"/>
                <a:gd name="T3" fmla="*/ 59 h 21600"/>
                <a:gd name="T4" fmla="*/ 0 w 21600"/>
                <a:gd name="T5" fmla="*/ 202 h 21600"/>
                <a:gd name="T6" fmla="*/ 60 w 21600"/>
                <a:gd name="T7" fmla="*/ 344 h 21600"/>
                <a:gd name="T8" fmla="*/ 207 w 21600"/>
                <a:gd name="T9" fmla="*/ 403 h 21600"/>
                <a:gd name="T10" fmla="*/ 353 w 21600"/>
                <a:gd name="T11" fmla="*/ 344 h 21600"/>
                <a:gd name="T12" fmla="*/ 413 w 21600"/>
                <a:gd name="T13" fmla="*/ 202 h 21600"/>
                <a:gd name="T14" fmla="*/ 353 w 21600"/>
                <a:gd name="T15" fmla="*/ 5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8 w 21600"/>
                <a:gd name="T25" fmla="*/ 3162 h 21600"/>
                <a:gd name="T26" fmla="*/ 18462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315" y="12837"/>
                  </a:moveTo>
                  <a:cubicBezTo>
                    <a:pt x="16556" y="12185"/>
                    <a:pt x="16680" y="11495"/>
                    <a:pt x="16680" y="10800"/>
                  </a:cubicBezTo>
                  <a:cubicBezTo>
                    <a:pt x="16680" y="7552"/>
                    <a:pt x="14047" y="4920"/>
                    <a:pt x="10800" y="4920"/>
                  </a:cubicBezTo>
                  <a:cubicBezTo>
                    <a:pt x="10104" y="4919"/>
                    <a:pt x="9414" y="5043"/>
                    <a:pt x="8762" y="5284"/>
                  </a:cubicBezTo>
                  <a:close/>
                  <a:moveTo>
                    <a:pt x="5284" y="8762"/>
                  </a:moveTo>
                  <a:cubicBezTo>
                    <a:pt x="5043" y="9414"/>
                    <a:pt x="4920" y="10104"/>
                    <a:pt x="4920" y="10799"/>
                  </a:cubicBezTo>
                  <a:cubicBezTo>
                    <a:pt x="4920" y="14047"/>
                    <a:pt x="7552" y="16680"/>
                    <a:pt x="10800" y="16680"/>
                  </a:cubicBezTo>
                  <a:cubicBezTo>
                    <a:pt x="11495" y="16680"/>
                    <a:pt x="12185" y="16556"/>
                    <a:pt x="12837" y="16315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58373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51A2"/>
              </a:clrFrom>
              <a:clrTo>
                <a:srgbClr val="0051A2">
                  <a:alpha val="0"/>
                </a:srgbClr>
              </a:clrTo>
            </a:clrChange>
          </a:blip>
          <a:srcRect l="11044" t="3819" r="53741" b="90457"/>
          <a:stretch>
            <a:fillRect/>
          </a:stretch>
        </p:blipFill>
        <p:spPr bwMode="auto">
          <a:xfrm>
            <a:off x="1271588" y="1147763"/>
            <a:ext cx="2786062" cy="623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383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Pictograms - 5</a:t>
            </a:r>
          </a:p>
        </p:txBody>
      </p:sp>
      <p:sp>
        <p:nvSpPr>
          <p:cNvPr id="58375" name="Rectangle 14"/>
          <p:cNvSpPr>
            <a:spLocks noChangeArrowheads="1"/>
          </p:cNvSpPr>
          <p:nvPr/>
        </p:nvSpPr>
        <p:spPr bwMode="auto">
          <a:xfrm>
            <a:off x="4002088" y="5062538"/>
            <a:ext cx="4532312" cy="12303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946" name="Group 2"/>
          <p:cNvGraphicFramePr>
            <a:graphicFrameLocks noGrp="1"/>
          </p:cNvGraphicFramePr>
          <p:nvPr/>
        </p:nvGraphicFramePr>
        <p:xfrm>
          <a:off x="3373438" y="-2122488"/>
          <a:ext cx="624840" cy="1109472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</a:tblGrid>
              <a:tr h="288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16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16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16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9398" name="Picture 14" descr="04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758950"/>
            <a:ext cx="2543175" cy="43846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9399" name="Picture 15" descr="lookcov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75" y="1311275"/>
            <a:ext cx="2368550" cy="4386263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38962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169863"/>
            <a:ext cx="8010525" cy="10350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Special Need Group: Divers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Group 2"/>
          <p:cNvGraphicFramePr>
            <a:graphicFrameLocks noGrp="1"/>
          </p:cNvGraphicFramePr>
          <p:nvPr/>
        </p:nvGraphicFramePr>
        <p:xfrm>
          <a:off x="3373438" y="-2122488"/>
          <a:ext cx="624840" cy="1109472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</a:tblGrid>
              <a:tr h="288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16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16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16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422" name="Picture 10" descr="SignHel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650" y="368300"/>
            <a:ext cx="1885950" cy="26289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0423" name="Picture 11" descr="signWhichDir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9150" y="419100"/>
            <a:ext cx="1943100" cy="26098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0424" name="Picture 12" descr="signsbo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3725" y="419100"/>
            <a:ext cx="1943100" cy="26098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0425" name="Text Box 13"/>
          <p:cNvSpPr txBox="1">
            <a:spLocks noChangeArrowheads="1"/>
          </p:cNvSpPr>
          <p:nvPr/>
        </p:nvSpPr>
        <p:spPr bwMode="auto">
          <a:xfrm>
            <a:off x="1539875" y="614363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cs typeface="Arial" pitchFamily="34" charset="0"/>
              </a:rPr>
              <a:t>        “Help”</a:t>
            </a:r>
          </a:p>
        </p:txBody>
      </p:sp>
      <p:pic>
        <p:nvPicPr>
          <p:cNvPr id="60426" name="Picture 14" descr="04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525" y="1724025"/>
            <a:ext cx="1657350" cy="28575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0427" name="Picture 15" descr="lookcov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3219450"/>
            <a:ext cx="1543050" cy="28575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0428" name="Text Box 16"/>
          <p:cNvSpPr txBox="1">
            <a:spLocks noChangeArrowheads="1"/>
          </p:cNvSpPr>
          <p:nvPr/>
        </p:nvSpPr>
        <p:spPr bwMode="auto">
          <a:xfrm>
            <a:off x="4356100" y="231775"/>
            <a:ext cx="2608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800" b="1">
                <a:solidFill>
                  <a:schemeClr val="tx1"/>
                </a:solidFill>
                <a:cs typeface="Arial" pitchFamily="34" charset="0"/>
              </a:rPr>
              <a:t>“Which direction?”</a:t>
            </a:r>
          </a:p>
        </p:txBody>
      </p:sp>
      <p:sp>
        <p:nvSpPr>
          <p:cNvPr id="60429" name="Text Box 17"/>
          <p:cNvSpPr txBox="1">
            <a:spLocks noChangeArrowheads="1"/>
          </p:cNvSpPr>
          <p:nvPr/>
        </p:nvSpPr>
        <p:spPr bwMode="auto">
          <a:xfrm>
            <a:off x="7974013" y="257968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cs typeface="Arial" pitchFamily="34" charset="0"/>
              </a:rPr>
              <a:t>“Boat"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cubaSigns2"/>
          <p:cNvPicPr>
            <a:picLocks noChangeAspect="1" noChangeArrowheads="1"/>
          </p:cNvPicPr>
          <p:nvPr/>
        </p:nvPicPr>
        <p:blipFill>
          <a:blip r:embed="rId3"/>
          <a:srcRect b="49843"/>
          <a:stretch>
            <a:fillRect/>
          </a:stretch>
        </p:blipFill>
        <p:spPr bwMode="auto">
          <a:xfrm>
            <a:off x="369888" y="1539875"/>
            <a:ext cx="8258175" cy="437673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39973" name="Rectangle 5"/>
          <p:cNvSpPr>
            <a:spLocks noGrp="1" noChangeArrowheads="1"/>
          </p:cNvSpPr>
          <p:nvPr>
            <p:ph type="title"/>
          </p:nvPr>
        </p:nvSpPr>
        <p:spPr>
          <a:xfrm>
            <a:off x="-180975" y="0"/>
            <a:ext cx="8740775" cy="11271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4000" smtClean="0"/>
              <a:t>Underwater Communications  and Hand Signals - 1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Grp="1" noChangeArrowheads="1"/>
          </p:cNvSpPr>
          <p:nvPr>
            <p:ph type="title"/>
          </p:nvPr>
        </p:nvSpPr>
        <p:spPr>
          <a:xfrm>
            <a:off x="-180975" y="0"/>
            <a:ext cx="8740775" cy="11271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4000" smtClean="0"/>
              <a:t>Underwater Communications  and Hand Signals - 2</a:t>
            </a:r>
          </a:p>
        </p:txBody>
      </p:sp>
      <p:pic>
        <p:nvPicPr>
          <p:cNvPr id="62467" name="Picture 4" descr="scubaSigns2"/>
          <p:cNvPicPr>
            <a:picLocks noChangeAspect="1" noChangeArrowheads="1"/>
          </p:cNvPicPr>
          <p:nvPr/>
        </p:nvPicPr>
        <p:blipFill>
          <a:blip r:embed="rId3"/>
          <a:srcRect t="49843"/>
          <a:stretch>
            <a:fillRect/>
          </a:stretch>
        </p:blipFill>
        <p:spPr bwMode="auto">
          <a:xfrm>
            <a:off x="363538" y="1530350"/>
            <a:ext cx="8235950" cy="43656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0"/>
            <a:ext cx="8740775" cy="11271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4000" smtClean="0"/>
              <a:t>Underwater Communications  and Hand Signals - 3</a:t>
            </a:r>
          </a:p>
        </p:txBody>
      </p:sp>
      <p:pic>
        <p:nvPicPr>
          <p:cNvPr id="63491" name="Picture 4" descr="scubaSig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3" y="1352550"/>
            <a:ext cx="6248400" cy="50387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Modes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628775"/>
            <a:ext cx="791527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Digital alarm clock:   Time v Alarm</a:t>
            </a:r>
          </a:p>
          <a:p>
            <a:pPr eaLnBrk="1" hangingPunct="1">
              <a:defRPr/>
            </a:pPr>
            <a:r>
              <a:rPr lang="en-US" smtClean="0"/>
              <a:t>Car stereo: Treble-Bass, Lt-Rt, Fr-Back</a:t>
            </a:r>
          </a:p>
          <a:p>
            <a:pPr eaLnBrk="1" hangingPunct="1">
              <a:defRPr/>
            </a:pPr>
            <a:r>
              <a:rPr lang="en-US" smtClean="0"/>
              <a:t>Emacs</a:t>
            </a:r>
          </a:p>
          <a:p>
            <a:pPr eaLnBrk="1" hangingPunct="1">
              <a:defRPr/>
            </a:pPr>
            <a:r>
              <a:rPr lang="en-US" smtClean="0"/>
              <a:t>Various finite state machines</a:t>
            </a:r>
          </a:p>
          <a:p>
            <a:pPr eaLnBrk="1" hangingPunct="1">
              <a:defRPr/>
            </a:pPr>
            <a:r>
              <a:rPr lang="en-US" smtClean="0"/>
              <a:t>Computers</a:t>
            </a:r>
          </a:p>
          <a:p>
            <a:pPr eaLnBrk="1" hangingPunct="1">
              <a:defRPr/>
            </a:pPr>
            <a:r>
              <a:rPr lang="en-US" smtClean="0"/>
              <a:t>Automobile controls</a:t>
            </a:r>
          </a:p>
          <a:p>
            <a:pPr eaLnBrk="1" hangingPunct="1">
              <a:defRPr/>
            </a:pPr>
            <a:r>
              <a:rPr lang="en-US" smtClean="0"/>
              <a:t>Remote for TV-CD-VCR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4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169863"/>
            <a:ext cx="82851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ARFF Emergency Hand Signals - 1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703388" y="2486025"/>
            <a:ext cx="68468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Aircraft Rescue and </a:t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4400">
                <a:solidFill>
                  <a:schemeClr val="tx2"/>
                </a:solidFill>
              </a:rPr>
              <a:t>Fire Fighting (ARFF) Communications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382588" y="1789113"/>
            <a:ext cx="8648700" cy="3413125"/>
            <a:chOff x="156" y="634"/>
            <a:chExt cx="5448" cy="2150"/>
          </a:xfrm>
        </p:grpSpPr>
        <p:sp>
          <p:nvSpPr>
            <p:cNvPr id="65541" name="Rectangle 3"/>
            <p:cNvSpPr>
              <a:spLocks noChangeArrowheads="1"/>
            </p:cNvSpPr>
            <p:nvPr/>
          </p:nvSpPr>
          <p:spPr bwMode="auto">
            <a:xfrm>
              <a:off x="156" y="634"/>
              <a:ext cx="5448" cy="215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65542" name="Picture 4" descr="Recommend Evacuati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6" y="745"/>
              <a:ext cx="5066" cy="185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44071" name="Rectangle 7"/>
          <p:cNvSpPr>
            <a:spLocks noGrp="1" noChangeArrowheads="1"/>
          </p:cNvSpPr>
          <p:nvPr>
            <p:ph type="title"/>
          </p:nvPr>
        </p:nvSpPr>
        <p:spPr>
          <a:xfrm>
            <a:off x="1071563" y="5203825"/>
            <a:ext cx="721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Recommend Evacuation</a:t>
            </a:r>
          </a:p>
        </p:txBody>
      </p:sp>
      <p:sp>
        <p:nvSpPr>
          <p:cNvPr id="344072" name="Rectangle 8"/>
          <p:cNvSpPr>
            <a:spLocks noChangeArrowheads="1"/>
          </p:cNvSpPr>
          <p:nvPr/>
        </p:nvSpPr>
        <p:spPr bwMode="auto">
          <a:xfrm>
            <a:off x="219075" y="169863"/>
            <a:ext cx="8285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4000">
                <a:solidFill>
                  <a:schemeClr val="tx2"/>
                </a:solidFill>
              </a:rPr>
              <a:t>ARFF Emergency Hand Signals - 2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5" name="Rectangle 7"/>
          <p:cNvSpPr>
            <a:spLocks noGrp="1" noChangeArrowheads="1"/>
          </p:cNvSpPr>
          <p:nvPr>
            <p:ph type="title"/>
          </p:nvPr>
        </p:nvSpPr>
        <p:spPr>
          <a:xfrm>
            <a:off x="1874838" y="5154613"/>
            <a:ext cx="5945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Recommend Stop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392113" y="1789113"/>
            <a:ext cx="8648700" cy="34131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6564" name="Picture 5" descr="Recommend S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868488"/>
            <a:ext cx="85725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219075" y="169863"/>
            <a:ext cx="8285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4000">
                <a:solidFill>
                  <a:schemeClr val="tx2"/>
                </a:solidFill>
              </a:rPr>
              <a:t>ARFF Emergency Hand Signals - 3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895350" y="5010150"/>
            <a:ext cx="6723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4400">
                <a:solidFill>
                  <a:schemeClr val="tx2"/>
                </a:solidFill>
              </a:rPr>
              <a:t>Emergency Contained</a:t>
            </a:r>
          </a:p>
        </p:txBody>
      </p:sp>
      <p:grpSp>
        <p:nvGrpSpPr>
          <p:cNvPr id="67587" name="Group 4"/>
          <p:cNvGrpSpPr>
            <a:grpSpLocks/>
          </p:cNvGrpSpPr>
          <p:nvPr/>
        </p:nvGrpSpPr>
        <p:grpSpPr bwMode="auto">
          <a:xfrm>
            <a:off x="400050" y="1787525"/>
            <a:ext cx="8648700" cy="3413125"/>
            <a:chOff x="276" y="1127"/>
            <a:chExt cx="5448" cy="2150"/>
          </a:xfrm>
        </p:grpSpPr>
        <p:sp>
          <p:nvSpPr>
            <p:cNvPr id="67589" name="Rectangle 5"/>
            <p:cNvSpPr>
              <a:spLocks noChangeArrowheads="1"/>
            </p:cNvSpPr>
            <p:nvPr/>
          </p:nvSpPr>
          <p:spPr bwMode="auto">
            <a:xfrm>
              <a:off x="276" y="1127"/>
              <a:ext cx="5448" cy="215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67590" name="Picture 6" descr="Emergency Contained"/>
            <p:cNvPicPr>
              <a:picLocks noChangeAspect="1" noChangeArrowheads="1"/>
            </p:cNvPicPr>
            <p:nvPr/>
          </p:nvPicPr>
          <p:blipFill>
            <a:blip r:embed="rId3"/>
            <a:srcRect l="1646" r="1976"/>
            <a:stretch>
              <a:fillRect/>
            </a:stretch>
          </p:blipFill>
          <p:spPr bwMode="auto">
            <a:xfrm>
              <a:off x="276" y="1232"/>
              <a:ext cx="5268" cy="204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46121" name="Rectangle 9"/>
          <p:cNvSpPr>
            <a:spLocks noGrp="1" noChangeArrowheads="1"/>
          </p:cNvSpPr>
          <p:nvPr>
            <p:ph type="title"/>
          </p:nvPr>
        </p:nvSpPr>
        <p:spPr>
          <a:xfrm>
            <a:off x="219075" y="169863"/>
            <a:ext cx="82851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ARFF Emergency Hand Signals - 4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030113-N-2410G-507"/>
          <p:cNvPicPr>
            <a:picLocks noChangeAspect="1" noChangeArrowheads="1"/>
          </p:cNvPicPr>
          <p:nvPr/>
        </p:nvPicPr>
        <p:blipFill>
          <a:blip r:embed="rId3"/>
          <a:srcRect l="890" t="2373"/>
          <a:stretch>
            <a:fillRect/>
          </a:stretch>
        </p:blipFill>
        <p:spPr bwMode="auto">
          <a:xfrm>
            <a:off x="0" y="0"/>
            <a:ext cx="9191625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20138" cy="117951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Plane Director Uses Hand Signals to Give Directions to Pilots - 1 </a:t>
            </a:r>
          </a:p>
        </p:txBody>
      </p:sp>
      <p:pic>
        <p:nvPicPr>
          <p:cNvPr id="68612" name="Picture 4" descr="bataan-harrier032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8813" y="2654300"/>
            <a:ext cx="21113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deckl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5450" y="1220788"/>
            <a:ext cx="3333750" cy="20193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9635" name="Picture 2" descr="Fighter2l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2525" y="3133725"/>
            <a:ext cx="4699000" cy="3351213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9636" name="Picture 3" descr="web_021121-N-0905V-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" y="1533525"/>
            <a:ext cx="4762500" cy="31146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4816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69863"/>
            <a:ext cx="88947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Plane Director Using Hand Signals - 2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030914-N-0905V-104"/>
          <p:cNvPicPr>
            <a:picLocks noChangeAspect="1" noChangeArrowheads="1"/>
          </p:cNvPicPr>
          <p:nvPr/>
        </p:nvPicPr>
        <p:blipFill>
          <a:blip r:embed="rId3"/>
          <a:srcRect r="3920"/>
          <a:stretch>
            <a:fillRect/>
          </a:stretch>
        </p:blipFill>
        <p:spPr bwMode="auto">
          <a:xfrm>
            <a:off x="0" y="0"/>
            <a:ext cx="914400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87" name="Rectangle 3"/>
          <p:cNvSpPr>
            <a:spLocks noGrp="1" noChangeArrowheads="1"/>
          </p:cNvSpPr>
          <p:nvPr>
            <p:ph type="title"/>
          </p:nvPr>
        </p:nvSpPr>
        <p:spPr>
          <a:xfrm>
            <a:off x="2557463" y="5027613"/>
            <a:ext cx="538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Ready for Launch </a:t>
            </a:r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0" y="169863"/>
            <a:ext cx="8678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4000">
                <a:solidFill>
                  <a:schemeClr val="tx2"/>
                </a:solidFill>
              </a:rPr>
              <a:t>Plane Director Using Hand Signals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ontroller-suspend.jpg (9576 bytes)"/>
          <p:cNvPicPr>
            <a:picLocks noChangeAspect="1" noChangeArrowheads="1"/>
          </p:cNvPicPr>
          <p:nvPr/>
        </p:nvPicPr>
        <p:blipFill>
          <a:blip r:link="rId4"/>
          <a:srcRect/>
          <a:stretch>
            <a:fillRect/>
          </a:stretch>
        </p:blipFill>
        <p:spPr bwMode="auto">
          <a:xfrm>
            <a:off x="390525" y="3757613"/>
            <a:ext cx="1314450" cy="12858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28" name="Picture 3" descr="controller-brakesoff.jpg (4863 bytes)"/>
          <p:cNvPicPr>
            <a:picLocks noChangeAspect="1" noChangeArrowheads="1"/>
          </p:cNvPicPr>
          <p:nvPr/>
        </p:nvPicPr>
        <p:blipFill>
          <a:blip r:link="rId5"/>
          <a:srcRect/>
          <a:stretch>
            <a:fillRect/>
          </a:stretch>
        </p:blipFill>
        <p:spPr bwMode="auto">
          <a:xfrm>
            <a:off x="7002463" y="1109663"/>
            <a:ext cx="1819275" cy="12858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29" name="Picture 4" descr="controller-thumpsup.jpg (5840 bytes)"/>
          <p:cNvPicPr>
            <a:picLocks noChangeAspect="1" noChangeArrowheads="1"/>
          </p:cNvPicPr>
          <p:nvPr/>
        </p:nvPicPr>
        <p:blipFill>
          <a:blip r:link="rId6"/>
          <a:srcRect/>
          <a:stretch>
            <a:fillRect/>
          </a:stretch>
        </p:blipFill>
        <p:spPr bwMode="auto">
          <a:xfrm>
            <a:off x="5048250" y="3495675"/>
            <a:ext cx="1285875" cy="12858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222250" y="595313"/>
            <a:ext cx="1652588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FFCC00"/>
                </a:solidFill>
                <a:cs typeface="Arial" pitchFamily="34" charset="0"/>
              </a:rPr>
              <a:t>Complete Final Turn Up</a:t>
            </a:r>
            <a:br>
              <a:rPr lang="en-US">
                <a:solidFill>
                  <a:srgbClr val="FFCC00"/>
                </a:solidFill>
                <a:cs typeface="Arial" pitchFamily="34" charset="0"/>
              </a:rPr>
            </a:br>
            <a:r>
              <a:rPr lang="en-US">
                <a:solidFill>
                  <a:srgbClr val="FFCC00"/>
                </a:solidFill>
                <a:cs typeface="Arial" pitchFamily="34" charset="0"/>
              </a:rPr>
              <a:t>(Instructions to pilot)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1873250" y="3987800"/>
            <a:ext cx="263366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FFCC00"/>
                </a:solidFill>
                <a:cs typeface="Arial" pitchFamily="34" charset="0"/>
              </a:rPr>
              <a:t>Suspend Catapult Operation</a:t>
            </a:r>
            <a:endParaRPr lang="en-US">
              <a:solidFill>
                <a:srgbClr val="C3B157"/>
              </a:solidFill>
              <a:latin typeface="Times New Roman" pitchFamily="18" charset="0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6416675" y="4105275"/>
            <a:ext cx="218916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FFCC00"/>
                </a:solidFill>
                <a:cs typeface="Arial" pitchFamily="34" charset="0"/>
              </a:rPr>
              <a:t>All Clear or Affirmative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5340350" y="1158875"/>
            <a:ext cx="160178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>
                <a:solidFill>
                  <a:srgbClr val="FFCC00"/>
                </a:solidFill>
                <a:cs typeface="Arial" pitchFamily="34" charset="0"/>
              </a:rPr>
              <a:t>Brakes off or Brakes On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900238" y="581025"/>
          <a:ext cx="2505075" cy="1466850"/>
        </p:xfrm>
        <a:graphic>
          <a:graphicData uri="http://schemas.openxmlformats.org/presentationml/2006/ole">
            <p:oleObj spid="_x0000_s1026" name="Bitmap Image" r:id="rId7" imgW="2505425" imgH="1495634" progId="PBrush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90525" y="5200650"/>
            <a:ext cx="324326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FFCC00"/>
                </a:solidFill>
                <a:cs typeface="Arial" pitchFamily="34" charset="0"/>
              </a:rPr>
              <a:t>(Fist clenched = Suspend Operation)</a:t>
            </a:r>
            <a:r>
              <a:rPr lang="en-US">
                <a:solidFill>
                  <a:srgbClr val="C3B157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ontroller-"/>
          <p:cNvPicPr>
            <a:picLocks noChangeAspect="1" noChangeArrowheads="1"/>
          </p:cNvPicPr>
          <p:nvPr/>
        </p:nvPicPr>
        <p:blipFill>
          <a:blip r:link="rId3"/>
          <a:srcRect/>
          <a:stretch>
            <a:fillRect/>
          </a:stretch>
        </p:blipFill>
        <p:spPr bwMode="auto">
          <a:xfrm>
            <a:off x="1841500" y="4843463"/>
            <a:ext cx="1647825" cy="14001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1683" name="Picture 3" descr="Controller-hangfire.jpg (5509 bytes)"/>
          <p:cNvPicPr>
            <a:picLocks noChangeAspect="1" noChangeArrowheads="1"/>
          </p:cNvPicPr>
          <p:nvPr/>
        </p:nvPicPr>
        <p:blipFill>
          <a:blip r:link="rId4"/>
          <a:srcRect/>
          <a:stretch>
            <a:fillRect/>
          </a:stretch>
        </p:blipFill>
        <p:spPr bwMode="auto">
          <a:xfrm>
            <a:off x="7162800" y="2757488"/>
            <a:ext cx="1314450" cy="14001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1684" name="Picture 4" descr="controller-upyours.jpg (6215 bytes)"/>
          <p:cNvPicPr>
            <a:picLocks noChangeAspect="1" noChangeArrowheads="1"/>
          </p:cNvPicPr>
          <p:nvPr/>
        </p:nvPicPr>
        <p:blipFill>
          <a:blip r:link="rId5"/>
          <a:srcRect/>
          <a:stretch>
            <a:fillRect/>
          </a:stretch>
        </p:blipFill>
        <p:spPr bwMode="auto">
          <a:xfrm>
            <a:off x="3830638" y="2419350"/>
            <a:ext cx="1104900" cy="12858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1685" name="Picture 5" descr="controller-salute.jpg (5794 bytes)"/>
          <p:cNvPicPr>
            <a:picLocks noChangeAspect="1" noChangeArrowheads="1"/>
          </p:cNvPicPr>
          <p:nvPr/>
        </p:nvPicPr>
        <p:blipFill>
          <a:blip r:link="rId6"/>
          <a:srcRect/>
          <a:stretch>
            <a:fillRect/>
          </a:stretch>
        </p:blipFill>
        <p:spPr bwMode="auto">
          <a:xfrm>
            <a:off x="415925" y="247650"/>
            <a:ext cx="1266825" cy="12858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9075" y="3952875"/>
            <a:ext cx="22987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CC00"/>
                </a:solidFill>
                <a:cs typeface="Arial" pitchFamily="34" charset="0"/>
              </a:rPr>
              <a:t>I have control. </a:t>
            </a:r>
            <a:br>
              <a:rPr lang="en-US">
                <a:solidFill>
                  <a:srgbClr val="FFCC00"/>
                </a:solidFill>
                <a:cs typeface="Arial" pitchFamily="34" charset="0"/>
              </a:rPr>
            </a:br>
            <a:r>
              <a:rPr lang="en-US">
                <a:solidFill>
                  <a:srgbClr val="FFCC00"/>
                </a:solidFill>
                <a:cs typeface="Arial" pitchFamily="34" charset="0"/>
              </a:rPr>
              <a:t>(Taking over from </a:t>
            </a:r>
            <a:br>
              <a:rPr lang="en-US">
                <a:solidFill>
                  <a:srgbClr val="FFCC00"/>
                </a:solidFill>
                <a:cs typeface="Arial" pitchFamily="34" charset="0"/>
              </a:rPr>
            </a:br>
            <a:r>
              <a:rPr lang="en-US">
                <a:solidFill>
                  <a:srgbClr val="FFCC00"/>
                </a:solidFill>
                <a:cs typeface="Arial" pitchFamily="34" charset="0"/>
              </a:rPr>
              <a:t>previous controller)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6475413" y="4244975"/>
            <a:ext cx="2547937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CC00"/>
                </a:solidFill>
                <a:cs typeface="Arial" pitchFamily="34" charset="0"/>
              </a:rPr>
              <a:t>Hang Fire</a:t>
            </a:r>
            <a:br>
              <a:rPr lang="en-US">
                <a:solidFill>
                  <a:srgbClr val="FFCC00"/>
                </a:solidFill>
                <a:cs typeface="Arial" pitchFamily="34" charset="0"/>
              </a:rPr>
            </a:br>
            <a:r>
              <a:rPr lang="en-US">
                <a:solidFill>
                  <a:srgbClr val="FFCC00"/>
                </a:solidFill>
                <a:cs typeface="Arial" pitchFamily="34" charset="0"/>
              </a:rPr>
              <a:t>(Pilot to hold on until further instructions)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714500" y="2163763"/>
            <a:ext cx="2039938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FFCC00"/>
                </a:solidFill>
                <a:cs typeface="Arial" pitchFamily="34" charset="0"/>
              </a:rPr>
              <a:t>Lower Launch Bar or Raise Launch Bar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733550" y="368300"/>
            <a:ext cx="69119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FFCC00"/>
                </a:solidFill>
                <a:cs typeface="Arial" pitchFamily="34" charset="0"/>
              </a:rPr>
              <a:t>The pilot salutes when ready to launch.</a:t>
            </a:r>
            <a:br>
              <a:rPr lang="en-US">
                <a:solidFill>
                  <a:srgbClr val="FFCC00"/>
                </a:solidFill>
                <a:cs typeface="Arial" pitchFamily="34" charset="0"/>
              </a:rPr>
            </a:br>
            <a:r>
              <a:rPr lang="en-US">
                <a:solidFill>
                  <a:srgbClr val="FFCC00"/>
                </a:solidFill>
                <a:cs typeface="Arial" pitchFamily="34" charset="0"/>
              </a:rPr>
              <a:t>The Plane Director returns salute to acknowledge pilot's readiness.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Eliminate the 3-handed interface</a:t>
            </a:r>
          </a:p>
          <a:p>
            <a:pPr lvl="1" eaLnBrk="1" hangingPunct="1">
              <a:defRPr/>
            </a:pPr>
            <a:r>
              <a:rPr lang="en-US" smtClean="0"/>
              <a:t>Keyboard + mouse (impossible situation, really)</a:t>
            </a:r>
          </a:p>
          <a:p>
            <a:pPr lvl="1" eaLnBrk="1" hangingPunct="1">
              <a:defRPr/>
            </a:pPr>
            <a:r>
              <a:rPr lang="en-US" smtClean="0"/>
              <a:t>2 hands plus voice?  </a:t>
            </a:r>
          </a:p>
          <a:p>
            <a:pPr eaLnBrk="1" hangingPunct="1">
              <a:defRPr/>
            </a:pPr>
            <a:r>
              <a:rPr lang="en-US" smtClean="0"/>
              <a:t>Another kind of input?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Modes</a:t>
            </a:r>
          </a:p>
        </p:txBody>
      </p:sp>
      <p:sp>
        <p:nvSpPr>
          <p:cNvPr id="300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</a:t>
            </a:r>
            <a:r>
              <a:rPr lang="en-US" i="1" smtClean="0"/>
              <a:t>mode</a:t>
            </a:r>
            <a:r>
              <a:rPr lang="en-US" smtClean="0"/>
              <a:t> am I in?</a:t>
            </a:r>
          </a:p>
          <a:p>
            <a:pPr lvl="1" eaLnBrk="1" hangingPunct="1">
              <a:defRPr/>
            </a:pPr>
            <a:r>
              <a:rPr lang="en-US" smtClean="0"/>
              <a:t>Should always be able to answer</a:t>
            </a:r>
          </a:p>
          <a:p>
            <a:pPr eaLnBrk="1" hangingPunct="1">
              <a:defRPr/>
            </a:pPr>
            <a:r>
              <a:rPr lang="en-US" smtClean="0"/>
              <a:t>Maintain analogies (parallelisms)</a:t>
            </a:r>
          </a:p>
          <a:p>
            <a:pPr lvl="1" eaLnBrk="1" hangingPunct="1">
              <a:defRPr/>
            </a:pPr>
            <a:r>
              <a:rPr lang="en-US" smtClean="0"/>
              <a:t>Similar actions produce analogous functions in various modes</a:t>
            </a:r>
          </a:p>
          <a:p>
            <a:pPr lvl="2" eaLnBrk="1" hangingPunct="1">
              <a:defRPr/>
            </a:pPr>
            <a:r>
              <a:rPr lang="en-US" smtClean="0"/>
              <a:t>Examples ??</a:t>
            </a:r>
          </a:p>
          <a:p>
            <a:pPr lvl="2" eaLnBrk="1" hangingPunct="1">
              <a:defRPr/>
            </a:pPr>
            <a:r>
              <a:rPr lang="en-US" smtClean="0"/>
              <a:t>This is a kind of consistency, really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Topics for Future</a:t>
            </a:r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Ergonomics</a:t>
            </a:r>
          </a:p>
          <a:p>
            <a:pPr eaLnBrk="1" hangingPunct="1">
              <a:defRPr/>
            </a:pPr>
            <a:r>
              <a:rPr lang="en-US" smtClean="0"/>
              <a:t>Psychological aspect, </a:t>
            </a:r>
          </a:p>
          <a:p>
            <a:pPr eaLnBrk="1" hangingPunct="1">
              <a:defRPr/>
            </a:pPr>
            <a:r>
              <a:rPr lang="en-US" smtClean="0"/>
              <a:t>Smart interfaces / AI</a:t>
            </a:r>
          </a:p>
          <a:p>
            <a:pPr eaLnBrk="1" hangingPunct="1">
              <a:defRPr/>
            </a:pPr>
            <a:r>
              <a:rPr lang="en-US" smtClean="0"/>
              <a:t>Building interfaces</a:t>
            </a:r>
          </a:p>
          <a:p>
            <a:pPr lvl="1" eaLnBrk="1" hangingPunct="1">
              <a:defRPr/>
            </a:pPr>
            <a:r>
              <a:rPr lang="en-US" smtClean="0"/>
              <a:t>Designing interfaces</a:t>
            </a:r>
          </a:p>
          <a:p>
            <a:pPr lvl="1" eaLnBrk="1" hangingPunct="1">
              <a:defRPr/>
            </a:pPr>
            <a:r>
              <a:rPr lang="en-US" smtClean="0"/>
              <a:t>Testing</a:t>
            </a:r>
          </a:p>
          <a:p>
            <a:pPr lvl="1" eaLnBrk="1" hangingPunct="1">
              <a:defRPr/>
            </a:pPr>
            <a:r>
              <a:rPr lang="en-US" smtClean="0"/>
              <a:t>Throwing out inadequate ones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Conclusions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This is not so easy to figure out</a:t>
            </a:r>
          </a:p>
          <a:p>
            <a:pPr eaLnBrk="1" hangingPunct="1">
              <a:defRPr/>
            </a:pPr>
            <a:r>
              <a:rPr lang="en-US" smtClean="0"/>
              <a:t>This IS hard to do</a:t>
            </a:r>
          </a:p>
          <a:p>
            <a:pPr lvl="1" eaLnBrk="1" hangingPunct="1">
              <a:defRPr/>
            </a:pPr>
            <a:r>
              <a:rPr lang="en-US" smtClean="0"/>
              <a:t>Take much work, actually</a:t>
            </a:r>
          </a:p>
          <a:p>
            <a:pPr lvl="1" eaLnBrk="1" hangingPunct="1">
              <a:defRPr/>
            </a:pPr>
            <a:r>
              <a:rPr lang="en-US" smtClean="0"/>
              <a:t>UI is expensive, labor intensive</a:t>
            </a:r>
          </a:p>
          <a:p>
            <a:pPr eaLnBrk="1" hangingPunct="1">
              <a:defRPr/>
            </a:pPr>
            <a:r>
              <a:rPr lang="en-US" smtClean="0"/>
              <a:t>Have not begun to talk about real AI, just “HI”!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96963" y="3581400"/>
            <a:ext cx="6029325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>End 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r>
              <a:rPr lang="en-US" sz="4000" i="1" smtClean="0"/>
              <a:t>This Ain’t Rocket Science…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01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Who is the user?</a:t>
            </a:r>
          </a:p>
          <a:p>
            <a:pPr lvl="1" eaLnBrk="1" hangingPunct="1">
              <a:defRPr/>
            </a:pPr>
            <a:r>
              <a:rPr lang="en-US" smtClean="0"/>
              <a:t>Does the interface behave differently depending on the user?</a:t>
            </a:r>
          </a:p>
          <a:p>
            <a:pPr lvl="1" eaLnBrk="1" hangingPunct="1">
              <a:defRPr/>
            </a:pPr>
            <a:r>
              <a:rPr lang="en-US" smtClean="0"/>
              <a:t>Is it customizable?</a:t>
            </a:r>
          </a:p>
          <a:p>
            <a:pPr lvl="1" eaLnBrk="1" hangingPunct="1">
              <a:defRPr/>
            </a:pPr>
            <a:r>
              <a:rPr lang="en-US" smtClean="0"/>
              <a:t>Does it remember things?</a:t>
            </a:r>
          </a:p>
          <a:p>
            <a:pPr eaLnBrk="1" hangingPunct="1">
              <a:defRPr/>
            </a:pPr>
            <a:r>
              <a:rPr lang="en-US" smtClean="0"/>
              <a:t>Does it comes up in unexpected modes?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 (non-dumb!) Interfaces</a:t>
            </a:r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Recall context from previous sessions?</a:t>
            </a:r>
          </a:p>
          <a:p>
            <a:pPr lvl="1" eaLnBrk="1" hangingPunct="1">
              <a:defRPr/>
            </a:pPr>
            <a:r>
              <a:rPr lang="en-US" smtClean="0"/>
              <a:t>Restore windows and pgms?</a:t>
            </a:r>
          </a:p>
          <a:p>
            <a:pPr lvl="1" eaLnBrk="1" hangingPunct="1">
              <a:defRPr/>
            </a:pPr>
            <a:r>
              <a:rPr lang="en-US" smtClean="0"/>
              <a:t>Allow easy return to “state” ?</a:t>
            </a:r>
          </a:p>
          <a:p>
            <a:pPr eaLnBrk="1" hangingPunct="1">
              <a:defRPr/>
            </a:pPr>
            <a:r>
              <a:rPr lang="en-US" smtClean="0"/>
              <a:t>Tactfully, alert against and resist nonsense inputs</a:t>
            </a:r>
          </a:p>
          <a:p>
            <a:pPr lvl="1" eaLnBrk="1" hangingPunct="1">
              <a:defRPr/>
            </a:pPr>
            <a:r>
              <a:rPr lang="en-US" smtClean="0"/>
              <a:t>Not allowed to do that … maybe you want to do this…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per">
  <a:themeElements>
    <a:clrScheme name="">
      <a:dk1>
        <a:srgbClr val="000000"/>
      </a:dk1>
      <a:lt1>
        <a:srgbClr val="FFFFCC"/>
      </a:lt1>
      <a:dk2>
        <a:srgbClr val="000099"/>
      </a:dk2>
      <a:lt2>
        <a:srgbClr val="FFCC00"/>
      </a:lt2>
      <a:accent1>
        <a:srgbClr val="006666"/>
      </a:accent1>
      <a:accent2>
        <a:srgbClr val="CC9900"/>
      </a:accent2>
      <a:accent3>
        <a:srgbClr val="AAAACA"/>
      </a:accent3>
      <a:accent4>
        <a:srgbClr val="DADAAE"/>
      </a:accent4>
      <a:accent5>
        <a:srgbClr val="AAB8B8"/>
      </a:accent5>
      <a:accent6>
        <a:srgbClr val="B98A00"/>
      </a:accent6>
      <a:hlink>
        <a:srgbClr val="CC6600"/>
      </a:hlink>
      <a:folHlink>
        <a:srgbClr val="969696"/>
      </a:folHlink>
    </a:clrScheme>
    <a:fontScheme name="Vi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iper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per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per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per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per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per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per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Viper</Template>
  <TotalTime>10885</TotalTime>
  <Words>2040</Words>
  <Application>Microsoft PowerPoint</Application>
  <PresentationFormat>On-screen Show (4:3)</PresentationFormat>
  <Paragraphs>423</Paragraphs>
  <Slides>72</Slides>
  <Notes>72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Viper</vt:lpstr>
      <vt:lpstr>Bitmap Image</vt:lpstr>
      <vt:lpstr>This Ain’t Rocket Science…</vt:lpstr>
      <vt:lpstr>2 Click Rule</vt:lpstr>
      <vt:lpstr>2 Click Rule</vt:lpstr>
      <vt:lpstr>2 Click Rule</vt:lpstr>
      <vt:lpstr>Modes</vt:lpstr>
      <vt:lpstr>Modes</vt:lpstr>
      <vt:lpstr>Modes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 Standard Card Lock</vt:lpstr>
      <vt:lpstr>Delayed Card Lock</vt:lpstr>
      <vt:lpstr>4 wheel steering</vt:lpstr>
      <vt:lpstr>2 wheel steering – all speeds</vt:lpstr>
      <vt:lpstr>2 wheel steering – all speeds</vt:lpstr>
      <vt:lpstr>4 wheel steering – low speed</vt:lpstr>
      <vt:lpstr>4 wheel steering – low speed</vt:lpstr>
      <vt:lpstr>4 wheel steering – low speed</vt:lpstr>
      <vt:lpstr>4 wheel steering – high speed</vt:lpstr>
      <vt:lpstr>Smart (non-dumb!) Interfaces</vt:lpstr>
      <vt:lpstr>Smart (non-dumb!) Interfaces</vt:lpstr>
      <vt:lpstr>Smart (non-dumb!) Interfaces</vt:lpstr>
      <vt:lpstr>Smart (non-dumb!) Interfaces</vt:lpstr>
      <vt:lpstr>Smart (non-dumb!) Interfaces</vt:lpstr>
      <vt:lpstr>Gestures Studies </vt:lpstr>
      <vt:lpstr>Gestures-1</vt:lpstr>
      <vt:lpstr>Gestures-2</vt:lpstr>
      <vt:lpstr>Gestures-3 </vt:lpstr>
      <vt:lpstr>Gestures-4 </vt:lpstr>
      <vt:lpstr>Gestures-5 </vt:lpstr>
      <vt:lpstr>Gestures-6 </vt:lpstr>
      <vt:lpstr>Gestures-7 </vt:lpstr>
      <vt:lpstr>Gestures-8 </vt:lpstr>
      <vt:lpstr>Pictograms - 1</vt:lpstr>
      <vt:lpstr>Pictograms - 2</vt:lpstr>
      <vt:lpstr>Pictograms - 3</vt:lpstr>
      <vt:lpstr>Pictograms -4</vt:lpstr>
      <vt:lpstr>Pictograms - 5</vt:lpstr>
      <vt:lpstr>Special Need Group: Divers</vt:lpstr>
      <vt:lpstr>Slide 56</vt:lpstr>
      <vt:lpstr>Underwater Communications  and Hand Signals - 1</vt:lpstr>
      <vt:lpstr>Underwater Communications  and Hand Signals - 2</vt:lpstr>
      <vt:lpstr>Underwater Communications  and Hand Signals - 3</vt:lpstr>
      <vt:lpstr>ARFF Emergency Hand Signals - 1</vt:lpstr>
      <vt:lpstr>Recommend Evacuation</vt:lpstr>
      <vt:lpstr>Recommend Stop</vt:lpstr>
      <vt:lpstr>ARFF Emergency Hand Signals - 4</vt:lpstr>
      <vt:lpstr>Plane Director Uses Hand Signals to Give Directions to Pilots - 1 </vt:lpstr>
      <vt:lpstr>Plane Director Using Hand Signals - 2</vt:lpstr>
      <vt:lpstr>Ready for Launch </vt:lpstr>
      <vt:lpstr>Slide 67</vt:lpstr>
      <vt:lpstr>Slide 68</vt:lpstr>
      <vt:lpstr>Smart (non-dumb!) Interfaces</vt:lpstr>
      <vt:lpstr>Topics for Future</vt:lpstr>
      <vt:lpstr>Conclusions</vt:lpstr>
      <vt:lpstr>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Committee</dc:title>
  <dc:creator>Rich Riesenfeld</dc:creator>
  <cp:lastModifiedBy>Richard F Riesenfeld</cp:lastModifiedBy>
  <cp:revision>197</cp:revision>
  <dcterms:created xsi:type="dcterms:W3CDTF">2003-08-15T17:42:39Z</dcterms:created>
  <dcterms:modified xsi:type="dcterms:W3CDTF">2008-06-12T11:57:05Z</dcterms:modified>
</cp:coreProperties>
</file>