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0"/>
  </p:notesMasterIdLst>
  <p:sldIdLst>
    <p:sldId id="256" r:id="rId2"/>
    <p:sldId id="297" r:id="rId3"/>
    <p:sldId id="299" r:id="rId4"/>
    <p:sldId id="298" r:id="rId5"/>
    <p:sldId id="289" r:id="rId6"/>
    <p:sldId id="259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301" r:id="rId25"/>
    <p:sldId id="300" r:id="rId26"/>
    <p:sldId id="306" r:id="rId27"/>
    <p:sldId id="308" r:id="rId28"/>
    <p:sldId id="307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87104" autoAdjust="0"/>
  </p:normalViewPr>
  <p:slideViewPr>
    <p:cSldViewPr snapToObjects="1">
      <p:cViewPr varScale="1">
        <p:scale>
          <a:sx n="71" d="100"/>
          <a:sy n="71" d="100"/>
        </p:scale>
        <p:origin x="-14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tableStyles" Target="tableStyles.xml"/><Relationship Id="rId31" Type="http://schemas.openxmlformats.org/officeDocument/2006/relationships/printerSettings" Target="printerSettings/printerSettings1.bin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presProps" Target="pres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E13B43-C625-5B4B-AE00-3EA4057CCE52}" type="datetimeFigureOut">
              <a:rPr lang="en-US" smtClean="0"/>
              <a:t>9/18/10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0A75C5-5BF6-C546-A0B0-8A251F9B87A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75C5-5BF6-C546-A0B0-8A251F9B87A0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75C5-5BF6-C546-A0B0-8A251F9B87A0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75C5-5BF6-C546-A0B0-8A251F9B87A0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75C5-5BF6-C546-A0B0-8A251F9B87A0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0A75C5-5BF6-C546-A0B0-8A251F9B87A0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3CFE4-1C36-0A4F-8AEC-E69016F3CB1E}" type="datetimeFigureOut">
              <a:rPr lang="en-US" smtClean="0"/>
              <a:t>9/18/10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5D9A-5BB2-B147-A00E-374FF269A3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3CFE4-1C36-0A4F-8AEC-E69016F3CB1E}" type="datetimeFigureOut">
              <a:rPr lang="en-US" smtClean="0"/>
              <a:t>9/18/10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5D9A-5BB2-B147-A00E-374FF269A3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3CFE4-1C36-0A4F-8AEC-E69016F3CB1E}" type="datetimeFigureOut">
              <a:rPr lang="en-US" smtClean="0"/>
              <a:t>9/18/10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5D9A-5BB2-B147-A00E-374FF269A3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3CFE4-1C36-0A4F-8AEC-E69016F3CB1E}" type="datetimeFigureOut">
              <a:rPr lang="en-US" smtClean="0"/>
              <a:t>9/18/10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5D9A-5BB2-B147-A00E-374FF269A3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3CFE4-1C36-0A4F-8AEC-E69016F3CB1E}" type="datetimeFigureOut">
              <a:rPr lang="en-US" smtClean="0"/>
              <a:t>9/18/10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5D9A-5BB2-B147-A00E-374FF269A3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3CFE4-1C36-0A4F-8AEC-E69016F3CB1E}" type="datetimeFigureOut">
              <a:rPr lang="en-US" smtClean="0"/>
              <a:t>9/18/10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5D9A-5BB2-B147-A00E-374FF269A3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3CFE4-1C36-0A4F-8AEC-E69016F3CB1E}" type="datetimeFigureOut">
              <a:rPr lang="en-US" smtClean="0"/>
              <a:t>9/18/10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5D9A-5BB2-B147-A00E-374FF269A3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3CFE4-1C36-0A4F-8AEC-E69016F3CB1E}" type="datetimeFigureOut">
              <a:rPr lang="en-US" smtClean="0"/>
              <a:t>9/18/10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5D9A-5BB2-B147-A00E-374FF269A3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3CFE4-1C36-0A4F-8AEC-E69016F3CB1E}" type="datetimeFigureOut">
              <a:rPr lang="en-US" smtClean="0"/>
              <a:t>9/18/10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5D9A-5BB2-B147-A00E-374FF269A3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3CFE4-1C36-0A4F-8AEC-E69016F3CB1E}" type="datetimeFigureOut">
              <a:rPr lang="en-US" smtClean="0"/>
              <a:t>9/18/10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5D9A-5BB2-B147-A00E-374FF269A3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3CFE4-1C36-0A4F-8AEC-E69016F3CB1E}" type="datetimeFigureOut">
              <a:rPr lang="en-US" smtClean="0"/>
              <a:t>9/18/10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D5D9A-5BB2-B147-A00E-374FF269A3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3CFE4-1C36-0A4F-8AEC-E69016F3CB1E}" type="datetimeFigureOut">
              <a:rPr lang="en-US" smtClean="0"/>
              <a:t>9/18/10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D5D9A-5BB2-B147-A00E-374FF269A36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5791200" y="5334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4495800" y="533400"/>
            <a:ext cx="609600" cy="609600"/>
            <a:chOff x="1600200" y="1371600"/>
            <a:chExt cx="609600" cy="609600"/>
          </a:xfrm>
        </p:grpSpPr>
        <p:sp>
          <p:nvSpPr>
            <p:cNvPr id="11" name="Oval 10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200400" y="533400"/>
            <a:ext cx="609600" cy="609600"/>
            <a:chOff x="1600200" y="1371600"/>
            <a:chExt cx="609600" cy="609600"/>
          </a:xfrm>
        </p:grpSpPr>
        <p:sp>
          <p:nvSpPr>
            <p:cNvPr id="14" name="Oval 1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8" name="Straight Arrow Connector 17"/>
          <p:cNvCxnSpPr/>
          <p:nvPr/>
        </p:nvCxnSpPr>
        <p:spPr>
          <a:xfrm>
            <a:off x="2667000" y="91281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886200" y="838200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5181600" y="838200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>
            <a:off x="3255904" y="1133866"/>
            <a:ext cx="17539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5715000" y="1143000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886200" y="304800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060790" y="103453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413340" y="34873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6478354" y="1066800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3200400" y="1995268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5791200" y="1995268"/>
            <a:ext cx="609600" cy="609600"/>
            <a:chOff x="1600200" y="1371600"/>
            <a:chExt cx="609600" cy="609600"/>
          </a:xfrm>
        </p:grpSpPr>
        <p:sp>
          <p:nvSpPr>
            <p:cNvPr id="32" name="Oval 31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7" name="Straight Arrow Connector 36"/>
          <p:cNvCxnSpPr/>
          <p:nvPr/>
        </p:nvCxnSpPr>
        <p:spPr>
          <a:xfrm>
            <a:off x="2667000" y="238381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3886200" y="230920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5181600" y="230920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Freeform 39"/>
          <p:cNvSpPr/>
          <p:nvPr/>
        </p:nvSpPr>
        <p:spPr>
          <a:xfrm>
            <a:off x="3255904" y="2604868"/>
            <a:ext cx="17539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5715000" y="26140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3886200" y="1775802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4060790" y="250553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413340" y="181973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478354" y="2537802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sp>
        <p:nvSpPr>
          <p:cNvPr id="47" name="Oval 46"/>
          <p:cNvSpPr/>
          <p:nvPr/>
        </p:nvSpPr>
        <p:spPr>
          <a:xfrm>
            <a:off x="4495800" y="1995268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3581400" y="3821668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4724400" y="3821668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5867400" y="38862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4210050" y="418941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5334000" y="4191000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3" name="Group 52"/>
          <p:cNvGrpSpPr/>
          <p:nvPr/>
        </p:nvGrpSpPr>
        <p:grpSpPr>
          <a:xfrm>
            <a:off x="7010400" y="3886200"/>
            <a:ext cx="609600" cy="609600"/>
            <a:chOff x="1600200" y="1371600"/>
            <a:chExt cx="609600" cy="609600"/>
          </a:xfrm>
        </p:grpSpPr>
        <p:sp>
          <p:nvSpPr>
            <p:cNvPr id="54" name="Oval 5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6" name="Straight Arrow Connector 55"/>
          <p:cNvCxnSpPr/>
          <p:nvPr/>
        </p:nvCxnSpPr>
        <p:spPr>
          <a:xfrm>
            <a:off x="6477000" y="4191000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2438400" y="3810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3067050" y="417774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125770" y="370153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5413340" y="3657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4270340" y="3669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6652944" y="370153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1905000" y="418941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Oval 74"/>
          <p:cNvSpPr/>
          <p:nvPr/>
        </p:nvSpPr>
        <p:spPr>
          <a:xfrm>
            <a:off x="3581400" y="4888468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4724400" y="4888468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5867400" y="4953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4210050" y="525621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5334000" y="5257800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0" name="Group 79"/>
          <p:cNvGrpSpPr/>
          <p:nvPr/>
        </p:nvGrpSpPr>
        <p:grpSpPr>
          <a:xfrm>
            <a:off x="7010400" y="4953000"/>
            <a:ext cx="609600" cy="609600"/>
            <a:chOff x="1600200" y="1371600"/>
            <a:chExt cx="609600" cy="609600"/>
          </a:xfrm>
        </p:grpSpPr>
        <p:sp>
          <p:nvSpPr>
            <p:cNvPr id="81" name="Oval 80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83" name="Straight Arrow Connector 82"/>
          <p:cNvCxnSpPr/>
          <p:nvPr/>
        </p:nvCxnSpPr>
        <p:spPr>
          <a:xfrm>
            <a:off x="6477000" y="5257800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5413340" y="4724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88" name="TextBox 87"/>
          <p:cNvSpPr txBox="1"/>
          <p:nvPr/>
        </p:nvSpPr>
        <p:spPr>
          <a:xfrm>
            <a:off x="4270340" y="4736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89" name="TextBox 88"/>
          <p:cNvSpPr txBox="1"/>
          <p:nvPr/>
        </p:nvSpPr>
        <p:spPr>
          <a:xfrm>
            <a:off x="6652944" y="476833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cxnSp>
        <p:nvCxnSpPr>
          <p:cNvPr id="92" name="Straight Arrow Connector 91"/>
          <p:cNvCxnSpPr>
            <a:endCxn id="75" idx="1"/>
          </p:cNvCxnSpPr>
          <p:nvPr/>
        </p:nvCxnSpPr>
        <p:spPr>
          <a:xfrm>
            <a:off x="3048000" y="4419600"/>
            <a:ext cx="622674" cy="5581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>
            <a:off x="4177926" y="4419600"/>
            <a:ext cx="622674" cy="5581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>
            <a:off x="5320926" y="4419600"/>
            <a:ext cx="622674" cy="5581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>
            <a:off x="6540126" y="4419600"/>
            <a:ext cx="622674" cy="5581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3127340" y="42788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97" name="TextBox 96"/>
          <p:cNvSpPr txBox="1"/>
          <p:nvPr/>
        </p:nvSpPr>
        <p:spPr>
          <a:xfrm>
            <a:off x="4346540" y="4267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8" name="TextBox 97"/>
          <p:cNvSpPr txBox="1"/>
          <p:nvPr/>
        </p:nvSpPr>
        <p:spPr>
          <a:xfrm>
            <a:off x="5489540" y="42788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99" name="TextBox 98"/>
          <p:cNvSpPr txBox="1"/>
          <p:nvPr/>
        </p:nvSpPr>
        <p:spPr>
          <a:xfrm>
            <a:off x="6652944" y="42788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00" name="Freeform 99"/>
          <p:cNvSpPr/>
          <p:nvPr/>
        </p:nvSpPr>
        <p:spPr>
          <a:xfrm rot="10800000">
            <a:off x="2360846" y="3452201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reeform 101"/>
          <p:cNvSpPr/>
          <p:nvPr/>
        </p:nvSpPr>
        <p:spPr>
          <a:xfrm>
            <a:off x="6932846" y="5486400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reeform 102"/>
          <p:cNvSpPr/>
          <p:nvPr/>
        </p:nvSpPr>
        <p:spPr>
          <a:xfrm rot="10800000">
            <a:off x="6934201" y="3505200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/>
          <p:cNvSpPr txBox="1"/>
          <p:nvPr/>
        </p:nvSpPr>
        <p:spPr>
          <a:xfrm>
            <a:off x="7067550" y="5867400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sp>
        <p:nvSpPr>
          <p:cNvPr id="106" name="TextBox 105"/>
          <p:cNvSpPr txBox="1"/>
          <p:nvPr/>
        </p:nvSpPr>
        <p:spPr>
          <a:xfrm>
            <a:off x="2438400" y="3048000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sp>
        <p:nvSpPr>
          <p:cNvPr id="107" name="TextBox 106"/>
          <p:cNvSpPr txBox="1"/>
          <p:nvPr/>
        </p:nvSpPr>
        <p:spPr>
          <a:xfrm>
            <a:off x="7067550" y="3048000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sp>
        <p:nvSpPr>
          <p:cNvPr id="108" name="TextBox 107"/>
          <p:cNvSpPr txBox="1"/>
          <p:nvPr/>
        </p:nvSpPr>
        <p:spPr>
          <a:xfrm>
            <a:off x="2652775" y="3886200"/>
            <a:ext cx="24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3733800" y="3886200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11" name="TextBox 110"/>
          <p:cNvSpPr txBox="1"/>
          <p:nvPr/>
        </p:nvSpPr>
        <p:spPr>
          <a:xfrm>
            <a:off x="4863371" y="3886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endParaRPr lang="en-US" dirty="0"/>
          </a:p>
        </p:txBody>
      </p:sp>
      <p:sp>
        <p:nvSpPr>
          <p:cNvPr id="112" name="TextBox 111"/>
          <p:cNvSpPr txBox="1"/>
          <p:nvPr/>
        </p:nvSpPr>
        <p:spPr>
          <a:xfrm>
            <a:off x="6006371" y="39740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  <a:endParaRPr lang="en-US" dirty="0"/>
          </a:p>
        </p:txBody>
      </p:sp>
      <p:sp>
        <p:nvSpPr>
          <p:cNvPr id="113" name="TextBox 112"/>
          <p:cNvSpPr txBox="1"/>
          <p:nvPr/>
        </p:nvSpPr>
        <p:spPr>
          <a:xfrm>
            <a:off x="7149371" y="3974068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sp>
        <p:nvSpPr>
          <p:cNvPr id="114" name="TextBox 113"/>
          <p:cNvSpPr txBox="1"/>
          <p:nvPr/>
        </p:nvSpPr>
        <p:spPr>
          <a:xfrm>
            <a:off x="7162800" y="5040868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F2</a:t>
            </a:r>
            <a:endParaRPr lang="en-US" dirty="0"/>
          </a:p>
        </p:txBody>
      </p:sp>
      <p:sp>
        <p:nvSpPr>
          <p:cNvPr id="115" name="TextBox 114"/>
          <p:cNvSpPr txBox="1"/>
          <p:nvPr/>
        </p:nvSpPr>
        <p:spPr>
          <a:xfrm>
            <a:off x="6019800" y="5029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endParaRPr lang="en-US" dirty="0"/>
          </a:p>
        </p:txBody>
      </p:sp>
      <p:sp>
        <p:nvSpPr>
          <p:cNvPr id="116" name="TextBox 115"/>
          <p:cNvSpPr txBox="1"/>
          <p:nvPr/>
        </p:nvSpPr>
        <p:spPr>
          <a:xfrm>
            <a:off x="4863371" y="5040868"/>
            <a:ext cx="339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  <a:endParaRPr lang="en-US" dirty="0"/>
          </a:p>
        </p:txBody>
      </p:sp>
      <p:sp>
        <p:nvSpPr>
          <p:cNvPr id="117" name="TextBox 116"/>
          <p:cNvSpPr txBox="1"/>
          <p:nvPr/>
        </p:nvSpPr>
        <p:spPr>
          <a:xfrm>
            <a:off x="3733800" y="5029200"/>
            <a:ext cx="303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18" name="TextBox 117"/>
          <p:cNvSpPr txBox="1"/>
          <p:nvPr/>
        </p:nvSpPr>
        <p:spPr>
          <a:xfrm>
            <a:off x="990600" y="912812"/>
            <a:ext cx="1193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Ans</a:t>
            </a:r>
            <a:r>
              <a:rPr lang="en-US" dirty="0" smtClean="0"/>
              <a:t> for 7,9</a:t>
            </a:r>
            <a:endParaRPr lang="en-US" dirty="0"/>
          </a:p>
        </p:txBody>
      </p:sp>
      <p:sp>
        <p:nvSpPr>
          <p:cNvPr id="119" name="TextBox 118"/>
          <p:cNvSpPr txBox="1"/>
          <p:nvPr/>
        </p:nvSpPr>
        <p:spPr>
          <a:xfrm>
            <a:off x="990600" y="2145268"/>
            <a:ext cx="1310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Ans</a:t>
            </a:r>
            <a:r>
              <a:rPr lang="en-US" dirty="0" smtClean="0"/>
              <a:t> for 8,10</a:t>
            </a:r>
            <a:endParaRPr lang="en-US" dirty="0"/>
          </a:p>
        </p:txBody>
      </p:sp>
      <p:sp>
        <p:nvSpPr>
          <p:cNvPr id="120" name="TextBox 119"/>
          <p:cNvSpPr txBox="1"/>
          <p:nvPr/>
        </p:nvSpPr>
        <p:spPr>
          <a:xfrm>
            <a:off x="670662" y="3657600"/>
            <a:ext cx="1135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Ans</a:t>
            </a:r>
            <a:r>
              <a:rPr lang="en-US" dirty="0" smtClean="0"/>
              <a:t> for 11</a:t>
            </a:r>
            <a:endParaRPr lang="en-US" dirty="0"/>
          </a:p>
        </p:txBody>
      </p:sp>
      <p:sp>
        <p:nvSpPr>
          <p:cNvPr id="121" name="TextBox 120"/>
          <p:cNvSpPr txBox="1"/>
          <p:nvPr/>
        </p:nvSpPr>
        <p:spPr>
          <a:xfrm>
            <a:off x="304800" y="5867400"/>
            <a:ext cx="5606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Ans</a:t>
            </a:r>
            <a:r>
              <a:rPr lang="en-US" dirty="0" smtClean="0"/>
              <a:t> for 12 : (0+1)*  (0101+1101+0001+0110+0100) (0+1)*</a:t>
            </a:r>
            <a:endParaRPr lang="en-US" dirty="0"/>
          </a:p>
        </p:txBody>
      </p:sp>
      <p:sp>
        <p:nvSpPr>
          <p:cNvPr id="122" name="TextBox 121"/>
          <p:cNvSpPr txBox="1"/>
          <p:nvPr/>
        </p:nvSpPr>
        <p:spPr>
          <a:xfrm>
            <a:off x="304800" y="6260068"/>
            <a:ext cx="5628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Ans</a:t>
            </a:r>
            <a:r>
              <a:rPr lang="en-US" dirty="0" smtClean="0"/>
              <a:t> for 13 : Can obtain using JFLAP. Also see the following.</a:t>
            </a:r>
            <a:endParaRPr lang="en-US" dirty="0"/>
          </a:p>
        </p:txBody>
      </p:sp>
      <p:sp>
        <p:nvSpPr>
          <p:cNvPr id="123" name="TextBox 122"/>
          <p:cNvSpPr txBox="1"/>
          <p:nvPr/>
        </p:nvSpPr>
        <p:spPr>
          <a:xfrm>
            <a:off x="255088" y="4977742"/>
            <a:ext cx="2356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Ans</a:t>
            </a:r>
            <a:r>
              <a:rPr lang="en-US" dirty="0" smtClean="0"/>
              <a:t> for 15:postponed!!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1828800" y="211300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295400" y="249241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048000" y="33322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cxnSp>
        <p:nvCxnSpPr>
          <p:cNvPr id="33" name="Straight Arrow Connector 32"/>
          <p:cNvCxnSpPr/>
          <p:nvPr/>
        </p:nvCxnSpPr>
        <p:spPr>
          <a:xfrm rot="5400000">
            <a:off x="3280967" y="2033789"/>
            <a:ext cx="697470" cy="2227496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Freeform 38"/>
          <p:cNvSpPr/>
          <p:nvPr/>
        </p:nvSpPr>
        <p:spPr>
          <a:xfrm>
            <a:off x="1828800" y="39418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prstDash val="sysDot"/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 rot="10800000">
            <a:off x="4362451" y="18082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2164815" y="45074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4495800" y="13510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43175" y="2189202"/>
            <a:ext cx="24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577621" y="2277070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058754" y="3496270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F2</a:t>
            </a:r>
            <a:endParaRPr lang="en-US" dirty="0"/>
          </a:p>
        </p:txBody>
      </p:sp>
      <p:sp>
        <p:nvSpPr>
          <p:cNvPr id="55" name="Oval 54"/>
          <p:cNvSpPr/>
          <p:nvPr/>
        </p:nvSpPr>
        <p:spPr>
          <a:xfrm>
            <a:off x="6248400" y="340840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2438400" y="2490826"/>
            <a:ext cx="2000250" cy="3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55" idx="2"/>
          </p:cNvCxnSpPr>
          <p:nvPr/>
        </p:nvCxnSpPr>
        <p:spPr>
          <a:xfrm rot="10800000">
            <a:off x="4958976" y="2709528"/>
            <a:ext cx="1289424" cy="10036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1" idx="5"/>
          </p:cNvCxnSpPr>
          <p:nvPr/>
        </p:nvCxnSpPr>
        <p:spPr>
          <a:xfrm rot="16200000" flipH="1">
            <a:off x="3644526" y="1337928"/>
            <a:ext cx="1308474" cy="38992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4194140" y="3408402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5638800" y="261413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3200400" y="19722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71" name="Straight Arrow Connector 70"/>
          <p:cNvCxnSpPr>
            <a:endCxn id="11" idx="4"/>
          </p:cNvCxnSpPr>
          <p:nvPr/>
        </p:nvCxnSpPr>
        <p:spPr>
          <a:xfrm rot="16200000" flipV="1">
            <a:off x="1829477" y="3026725"/>
            <a:ext cx="685800" cy="77554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1828800" y="28866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685800" y="2209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>
            <a:endCxn id="28" idx="2"/>
          </p:cNvCxnSpPr>
          <p:nvPr/>
        </p:nvCxnSpPr>
        <p:spPr>
          <a:xfrm>
            <a:off x="228600" y="2514600"/>
            <a:ext cx="457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Group 6"/>
          <p:cNvGrpSpPr/>
          <p:nvPr/>
        </p:nvGrpSpPr>
        <p:grpSpPr>
          <a:xfrm>
            <a:off x="7010400" y="1905000"/>
            <a:ext cx="609600" cy="609600"/>
            <a:chOff x="1600200" y="1371600"/>
            <a:chExt cx="609600" cy="609600"/>
          </a:xfrm>
        </p:grpSpPr>
        <p:sp>
          <p:nvSpPr>
            <p:cNvPr id="34" name="Oval 3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7149371" y="1992868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1905000" y="3429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95800" y="2133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6392694" y="3505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5" name="Freeform 44"/>
          <p:cNvSpPr/>
          <p:nvPr/>
        </p:nvSpPr>
        <p:spPr>
          <a:xfrm>
            <a:off x="5115274" y="2271838"/>
            <a:ext cx="1860100" cy="107331"/>
          </a:xfrm>
          <a:custGeom>
            <a:avLst/>
            <a:gdLst>
              <a:gd name="connsiteX0" fmla="*/ 0 w 1860100"/>
              <a:gd name="connsiteY0" fmla="*/ 107331 h 107331"/>
              <a:gd name="connsiteX1" fmla="*/ 1860100 w 1860100"/>
              <a:gd name="connsiteY1" fmla="*/ 0 h 107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60100" h="107331">
                <a:moveTo>
                  <a:pt x="0" y="107331"/>
                </a:moveTo>
                <a:lnTo>
                  <a:pt x="1860100" y="0"/>
                </a:ln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/>
          <p:cNvSpPr/>
          <p:nvPr/>
        </p:nvSpPr>
        <p:spPr>
          <a:xfrm>
            <a:off x="2503980" y="2611720"/>
            <a:ext cx="5204703" cy="1931956"/>
          </a:xfrm>
          <a:custGeom>
            <a:avLst/>
            <a:gdLst>
              <a:gd name="connsiteX0" fmla="*/ 0 w 5204703"/>
              <a:gd name="connsiteY0" fmla="*/ 1126974 h 1931956"/>
              <a:gd name="connsiteX1" fmla="*/ 2700722 w 5204703"/>
              <a:gd name="connsiteY1" fmla="*/ 1824626 h 1931956"/>
              <a:gd name="connsiteX2" fmla="*/ 4829106 w 5204703"/>
              <a:gd name="connsiteY2" fmla="*/ 1627852 h 1931956"/>
              <a:gd name="connsiteX3" fmla="*/ 4954305 w 5204703"/>
              <a:gd name="connsiteY3" fmla="*/ 0 h 193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04703" h="1931956">
                <a:moveTo>
                  <a:pt x="0" y="1126974"/>
                </a:moveTo>
                <a:cubicBezTo>
                  <a:pt x="947935" y="1434060"/>
                  <a:pt x="1895871" y="1741146"/>
                  <a:pt x="2700722" y="1824626"/>
                </a:cubicBezTo>
                <a:cubicBezTo>
                  <a:pt x="3505573" y="1908106"/>
                  <a:pt x="4453509" y="1931956"/>
                  <a:pt x="4829106" y="1627852"/>
                </a:cubicBezTo>
                <a:cubicBezTo>
                  <a:pt x="5204703" y="1323748"/>
                  <a:pt x="4954305" y="0"/>
                  <a:pt x="4954305" y="0"/>
                </a:cubicBezTo>
              </a:path>
            </a:pathLst>
          </a:custGeom>
          <a:ln>
            <a:solidFill>
              <a:schemeClr val="tx1"/>
            </a:solidFill>
            <a:prstDash val="sysDot"/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5720281" y="1905000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7549081" y="2983468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1295400" y="1981200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52" name="Freeform 51"/>
          <p:cNvSpPr/>
          <p:nvPr/>
        </p:nvSpPr>
        <p:spPr>
          <a:xfrm>
            <a:off x="2146269" y="1487727"/>
            <a:ext cx="2343010" cy="784111"/>
          </a:xfrm>
          <a:custGeom>
            <a:avLst/>
            <a:gdLst>
              <a:gd name="connsiteX0" fmla="*/ 2343010 w 2343010"/>
              <a:gd name="connsiteY0" fmla="*/ 784111 h 784111"/>
              <a:gd name="connsiteX1" fmla="*/ 1967413 w 2343010"/>
              <a:gd name="connsiteY1" fmla="*/ 676780 h 784111"/>
              <a:gd name="connsiteX2" fmla="*/ 1591816 w 2343010"/>
              <a:gd name="connsiteY2" fmla="*/ 193791 h 784111"/>
              <a:gd name="connsiteX3" fmla="*/ 393483 w 2343010"/>
              <a:gd name="connsiteY3" fmla="*/ 68572 h 784111"/>
              <a:gd name="connsiteX4" fmla="*/ 0 w 2343010"/>
              <a:gd name="connsiteY4" fmla="*/ 605226 h 784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43010" h="784111">
                <a:moveTo>
                  <a:pt x="2343010" y="784111"/>
                </a:moveTo>
                <a:cubicBezTo>
                  <a:pt x="2217811" y="779639"/>
                  <a:pt x="2092612" y="775167"/>
                  <a:pt x="1967413" y="676780"/>
                </a:cubicBezTo>
                <a:cubicBezTo>
                  <a:pt x="1842214" y="578393"/>
                  <a:pt x="1854138" y="295159"/>
                  <a:pt x="1591816" y="193791"/>
                </a:cubicBezTo>
                <a:cubicBezTo>
                  <a:pt x="1329494" y="92423"/>
                  <a:pt x="658786" y="0"/>
                  <a:pt x="393483" y="68572"/>
                </a:cubicBezTo>
                <a:cubicBezTo>
                  <a:pt x="128180" y="137145"/>
                  <a:pt x="0" y="605226"/>
                  <a:pt x="0" y="605226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3200400" y="1219200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1(1*)1</a:t>
            </a:r>
            <a:endParaRPr lang="en-US" dirty="0"/>
          </a:p>
        </p:txBody>
      </p:sp>
      <p:sp>
        <p:nvSpPr>
          <p:cNvPr id="54" name="Freeform 53"/>
          <p:cNvSpPr/>
          <p:nvPr/>
        </p:nvSpPr>
        <p:spPr>
          <a:xfrm>
            <a:off x="5061618" y="1413191"/>
            <a:ext cx="2021070" cy="915294"/>
          </a:xfrm>
          <a:custGeom>
            <a:avLst/>
            <a:gdLst>
              <a:gd name="connsiteX0" fmla="*/ 0 w 2021070"/>
              <a:gd name="connsiteY0" fmla="*/ 876536 h 915294"/>
              <a:gd name="connsiteX1" fmla="*/ 339826 w 2021070"/>
              <a:gd name="connsiteY1" fmla="*/ 787093 h 915294"/>
              <a:gd name="connsiteX2" fmla="*/ 625995 w 2021070"/>
              <a:gd name="connsiteY2" fmla="*/ 107331 h 915294"/>
              <a:gd name="connsiteX3" fmla="*/ 1430846 w 2021070"/>
              <a:gd name="connsiteY3" fmla="*/ 143108 h 915294"/>
              <a:gd name="connsiteX4" fmla="*/ 2021070 w 2021070"/>
              <a:gd name="connsiteY4" fmla="*/ 482989 h 915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21070" h="915294">
                <a:moveTo>
                  <a:pt x="0" y="876536"/>
                </a:moveTo>
                <a:cubicBezTo>
                  <a:pt x="117746" y="895915"/>
                  <a:pt x="235493" y="915294"/>
                  <a:pt x="339826" y="787093"/>
                </a:cubicBezTo>
                <a:cubicBezTo>
                  <a:pt x="444159" y="658892"/>
                  <a:pt x="444158" y="214662"/>
                  <a:pt x="625995" y="107331"/>
                </a:cubicBezTo>
                <a:cubicBezTo>
                  <a:pt x="807832" y="0"/>
                  <a:pt x="1198334" y="80498"/>
                  <a:pt x="1430846" y="143108"/>
                </a:cubicBezTo>
                <a:cubicBezTo>
                  <a:pt x="1663358" y="205718"/>
                  <a:pt x="1842214" y="344353"/>
                  <a:pt x="2021070" y="482989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5610199" y="1066800"/>
            <a:ext cx="7884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1(1*)</a:t>
            </a:r>
            <a:r>
              <a:rPr lang="en-US" dirty="0" err="1" smtClean="0"/>
              <a:t>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1828800" y="211300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295400" y="249241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Freeform 39"/>
          <p:cNvSpPr/>
          <p:nvPr/>
        </p:nvSpPr>
        <p:spPr>
          <a:xfrm rot="10800000">
            <a:off x="4362451" y="18082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4495800" y="13510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43175" y="2189202"/>
            <a:ext cx="24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577621" y="2277070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sp>
        <p:nvSpPr>
          <p:cNvPr id="55" name="Oval 54"/>
          <p:cNvSpPr/>
          <p:nvPr/>
        </p:nvSpPr>
        <p:spPr>
          <a:xfrm>
            <a:off x="6248400" y="340840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2438400" y="2490826"/>
            <a:ext cx="2000250" cy="3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55" idx="2"/>
          </p:cNvCxnSpPr>
          <p:nvPr/>
        </p:nvCxnSpPr>
        <p:spPr>
          <a:xfrm rot="10800000">
            <a:off x="4958976" y="2709528"/>
            <a:ext cx="1289424" cy="10036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1" idx="5"/>
          </p:cNvCxnSpPr>
          <p:nvPr/>
        </p:nvCxnSpPr>
        <p:spPr>
          <a:xfrm rot="16200000" flipH="1">
            <a:off x="3644526" y="1337928"/>
            <a:ext cx="1308474" cy="38992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4194140" y="3408402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5638800" y="261413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3200400" y="19722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685800" y="2209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>
            <a:endCxn id="28" idx="2"/>
          </p:cNvCxnSpPr>
          <p:nvPr/>
        </p:nvCxnSpPr>
        <p:spPr>
          <a:xfrm>
            <a:off x="228600" y="2514600"/>
            <a:ext cx="457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Group 6"/>
          <p:cNvGrpSpPr/>
          <p:nvPr/>
        </p:nvGrpSpPr>
        <p:grpSpPr>
          <a:xfrm>
            <a:off x="7010400" y="1905000"/>
            <a:ext cx="609600" cy="609600"/>
            <a:chOff x="1600200" y="1371600"/>
            <a:chExt cx="609600" cy="609600"/>
          </a:xfrm>
        </p:grpSpPr>
        <p:sp>
          <p:nvSpPr>
            <p:cNvPr id="34" name="Oval 3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7149371" y="1992868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4495800" y="2133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6392694" y="3505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5" name="Freeform 44"/>
          <p:cNvSpPr/>
          <p:nvPr/>
        </p:nvSpPr>
        <p:spPr>
          <a:xfrm>
            <a:off x="5115274" y="2271838"/>
            <a:ext cx="1860100" cy="107331"/>
          </a:xfrm>
          <a:custGeom>
            <a:avLst/>
            <a:gdLst>
              <a:gd name="connsiteX0" fmla="*/ 0 w 1860100"/>
              <a:gd name="connsiteY0" fmla="*/ 107331 h 107331"/>
              <a:gd name="connsiteX1" fmla="*/ 1860100 w 1860100"/>
              <a:gd name="connsiteY1" fmla="*/ 0 h 107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60100" h="107331">
                <a:moveTo>
                  <a:pt x="0" y="107331"/>
                </a:moveTo>
                <a:lnTo>
                  <a:pt x="1860100" y="0"/>
                </a:ln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5720281" y="1905000"/>
            <a:ext cx="1122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</a:t>
            </a:r>
            <a:r>
              <a:rPr lang="en-US" dirty="0" smtClean="0"/>
              <a:t> + 1(1*)</a:t>
            </a:r>
            <a:r>
              <a:rPr lang="en-US" dirty="0" err="1" smtClean="0"/>
              <a:t>e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1295400" y="1981200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52" name="Freeform 51"/>
          <p:cNvSpPr/>
          <p:nvPr/>
        </p:nvSpPr>
        <p:spPr>
          <a:xfrm>
            <a:off x="2146269" y="1487727"/>
            <a:ext cx="2343010" cy="784111"/>
          </a:xfrm>
          <a:custGeom>
            <a:avLst/>
            <a:gdLst>
              <a:gd name="connsiteX0" fmla="*/ 2343010 w 2343010"/>
              <a:gd name="connsiteY0" fmla="*/ 784111 h 784111"/>
              <a:gd name="connsiteX1" fmla="*/ 1967413 w 2343010"/>
              <a:gd name="connsiteY1" fmla="*/ 676780 h 784111"/>
              <a:gd name="connsiteX2" fmla="*/ 1591816 w 2343010"/>
              <a:gd name="connsiteY2" fmla="*/ 193791 h 784111"/>
              <a:gd name="connsiteX3" fmla="*/ 393483 w 2343010"/>
              <a:gd name="connsiteY3" fmla="*/ 68572 h 784111"/>
              <a:gd name="connsiteX4" fmla="*/ 0 w 2343010"/>
              <a:gd name="connsiteY4" fmla="*/ 605226 h 784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43010" h="784111">
                <a:moveTo>
                  <a:pt x="2343010" y="784111"/>
                </a:moveTo>
                <a:cubicBezTo>
                  <a:pt x="2217811" y="779639"/>
                  <a:pt x="2092612" y="775167"/>
                  <a:pt x="1967413" y="676780"/>
                </a:cubicBezTo>
                <a:cubicBezTo>
                  <a:pt x="1842214" y="578393"/>
                  <a:pt x="1854138" y="295159"/>
                  <a:pt x="1591816" y="193791"/>
                </a:cubicBezTo>
                <a:cubicBezTo>
                  <a:pt x="1329494" y="92423"/>
                  <a:pt x="658786" y="0"/>
                  <a:pt x="393483" y="68572"/>
                </a:cubicBezTo>
                <a:cubicBezTo>
                  <a:pt x="128180" y="137145"/>
                  <a:pt x="0" y="605226"/>
                  <a:pt x="0" y="605226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3200400" y="1219200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1(1*)1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1828800" y="211300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295400" y="249241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Freeform 39"/>
          <p:cNvSpPr/>
          <p:nvPr/>
        </p:nvSpPr>
        <p:spPr>
          <a:xfrm rot="10800000">
            <a:off x="4362451" y="18082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4495800" y="13510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43175" y="2189202"/>
            <a:ext cx="24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577621" y="2277070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sp>
        <p:nvSpPr>
          <p:cNvPr id="55" name="Oval 54"/>
          <p:cNvSpPr/>
          <p:nvPr/>
        </p:nvSpPr>
        <p:spPr>
          <a:xfrm>
            <a:off x="6248400" y="340840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2438400" y="2490826"/>
            <a:ext cx="2000250" cy="3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55" idx="2"/>
          </p:cNvCxnSpPr>
          <p:nvPr/>
        </p:nvCxnSpPr>
        <p:spPr>
          <a:xfrm rot="10800000">
            <a:off x="4958976" y="2709528"/>
            <a:ext cx="1289424" cy="1003674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1" idx="5"/>
          </p:cNvCxnSpPr>
          <p:nvPr/>
        </p:nvCxnSpPr>
        <p:spPr>
          <a:xfrm rot="16200000" flipH="1">
            <a:off x="3644526" y="1337928"/>
            <a:ext cx="1308474" cy="3899274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4194140" y="3408402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5638800" y="261413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3200400" y="19722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685800" y="2209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>
            <a:endCxn id="28" idx="2"/>
          </p:cNvCxnSpPr>
          <p:nvPr/>
        </p:nvCxnSpPr>
        <p:spPr>
          <a:xfrm>
            <a:off x="228600" y="2514600"/>
            <a:ext cx="457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Group 6"/>
          <p:cNvGrpSpPr/>
          <p:nvPr/>
        </p:nvGrpSpPr>
        <p:grpSpPr>
          <a:xfrm>
            <a:off x="7010400" y="1905000"/>
            <a:ext cx="609600" cy="609600"/>
            <a:chOff x="1600200" y="1371600"/>
            <a:chExt cx="609600" cy="609600"/>
          </a:xfrm>
        </p:grpSpPr>
        <p:sp>
          <p:nvSpPr>
            <p:cNvPr id="34" name="Oval 3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7149371" y="1992868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4495800" y="2133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6392694" y="3505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5" name="Freeform 44"/>
          <p:cNvSpPr/>
          <p:nvPr/>
        </p:nvSpPr>
        <p:spPr>
          <a:xfrm>
            <a:off x="5115274" y="2271838"/>
            <a:ext cx="1860100" cy="107331"/>
          </a:xfrm>
          <a:custGeom>
            <a:avLst/>
            <a:gdLst>
              <a:gd name="connsiteX0" fmla="*/ 0 w 1860100"/>
              <a:gd name="connsiteY0" fmla="*/ 107331 h 107331"/>
              <a:gd name="connsiteX1" fmla="*/ 1860100 w 1860100"/>
              <a:gd name="connsiteY1" fmla="*/ 0 h 107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60100" h="107331">
                <a:moveTo>
                  <a:pt x="0" y="107331"/>
                </a:moveTo>
                <a:lnTo>
                  <a:pt x="1860100" y="0"/>
                </a:ln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5720281" y="1905000"/>
            <a:ext cx="1122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</a:t>
            </a:r>
            <a:r>
              <a:rPr lang="en-US" dirty="0" smtClean="0"/>
              <a:t> + 1(1*)</a:t>
            </a:r>
            <a:r>
              <a:rPr lang="en-US" dirty="0" err="1" smtClean="0"/>
              <a:t>e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1295400" y="1981200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52" name="Freeform 51"/>
          <p:cNvSpPr/>
          <p:nvPr/>
        </p:nvSpPr>
        <p:spPr>
          <a:xfrm>
            <a:off x="2146269" y="1487727"/>
            <a:ext cx="2343010" cy="784111"/>
          </a:xfrm>
          <a:custGeom>
            <a:avLst/>
            <a:gdLst>
              <a:gd name="connsiteX0" fmla="*/ 2343010 w 2343010"/>
              <a:gd name="connsiteY0" fmla="*/ 784111 h 784111"/>
              <a:gd name="connsiteX1" fmla="*/ 1967413 w 2343010"/>
              <a:gd name="connsiteY1" fmla="*/ 676780 h 784111"/>
              <a:gd name="connsiteX2" fmla="*/ 1591816 w 2343010"/>
              <a:gd name="connsiteY2" fmla="*/ 193791 h 784111"/>
              <a:gd name="connsiteX3" fmla="*/ 393483 w 2343010"/>
              <a:gd name="connsiteY3" fmla="*/ 68572 h 784111"/>
              <a:gd name="connsiteX4" fmla="*/ 0 w 2343010"/>
              <a:gd name="connsiteY4" fmla="*/ 605226 h 784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43010" h="784111">
                <a:moveTo>
                  <a:pt x="2343010" y="784111"/>
                </a:moveTo>
                <a:cubicBezTo>
                  <a:pt x="2217811" y="779639"/>
                  <a:pt x="2092612" y="775167"/>
                  <a:pt x="1967413" y="676780"/>
                </a:cubicBezTo>
                <a:cubicBezTo>
                  <a:pt x="1842214" y="578393"/>
                  <a:pt x="1854138" y="295159"/>
                  <a:pt x="1591816" y="193791"/>
                </a:cubicBezTo>
                <a:cubicBezTo>
                  <a:pt x="1329494" y="92423"/>
                  <a:pt x="658786" y="0"/>
                  <a:pt x="393483" y="68572"/>
                </a:cubicBezTo>
                <a:cubicBezTo>
                  <a:pt x="128180" y="137145"/>
                  <a:pt x="0" y="605226"/>
                  <a:pt x="0" y="605226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3200400" y="1219200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1(1*)1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1828800" y="211300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295400" y="249241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Freeform 39"/>
          <p:cNvSpPr/>
          <p:nvPr/>
        </p:nvSpPr>
        <p:spPr>
          <a:xfrm rot="10800000">
            <a:off x="4362451" y="18082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4495800" y="13510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43175" y="2189202"/>
            <a:ext cx="24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577621" y="2277070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2438400" y="2490826"/>
            <a:ext cx="2000250" cy="3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2895600" y="1972270"/>
            <a:ext cx="892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 + e1)</a:t>
            </a:r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685800" y="2209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>
            <a:endCxn id="28" idx="2"/>
          </p:cNvCxnSpPr>
          <p:nvPr/>
        </p:nvCxnSpPr>
        <p:spPr>
          <a:xfrm>
            <a:off x="228600" y="2514600"/>
            <a:ext cx="457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Group 6"/>
          <p:cNvGrpSpPr/>
          <p:nvPr/>
        </p:nvGrpSpPr>
        <p:grpSpPr>
          <a:xfrm>
            <a:off x="7010400" y="1905000"/>
            <a:ext cx="609600" cy="609600"/>
            <a:chOff x="1600200" y="1371600"/>
            <a:chExt cx="609600" cy="609600"/>
          </a:xfrm>
        </p:grpSpPr>
        <p:sp>
          <p:nvSpPr>
            <p:cNvPr id="34" name="Oval 3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7149371" y="1992868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4495800" y="2133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5115274" y="2271838"/>
            <a:ext cx="1860100" cy="107331"/>
          </a:xfrm>
          <a:custGeom>
            <a:avLst/>
            <a:gdLst>
              <a:gd name="connsiteX0" fmla="*/ 0 w 1860100"/>
              <a:gd name="connsiteY0" fmla="*/ 107331 h 107331"/>
              <a:gd name="connsiteX1" fmla="*/ 1860100 w 1860100"/>
              <a:gd name="connsiteY1" fmla="*/ 0 h 107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60100" h="107331">
                <a:moveTo>
                  <a:pt x="0" y="107331"/>
                </a:moveTo>
                <a:lnTo>
                  <a:pt x="1860100" y="0"/>
                </a:ln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5720281" y="1905000"/>
            <a:ext cx="1122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</a:t>
            </a:r>
            <a:r>
              <a:rPr lang="en-US" dirty="0" smtClean="0"/>
              <a:t> + 1(1*)</a:t>
            </a:r>
            <a:r>
              <a:rPr lang="en-US" dirty="0" err="1" smtClean="0"/>
              <a:t>e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1295400" y="1981200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52" name="Freeform 51"/>
          <p:cNvSpPr/>
          <p:nvPr/>
        </p:nvSpPr>
        <p:spPr>
          <a:xfrm>
            <a:off x="2146269" y="1487727"/>
            <a:ext cx="2343010" cy="784111"/>
          </a:xfrm>
          <a:custGeom>
            <a:avLst/>
            <a:gdLst>
              <a:gd name="connsiteX0" fmla="*/ 2343010 w 2343010"/>
              <a:gd name="connsiteY0" fmla="*/ 784111 h 784111"/>
              <a:gd name="connsiteX1" fmla="*/ 1967413 w 2343010"/>
              <a:gd name="connsiteY1" fmla="*/ 676780 h 784111"/>
              <a:gd name="connsiteX2" fmla="*/ 1591816 w 2343010"/>
              <a:gd name="connsiteY2" fmla="*/ 193791 h 784111"/>
              <a:gd name="connsiteX3" fmla="*/ 393483 w 2343010"/>
              <a:gd name="connsiteY3" fmla="*/ 68572 h 784111"/>
              <a:gd name="connsiteX4" fmla="*/ 0 w 2343010"/>
              <a:gd name="connsiteY4" fmla="*/ 605226 h 784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43010" h="784111">
                <a:moveTo>
                  <a:pt x="2343010" y="784111"/>
                </a:moveTo>
                <a:cubicBezTo>
                  <a:pt x="2217811" y="779639"/>
                  <a:pt x="2092612" y="775167"/>
                  <a:pt x="1967413" y="676780"/>
                </a:cubicBezTo>
                <a:cubicBezTo>
                  <a:pt x="1842214" y="578393"/>
                  <a:pt x="1854138" y="295159"/>
                  <a:pt x="1591816" y="193791"/>
                </a:cubicBezTo>
                <a:cubicBezTo>
                  <a:pt x="1329494" y="92423"/>
                  <a:pt x="658786" y="0"/>
                  <a:pt x="393483" y="68572"/>
                </a:cubicBezTo>
                <a:cubicBezTo>
                  <a:pt x="128180" y="137145"/>
                  <a:pt x="0" y="605226"/>
                  <a:pt x="0" y="605226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3200400" y="1219200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1(1*)1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1828800" y="211300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295400" y="249241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Freeform 39"/>
          <p:cNvSpPr/>
          <p:nvPr/>
        </p:nvSpPr>
        <p:spPr>
          <a:xfrm rot="10800000">
            <a:off x="4362451" y="18082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prstDash val="sysDot"/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4495800" y="13510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43175" y="2189202"/>
            <a:ext cx="24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577621" y="2277070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2438400" y="2490826"/>
            <a:ext cx="2000250" cy="3176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2895600" y="1972270"/>
            <a:ext cx="892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 + e1)</a:t>
            </a:r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685800" y="2209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>
            <a:endCxn id="28" idx="2"/>
          </p:cNvCxnSpPr>
          <p:nvPr/>
        </p:nvCxnSpPr>
        <p:spPr>
          <a:xfrm>
            <a:off x="228600" y="2514600"/>
            <a:ext cx="457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Group 6"/>
          <p:cNvGrpSpPr/>
          <p:nvPr/>
        </p:nvGrpSpPr>
        <p:grpSpPr>
          <a:xfrm>
            <a:off x="7010400" y="1905000"/>
            <a:ext cx="609600" cy="609600"/>
            <a:chOff x="1600200" y="1371600"/>
            <a:chExt cx="609600" cy="609600"/>
          </a:xfrm>
        </p:grpSpPr>
        <p:sp>
          <p:nvSpPr>
            <p:cNvPr id="34" name="Oval 3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7149371" y="1992868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4495800" y="2133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5115274" y="2271838"/>
            <a:ext cx="1860100" cy="107331"/>
          </a:xfrm>
          <a:custGeom>
            <a:avLst/>
            <a:gdLst>
              <a:gd name="connsiteX0" fmla="*/ 0 w 1860100"/>
              <a:gd name="connsiteY0" fmla="*/ 107331 h 107331"/>
              <a:gd name="connsiteX1" fmla="*/ 1860100 w 1860100"/>
              <a:gd name="connsiteY1" fmla="*/ 0 h 107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60100" h="107331">
                <a:moveTo>
                  <a:pt x="0" y="107331"/>
                </a:moveTo>
                <a:lnTo>
                  <a:pt x="1860100" y="0"/>
                </a:lnTo>
              </a:path>
            </a:pathLst>
          </a:custGeom>
          <a:ln>
            <a:solidFill>
              <a:schemeClr val="tx1"/>
            </a:solidFill>
            <a:prstDash val="sysDot"/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5720281" y="1905000"/>
            <a:ext cx="1122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</a:t>
            </a:r>
            <a:r>
              <a:rPr lang="en-US" dirty="0" smtClean="0"/>
              <a:t> + 1(1*)</a:t>
            </a:r>
            <a:r>
              <a:rPr lang="en-US" dirty="0" err="1" smtClean="0"/>
              <a:t>e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1295400" y="1981200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52" name="Freeform 51"/>
          <p:cNvSpPr/>
          <p:nvPr/>
        </p:nvSpPr>
        <p:spPr>
          <a:xfrm>
            <a:off x="2146269" y="1487727"/>
            <a:ext cx="2343010" cy="784111"/>
          </a:xfrm>
          <a:custGeom>
            <a:avLst/>
            <a:gdLst>
              <a:gd name="connsiteX0" fmla="*/ 2343010 w 2343010"/>
              <a:gd name="connsiteY0" fmla="*/ 784111 h 784111"/>
              <a:gd name="connsiteX1" fmla="*/ 1967413 w 2343010"/>
              <a:gd name="connsiteY1" fmla="*/ 676780 h 784111"/>
              <a:gd name="connsiteX2" fmla="*/ 1591816 w 2343010"/>
              <a:gd name="connsiteY2" fmla="*/ 193791 h 784111"/>
              <a:gd name="connsiteX3" fmla="*/ 393483 w 2343010"/>
              <a:gd name="connsiteY3" fmla="*/ 68572 h 784111"/>
              <a:gd name="connsiteX4" fmla="*/ 0 w 2343010"/>
              <a:gd name="connsiteY4" fmla="*/ 605226 h 784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43010" h="784111">
                <a:moveTo>
                  <a:pt x="2343010" y="784111"/>
                </a:moveTo>
                <a:cubicBezTo>
                  <a:pt x="2217811" y="779639"/>
                  <a:pt x="2092612" y="775167"/>
                  <a:pt x="1967413" y="676780"/>
                </a:cubicBezTo>
                <a:cubicBezTo>
                  <a:pt x="1842214" y="578393"/>
                  <a:pt x="1854138" y="295159"/>
                  <a:pt x="1591816" y="193791"/>
                </a:cubicBezTo>
                <a:cubicBezTo>
                  <a:pt x="1329494" y="92423"/>
                  <a:pt x="658786" y="0"/>
                  <a:pt x="393483" y="68572"/>
                </a:cubicBezTo>
                <a:cubicBezTo>
                  <a:pt x="128180" y="137145"/>
                  <a:pt x="0" y="605226"/>
                  <a:pt x="0" y="605226"/>
                </a:cubicBezTo>
              </a:path>
            </a:pathLst>
          </a:custGeom>
          <a:ln>
            <a:solidFill>
              <a:schemeClr val="tx1"/>
            </a:solidFill>
            <a:prstDash val="sysDot"/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3200400" y="1219200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1(1*)1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1828800" y="211300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295400" y="249241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Freeform 39"/>
          <p:cNvSpPr/>
          <p:nvPr/>
        </p:nvSpPr>
        <p:spPr>
          <a:xfrm rot="10800000">
            <a:off x="4362451" y="18082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prstDash val="sysDot"/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4495800" y="13510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43175" y="2189202"/>
            <a:ext cx="24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577621" y="2277070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2438400" y="2490826"/>
            <a:ext cx="2000250" cy="3176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2895600" y="1972270"/>
            <a:ext cx="892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 + e1)</a:t>
            </a:r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685800" y="2209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>
            <a:endCxn id="28" idx="2"/>
          </p:cNvCxnSpPr>
          <p:nvPr/>
        </p:nvCxnSpPr>
        <p:spPr>
          <a:xfrm>
            <a:off x="228600" y="2514600"/>
            <a:ext cx="457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Group 6"/>
          <p:cNvGrpSpPr/>
          <p:nvPr/>
        </p:nvGrpSpPr>
        <p:grpSpPr>
          <a:xfrm>
            <a:off x="7010400" y="1905000"/>
            <a:ext cx="609600" cy="609600"/>
            <a:chOff x="1600200" y="1371600"/>
            <a:chExt cx="609600" cy="609600"/>
          </a:xfrm>
        </p:grpSpPr>
        <p:sp>
          <p:nvSpPr>
            <p:cNvPr id="34" name="Oval 3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7149371" y="1992868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4495800" y="2133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5115274" y="2271838"/>
            <a:ext cx="1860100" cy="107331"/>
          </a:xfrm>
          <a:custGeom>
            <a:avLst/>
            <a:gdLst>
              <a:gd name="connsiteX0" fmla="*/ 0 w 1860100"/>
              <a:gd name="connsiteY0" fmla="*/ 107331 h 107331"/>
              <a:gd name="connsiteX1" fmla="*/ 1860100 w 1860100"/>
              <a:gd name="connsiteY1" fmla="*/ 0 h 107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60100" h="107331">
                <a:moveTo>
                  <a:pt x="0" y="107331"/>
                </a:moveTo>
                <a:lnTo>
                  <a:pt x="1860100" y="0"/>
                </a:lnTo>
              </a:path>
            </a:pathLst>
          </a:custGeom>
          <a:ln>
            <a:solidFill>
              <a:schemeClr val="tx1"/>
            </a:solidFill>
            <a:prstDash val="sysDot"/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5720281" y="1905000"/>
            <a:ext cx="1122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</a:t>
            </a:r>
            <a:r>
              <a:rPr lang="en-US" dirty="0" smtClean="0"/>
              <a:t> + 1(1*)</a:t>
            </a:r>
            <a:r>
              <a:rPr lang="en-US" dirty="0" err="1" smtClean="0"/>
              <a:t>e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1295400" y="1981200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52" name="Freeform 51"/>
          <p:cNvSpPr/>
          <p:nvPr/>
        </p:nvSpPr>
        <p:spPr>
          <a:xfrm>
            <a:off x="2146269" y="1487727"/>
            <a:ext cx="2343010" cy="784111"/>
          </a:xfrm>
          <a:custGeom>
            <a:avLst/>
            <a:gdLst>
              <a:gd name="connsiteX0" fmla="*/ 2343010 w 2343010"/>
              <a:gd name="connsiteY0" fmla="*/ 784111 h 784111"/>
              <a:gd name="connsiteX1" fmla="*/ 1967413 w 2343010"/>
              <a:gd name="connsiteY1" fmla="*/ 676780 h 784111"/>
              <a:gd name="connsiteX2" fmla="*/ 1591816 w 2343010"/>
              <a:gd name="connsiteY2" fmla="*/ 193791 h 784111"/>
              <a:gd name="connsiteX3" fmla="*/ 393483 w 2343010"/>
              <a:gd name="connsiteY3" fmla="*/ 68572 h 784111"/>
              <a:gd name="connsiteX4" fmla="*/ 0 w 2343010"/>
              <a:gd name="connsiteY4" fmla="*/ 605226 h 784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43010" h="784111">
                <a:moveTo>
                  <a:pt x="2343010" y="784111"/>
                </a:moveTo>
                <a:cubicBezTo>
                  <a:pt x="2217811" y="779639"/>
                  <a:pt x="2092612" y="775167"/>
                  <a:pt x="1967413" y="676780"/>
                </a:cubicBezTo>
                <a:cubicBezTo>
                  <a:pt x="1842214" y="578393"/>
                  <a:pt x="1854138" y="295159"/>
                  <a:pt x="1591816" y="193791"/>
                </a:cubicBezTo>
                <a:cubicBezTo>
                  <a:pt x="1329494" y="92423"/>
                  <a:pt x="658786" y="0"/>
                  <a:pt x="393483" y="68572"/>
                </a:cubicBezTo>
                <a:cubicBezTo>
                  <a:pt x="128180" y="137145"/>
                  <a:pt x="0" y="605226"/>
                  <a:pt x="0" y="605226"/>
                </a:cubicBezTo>
              </a:path>
            </a:pathLst>
          </a:custGeom>
          <a:ln>
            <a:solidFill>
              <a:schemeClr val="tx1"/>
            </a:solidFill>
            <a:prstDash val="sysDot"/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3200400" y="1219200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1(1*)1</a:t>
            </a:r>
            <a:endParaRPr lang="en-US" dirty="0"/>
          </a:p>
        </p:txBody>
      </p:sp>
      <p:sp>
        <p:nvSpPr>
          <p:cNvPr id="22" name="Freeform 21"/>
          <p:cNvSpPr/>
          <p:nvPr/>
        </p:nvSpPr>
        <p:spPr>
          <a:xfrm>
            <a:off x="1696149" y="2701162"/>
            <a:ext cx="742251" cy="849704"/>
          </a:xfrm>
          <a:custGeom>
            <a:avLst/>
            <a:gdLst>
              <a:gd name="connsiteX0" fmla="*/ 199722 w 742251"/>
              <a:gd name="connsiteY0" fmla="*/ 0 h 849704"/>
              <a:gd name="connsiteX1" fmla="*/ 74523 w 742251"/>
              <a:gd name="connsiteY1" fmla="*/ 661874 h 849704"/>
              <a:gd name="connsiteX2" fmla="*/ 646861 w 742251"/>
              <a:gd name="connsiteY2" fmla="*/ 751317 h 849704"/>
              <a:gd name="connsiteX3" fmla="*/ 646861 w 742251"/>
              <a:gd name="connsiteY3" fmla="*/ 71554 h 849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2251" h="849704">
                <a:moveTo>
                  <a:pt x="199722" y="0"/>
                </a:moveTo>
                <a:cubicBezTo>
                  <a:pt x="99861" y="268327"/>
                  <a:pt x="0" y="536655"/>
                  <a:pt x="74523" y="661874"/>
                </a:cubicBezTo>
                <a:cubicBezTo>
                  <a:pt x="149046" y="787093"/>
                  <a:pt x="551471" y="849704"/>
                  <a:pt x="646861" y="751317"/>
                </a:cubicBezTo>
                <a:cubicBezTo>
                  <a:pt x="742251" y="652930"/>
                  <a:pt x="646861" y="71554"/>
                  <a:pt x="646861" y="71554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545570" y="3550866"/>
            <a:ext cx="2271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 + e1)  (0*)  (1(1*) 1)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1828800" y="211300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295400" y="249241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Freeform 39"/>
          <p:cNvSpPr/>
          <p:nvPr/>
        </p:nvSpPr>
        <p:spPr>
          <a:xfrm rot="10800000">
            <a:off x="4362451" y="18082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prstDash val="sysDot"/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4495800" y="13510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43175" y="2189202"/>
            <a:ext cx="24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577621" y="2277070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2438400" y="2490826"/>
            <a:ext cx="2000250" cy="3176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2895600" y="1972270"/>
            <a:ext cx="892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 + e1)</a:t>
            </a:r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685800" y="2209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>
            <a:endCxn id="28" idx="2"/>
          </p:cNvCxnSpPr>
          <p:nvPr/>
        </p:nvCxnSpPr>
        <p:spPr>
          <a:xfrm>
            <a:off x="228600" y="2514600"/>
            <a:ext cx="457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Group 6"/>
          <p:cNvGrpSpPr/>
          <p:nvPr/>
        </p:nvGrpSpPr>
        <p:grpSpPr>
          <a:xfrm>
            <a:off x="7010400" y="1905000"/>
            <a:ext cx="609600" cy="609600"/>
            <a:chOff x="1600200" y="1371600"/>
            <a:chExt cx="609600" cy="609600"/>
          </a:xfrm>
        </p:grpSpPr>
        <p:sp>
          <p:nvSpPr>
            <p:cNvPr id="34" name="Oval 3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7149371" y="1992868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4495800" y="2133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5115274" y="2271838"/>
            <a:ext cx="1860100" cy="107331"/>
          </a:xfrm>
          <a:custGeom>
            <a:avLst/>
            <a:gdLst>
              <a:gd name="connsiteX0" fmla="*/ 0 w 1860100"/>
              <a:gd name="connsiteY0" fmla="*/ 107331 h 107331"/>
              <a:gd name="connsiteX1" fmla="*/ 1860100 w 1860100"/>
              <a:gd name="connsiteY1" fmla="*/ 0 h 107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60100" h="107331">
                <a:moveTo>
                  <a:pt x="0" y="107331"/>
                </a:moveTo>
                <a:lnTo>
                  <a:pt x="1860100" y="0"/>
                </a:lnTo>
              </a:path>
            </a:pathLst>
          </a:custGeom>
          <a:ln>
            <a:solidFill>
              <a:schemeClr val="tx1"/>
            </a:solidFill>
            <a:prstDash val="sysDot"/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5720281" y="1905000"/>
            <a:ext cx="1122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</a:t>
            </a:r>
            <a:r>
              <a:rPr lang="en-US" dirty="0" smtClean="0"/>
              <a:t> + 1(1*)</a:t>
            </a:r>
            <a:r>
              <a:rPr lang="en-US" dirty="0" err="1" smtClean="0"/>
              <a:t>e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1295400" y="1981200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52" name="Freeform 51"/>
          <p:cNvSpPr/>
          <p:nvPr/>
        </p:nvSpPr>
        <p:spPr>
          <a:xfrm>
            <a:off x="2146269" y="1487727"/>
            <a:ext cx="2343010" cy="784111"/>
          </a:xfrm>
          <a:custGeom>
            <a:avLst/>
            <a:gdLst>
              <a:gd name="connsiteX0" fmla="*/ 2343010 w 2343010"/>
              <a:gd name="connsiteY0" fmla="*/ 784111 h 784111"/>
              <a:gd name="connsiteX1" fmla="*/ 1967413 w 2343010"/>
              <a:gd name="connsiteY1" fmla="*/ 676780 h 784111"/>
              <a:gd name="connsiteX2" fmla="*/ 1591816 w 2343010"/>
              <a:gd name="connsiteY2" fmla="*/ 193791 h 784111"/>
              <a:gd name="connsiteX3" fmla="*/ 393483 w 2343010"/>
              <a:gd name="connsiteY3" fmla="*/ 68572 h 784111"/>
              <a:gd name="connsiteX4" fmla="*/ 0 w 2343010"/>
              <a:gd name="connsiteY4" fmla="*/ 605226 h 784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43010" h="784111">
                <a:moveTo>
                  <a:pt x="2343010" y="784111"/>
                </a:moveTo>
                <a:cubicBezTo>
                  <a:pt x="2217811" y="779639"/>
                  <a:pt x="2092612" y="775167"/>
                  <a:pt x="1967413" y="676780"/>
                </a:cubicBezTo>
                <a:cubicBezTo>
                  <a:pt x="1842214" y="578393"/>
                  <a:pt x="1854138" y="295159"/>
                  <a:pt x="1591816" y="193791"/>
                </a:cubicBezTo>
                <a:cubicBezTo>
                  <a:pt x="1329494" y="92423"/>
                  <a:pt x="658786" y="0"/>
                  <a:pt x="393483" y="68572"/>
                </a:cubicBezTo>
                <a:cubicBezTo>
                  <a:pt x="128180" y="137145"/>
                  <a:pt x="0" y="605226"/>
                  <a:pt x="0" y="605226"/>
                </a:cubicBezTo>
              </a:path>
            </a:pathLst>
          </a:custGeom>
          <a:ln>
            <a:solidFill>
              <a:schemeClr val="tx1"/>
            </a:solidFill>
            <a:prstDash val="sysDot"/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3200400" y="1219200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1(1*)1</a:t>
            </a:r>
            <a:endParaRPr lang="en-US" dirty="0"/>
          </a:p>
        </p:txBody>
      </p:sp>
      <p:sp>
        <p:nvSpPr>
          <p:cNvPr id="22" name="Freeform 21"/>
          <p:cNvSpPr/>
          <p:nvPr/>
        </p:nvSpPr>
        <p:spPr>
          <a:xfrm>
            <a:off x="1696149" y="2701162"/>
            <a:ext cx="742251" cy="849704"/>
          </a:xfrm>
          <a:custGeom>
            <a:avLst/>
            <a:gdLst>
              <a:gd name="connsiteX0" fmla="*/ 199722 w 742251"/>
              <a:gd name="connsiteY0" fmla="*/ 0 h 849704"/>
              <a:gd name="connsiteX1" fmla="*/ 74523 w 742251"/>
              <a:gd name="connsiteY1" fmla="*/ 661874 h 849704"/>
              <a:gd name="connsiteX2" fmla="*/ 646861 w 742251"/>
              <a:gd name="connsiteY2" fmla="*/ 751317 h 849704"/>
              <a:gd name="connsiteX3" fmla="*/ 646861 w 742251"/>
              <a:gd name="connsiteY3" fmla="*/ 71554 h 849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2251" h="849704">
                <a:moveTo>
                  <a:pt x="199722" y="0"/>
                </a:moveTo>
                <a:cubicBezTo>
                  <a:pt x="99861" y="268327"/>
                  <a:pt x="0" y="536655"/>
                  <a:pt x="74523" y="661874"/>
                </a:cubicBezTo>
                <a:cubicBezTo>
                  <a:pt x="149046" y="787093"/>
                  <a:pt x="551471" y="849704"/>
                  <a:pt x="646861" y="751317"/>
                </a:cubicBezTo>
                <a:cubicBezTo>
                  <a:pt x="742251" y="652930"/>
                  <a:pt x="646861" y="71554"/>
                  <a:pt x="646861" y="71554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545570" y="3550866"/>
            <a:ext cx="2271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 + e1)  (0*)  (1(1*) 1)</a:t>
            </a:r>
            <a:endParaRPr lang="en-US" dirty="0"/>
          </a:p>
        </p:txBody>
      </p:sp>
      <p:sp>
        <p:nvSpPr>
          <p:cNvPr id="24" name="Freeform 23"/>
          <p:cNvSpPr/>
          <p:nvPr/>
        </p:nvSpPr>
        <p:spPr>
          <a:xfrm>
            <a:off x="2360896" y="2504389"/>
            <a:ext cx="4739677" cy="831815"/>
          </a:xfrm>
          <a:custGeom>
            <a:avLst/>
            <a:gdLst>
              <a:gd name="connsiteX0" fmla="*/ 0 w 4739677"/>
              <a:gd name="connsiteY0" fmla="*/ 89442 h 831815"/>
              <a:gd name="connsiteX1" fmla="*/ 894279 w 4739677"/>
              <a:gd name="connsiteY1" fmla="*/ 590320 h 831815"/>
              <a:gd name="connsiteX2" fmla="*/ 3648657 w 4739677"/>
              <a:gd name="connsiteY2" fmla="*/ 733428 h 831815"/>
              <a:gd name="connsiteX3" fmla="*/ 4739677 w 4739677"/>
              <a:gd name="connsiteY3" fmla="*/ 0 h 831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39677" h="831815">
                <a:moveTo>
                  <a:pt x="0" y="89442"/>
                </a:moveTo>
                <a:cubicBezTo>
                  <a:pt x="143085" y="286215"/>
                  <a:pt x="286170" y="482989"/>
                  <a:pt x="894279" y="590320"/>
                </a:cubicBezTo>
                <a:cubicBezTo>
                  <a:pt x="1502388" y="697651"/>
                  <a:pt x="3007757" y="831815"/>
                  <a:pt x="3648657" y="733428"/>
                </a:cubicBezTo>
                <a:cubicBezTo>
                  <a:pt x="4289557" y="635041"/>
                  <a:pt x="4739677" y="0"/>
                  <a:pt x="4739677" y="0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3983970" y="3288268"/>
            <a:ext cx="2551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 + e1)  (0*)  (</a:t>
            </a:r>
            <a:r>
              <a:rPr lang="en-US" dirty="0" err="1" smtClean="0"/>
              <a:t>e</a:t>
            </a:r>
            <a:r>
              <a:rPr lang="en-US" dirty="0" smtClean="0"/>
              <a:t> + 1(1*)</a:t>
            </a:r>
            <a:r>
              <a:rPr lang="en-US" dirty="0" err="1" smtClean="0"/>
              <a:t>e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1828800" y="211300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295400" y="249241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043175" y="2189202"/>
            <a:ext cx="24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28" name="Oval 27"/>
          <p:cNvSpPr/>
          <p:nvPr/>
        </p:nvSpPr>
        <p:spPr>
          <a:xfrm>
            <a:off x="685800" y="2209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>
            <a:endCxn id="28" idx="2"/>
          </p:cNvCxnSpPr>
          <p:nvPr/>
        </p:nvCxnSpPr>
        <p:spPr>
          <a:xfrm>
            <a:off x="228600" y="2514600"/>
            <a:ext cx="457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Group 6"/>
          <p:cNvGrpSpPr/>
          <p:nvPr/>
        </p:nvGrpSpPr>
        <p:grpSpPr>
          <a:xfrm>
            <a:off x="7010400" y="1905000"/>
            <a:ext cx="609600" cy="609600"/>
            <a:chOff x="1600200" y="1371600"/>
            <a:chExt cx="609600" cy="609600"/>
          </a:xfrm>
        </p:grpSpPr>
        <p:sp>
          <p:nvSpPr>
            <p:cNvPr id="34" name="Oval 3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7149371" y="1992868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1295400" y="1981200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22" name="Freeform 21"/>
          <p:cNvSpPr/>
          <p:nvPr/>
        </p:nvSpPr>
        <p:spPr>
          <a:xfrm>
            <a:off x="1696149" y="2701162"/>
            <a:ext cx="742251" cy="849704"/>
          </a:xfrm>
          <a:custGeom>
            <a:avLst/>
            <a:gdLst>
              <a:gd name="connsiteX0" fmla="*/ 199722 w 742251"/>
              <a:gd name="connsiteY0" fmla="*/ 0 h 849704"/>
              <a:gd name="connsiteX1" fmla="*/ 74523 w 742251"/>
              <a:gd name="connsiteY1" fmla="*/ 661874 h 849704"/>
              <a:gd name="connsiteX2" fmla="*/ 646861 w 742251"/>
              <a:gd name="connsiteY2" fmla="*/ 751317 h 849704"/>
              <a:gd name="connsiteX3" fmla="*/ 646861 w 742251"/>
              <a:gd name="connsiteY3" fmla="*/ 71554 h 849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2251" h="849704">
                <a:moveTo>
                  <a:pt x="199722" y="0"/>
                </a:moveTo>
                <a:cubicBezTo>
                  <a:pt x="99861" y="268327"/>
                  <a:pt x="0" y="536655"/>
                  <a:pt x="74523" y="661874"/>
                </a:cubicBezTo>
                <a:cubicBezTo>
                  <a:pt x="149046" y="787093"/>
                  <a:pt x="551471" y="849704"/>
                  <a:pt x="646861" y="751317"/>
                </a:cubicBezTo>
                <a:cubicBezTo>
                  <a:pt x="742251" y="652930"/>
                  <a:pt x="646861" y="71554"/>
                  <a:pt x="646861" y="71554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545570" y="3550866"/>
            <a:ext cx="2271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 + e1)  (0*)  (1(1*) 1)</a:t>
            </a:r>
            <a:endParaRPr lang="en-US" dirty="0"/>
          </a:p>
        </p:txBody>
      </p:sp>
      <p:sp>
        <p:nvSpPr>
          <p:cNvPr id="24" name="Freeform 23"/>
          <p:cNvSpPr/>
          <p:nvPr/>
        </p:nvSpPr>
        <p:spPr>
          <a:xfrm>
            <a:off x="2360896" y="2504389"/>
            <a:ext cx="4739677" cy="831815"/>
          </a:xfrm>
          <a:custGeom>
            <a:avLst/>
            <a:gdLst>
              <a:gd name="connsiteX0" fmla="*/ 0 w 4739677"/>
              <a:gd name="connsiteY0" fmla="*/ 89442 h 831815"/>
              <a:gd name="connsiteX1" fmla="*/ 894279 w 4739677"/>
              <a:gd name="connsiteY1" fmla="*/ 590320 h 831815"/>
              <a:gd name="connsiteX2" fmla="*/ 3648657 w 4739677"/>
              <a:gd name="connsiteY2" fmla="*/ 733428 h 831815"/>
              <a:gd name="connsiteX3" fmla="*/ 4739677 w 4739677"/>
              <a:gd name="connsiteY3" fmla="*/ 0 h 831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39677" h="831815">
                <a:moveTo>
                  <a:pt x="0" y="89442"/>
                </a:moveTo>
                <a:cubicBezTo>
                  <a:pt x="143085" y="286215"/>
                  <a:pt x="286170" y="482989"/>
                  <a:pt x="894279" y="590320"/>
                </a:cubicBezTo>
                <a:cubicBezTo>
                  <a:pt x="1502388" y="697651"/>
                  <a:pt x="3007757" y="831815"/>
                  <a:pt x="3648657" y="733428"/>
                </a:cubicBezTo>
                <a:cubicBezTo>
                  <a:pt x="4289557" y="635041"/>
                  <a:pt x="4739677" y="0"/>
                  <a:pt x="4739677" y="0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3983970" y="3288268"/>
            <a:ext cx="2551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(0 + e1)  (0*)  (</a:t>
            </a:r>
            <a:r>
              <a:rPr lang="en-US" dirty="0" err="1" smtClean="0"/>
              <a:t>e</a:t>
            </a:r>
            <a:r>
              <a:rPr lang="en-US" dirty="0" smtClean="0"/>
              <a:t> + 1(1*)</a:t>
            </a:r>
            <a:r>
              <a:rPr lang="en-US" dirty="0" err="1" smtClean="0"/>
              <a:t>e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1828800" y="211300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295400" y="249241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043175" y="2189202"/>
            <a:ext cx="242825" cy="369332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28" name="Oval 27"/>
          <p:cNvSpPr/>
          <p:nvPr/>
        </p:nvSpPr>
        <p:spPr>
          <a:xfrm>
            <a:off x="685800" y="2209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>
            <a:endCxn id="28" idx="2"/>
          </p:cNvCxnSpPr>
          <p:nvPr/>
        </p:nvCxnSpPr>
        <p:spPr>
          <a:xfrm>
            <a:off x="228600" y="2514600"/>
            <a:ext cx="457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Group 6"/>
          <p:cNvGrpSpPr/>
          <p:nvPr/>
        </p:nvGrpSpPr>
        <p:grpSpPr>
          <a:xfrm>
            <a:off x="7010400" y="1905000"/>
            <a:ext cx="609600" cy="609600"/>
            <a:chOff x="1600200" y="1371600"/>
            <a:chExt cx="609600" cy="609600"/>
          </a:xfrm>
        </p:grpSpPr>
        <p:sp>
          <p:nvSpPr>
            <p:cNvPr id="34" name="Oval 3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7149371" y="1992868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1295400" y="1981200"/>
            <a:ext cx="299519" cy="369332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22" name="Freeform 21"/>
          <p:cNvSpPr/>
          <p:nvPr/>
        </p:nvSpPr>
        <p:spPr>
          <a:xfrm>
            <a:off x="1696149" y="2701162"/>
            <a:ext cx="742251" cy="849704"/>
          </a:xfrm>
          <a:custGeom>
            <a:avLst/>
            <a:gdLst>
              <a:gd name="connsiteX0" fmla="*/ 199722 w 742251"/>
              <a:gd name="connsiteY0" fmla="*/ 0 h 849704"/>
              <a:gd name="connsiteX1" fmla="*/ 74523 w 742251"/>
              <a:gd name="connsiteY1" fmla="*/ 661874 h 849704"/>
              <a:gd name="connsiteX2" fmla="*/ 646861 w 742251"/>
              <a:gd name="connsiteY2" fmla="*/ 751317 h 849704"/>
              <a:gd name="connsiteX3" fmla="*/ 646861 w 742251"/>
              <a:gd name="connsiteY3" fmla="*/ 71554 h 849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2251" h="849704">
                <a:moveTo>
                  <a:pt x="199722" y="0"/>
                </a:moveTo>
                <a:cubicBezTo>
                  <a:pt x="99861" y="268327"/>
                  <a:pt x="0" y="536655"/>
                  <a:pt x="74523" y="661874"/>
                </a:cubicBezTo>
                <a:cubicBezTo>
                  <a:pt x="149046" y="787093"/>
                  <a:pt x="551471" y="849704"/>
                  <a:pt x="646861" y="751317"/>
                </a:cubicBezTo>
                <a:cubicBezTo>
                  <a:pt x="742251" y="652930"/>
                  <a:pt x="646861" y="71554"/>
                  <a:pt x="646861" y="71554"/>
                </a:cubicBezTo>
              </a:path>
            </a:pathLst>
          </a:custGeom>
          <a:ln>
            <a:solidFill>
              <a:schemeClr val="tx1"/>
            </a:solidFill>
            <a:prstDash val="sysDot"/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545570" y="3550866"/>
            <a:ext cx="2271625" cy="369332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(0 + e1)  (0*)  (1(1*) 1)</a:t>
            </a:r>
            <a:endParaRPr lang="en-US" dirty="0"/>
          </a:p>
        </p:txBody>
      </p:sp>
      <p:sp>
        <p:nvSpPr>
          <p:cNvPr id="24" name="Freeform 23"/>
          <p:cNvSpPr/>
          <p:nvPr/>
        </p:nvSpPr>
        <p:spPr>
          <a:xfrm>
            <a:off x="2360896" y="2504389"/>
            <a:ext cx="4739677" cy="831815"/>
          </a:xfrm>
          <a:custGeom>
            <a:avLst/>
            <a:gdLst>
              <a:gd name="connsiteX0" fmla="*/ 0 w 4739677"/>
              <a:gd name="connsiteY0" fmla="*/ 89442 h 831815"/>
              <a:gd name="connsiteX1" fmla="*/ 894279 w 4739677"/>
              <a:gd name="connsiteY1" fmla="*/ 590320 h 831815"/>
              <a:gd name="connsiteX2" fmla="*/ 3648657 w 4739677"/>
              <a:gd name="connsiteY2" fmla="*/ 733428 h 831815"/>
              <a:gd name="connsiteX3" fmla="*/ 4739677 w 4739677"/>
              <a:gd name="connsiteY3" fmla="*/ 0 h 831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39677" h="831815">
                <a:moveTo>
                  <a:pt x="0" y="89442"/>
                </a:moveTo>
                <a:cubicBezTo>
                  <a:pt x="143085" y="286215"/>
                  <a:pt x="286170" y="482989"/>
                  <a:pt x="894279" y="590320"/>
                </a:cubicBezTo>
                <a:cubicBezTo>
                  <a:pt x="1502388" y="697651"/>
                  <a:pt x="3007757" y="831815"/>
                  <a:pt x="3648657" y="733428"/>
                </a:cubicBezTo>
                <a:cubicBezTo>
                  <a:pt x="4289557" y="635041"/>
                  <a:pt x="4739677" y="0"/>
                  <a:pt x="4739677" y="0"/>
                </a:cubicBezTo>
              </a:path>
            </a:pathLst>
          </a:custGeom>
          <a:ln>
            <a:solidFill>
              <a:schemeClr val="tx1"/>
            </a:solidFill>
            <a:prstDash val="sysDot"/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3983970" y="3288268"/>
            <a:ext cx="2551487" cy="369332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(0 + e1)  (0*)  (</a:t>
            </a:r>
            <a:r>
              <a:rPr lang="en-US" dirty="0" err="1" smtClean="0"/>
              <a:t>e</a:t>
            </a:r>
            <a:r>
              <a:rPr lang="en-US" dirty="0" smtClean="0"/>
              <a:t> + 1(1*)</a:t>
            </a:r>
            <a:r>
              <a:rPr lang="en-US" dirty="0" err="1" smtClean="0"/>
              <a:t>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8" name="Freeform 17"/>
          <p:cNvSpPr/>
          <p:nvPr/>
        </p:nvSpPr>
        <p:spPr>
          <a:xfrm>
            <a:off x="1001592" y="1225362"/>
            <a:ext cx="5955897" cy="939145"/>
          </a:xfrm>
          <a:custGeom>
            <a:avLst/>
            <a:gdLst>
              <a:gd name="connsiteX0" fmla="*/ 17886 w 5955897"/>
              <a:gd name="connsiteY0" fmla="*/ 939145 h 939145"/>
              <a:gd name="connsiteX1" fmla="*/ 250398 w 5955897"/>
              <a:gd name="connsiteY1" fmla="*/ 474045 h 939145"/>
              <a:gd name="connsiteX2" fmla="*/ 1520274 w 5955897"/>
              <a:gd name="connsiteY2" fmla="*/ 8944 h 939145"/>
              <a:gd name="connsiteX3" fmla="*/ 4274652 w 5955897"/>
              <a:gd name="connsiteY3" fmla="*/ 420379 h 939145"/>
              <a:gd name="connsiteX4" fmla="*/ 5955897 w 5955897"/>
              <a:gd name="connsiteY4" fmla="*/ 867591 h 939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55897" h="939145">
                <a:moveTo>
                  <a:pt x="17886" y="939145"/>
                </a:moveTo>
                <a:cubicBezTo>
                  <a:pt x="8943" y="784112"/>
                  <a:pt x="0" y="629079"/>
                  <a:pt x="250398" y="474045"/>
                </a:cubicBezTo>
                <a:cubicBezTo>
                  <a:pt x="500796" y="319012"/>
                  <a:pt x="849565" y="17888"/>
                  <a:pt x="1520274" y="8944"/>
                </a:cubicBezTo>
                <a:cubicBezTo>
                  <a:pt x="2190983" y="0"/>
                  <a:pt x="3535381" y="277271"/>
                  <a:pt x="4274652" y="420379"/>
                </a:cubicBezTo>
                <a:cubicBezTo>
                  <a:pt x="5013923" y="563487"/>
                  <a:pt x="5955897" y="867591"/>
                  <a:pt x="5955897" y="867591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697970" y="685800"/>
            <a:ext cx="5895401" cy="369332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dirty="0" err="1" smtClean="0"/>
              <a:t>e</a:t>
            </a:r>
            <a:r>
              <a:rPr lang="en-US" dirty="0" smtClean="0"/>
              <a:t>  (   (0 + </a:t>
            </a:r>
            <a:r>
              <a:rPr lang="en-US" dirty="0" err="1" smtClean="0"/>
              <a:t>e</a:t>
            </a:r>
            <a:r>
              <a:rPr lang="en-US" dirty="0" smtClean="0"/>
              <a:t> 1)  (0*)  ( 1 (1*)  1)  )*      (0+e1) (0*)   (</a:t>
            </a:r>
            <a:r>
              <a:rPr lang="en-US" dirty="0" err="1" smtClean="0"/>
              <a:t>e</a:t>
            </a:r>
            <a:r>
              <a:rPr lang="en-US" dirty="0" smtClean="0"/>
              <a:t> +  1(1*) </a:t>
            </a:r>
            <a:r>
              <a:rPr lang="en-US" dirty="0" err="1" smtClean="0"/>
              <a:t>e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685800" y="2209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>
            <a:endCxn id="28" idx="2"/>
          </p:cNvCxnSpPr>
          <p:nvPr/>
        </p:nvCxnSpPr>
        <p:spPr>
          <a:xfrm>
            <a:off x="228600" y="2514600"/>
            <a:ext cx="457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Group 6"/>
          <p:cNvGrpSpPr/>
          <p:nvPr/>
        </p:nvGrpSpPr>
        <p:grpSpPr>
          <a:xfrm>
            <a:off x="7010400" y="1905000"/>
            <a:ext cx="609600" cy="609600"/>
            <a:chOff x="1600200" y="1371600"/>
            <a:chExt cx="609600" cy="609600"/>
          </a:xfrm>
        </p:grpSpPr>
        <p:sp>
          <p:nvSpPr>
            <p:cNvPr id="34" name="Oval 3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7149371" y="1992868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sp>
        <p:nvSpPr>
          <p:cNvPr id="18" name="Freeform 17"/>
          <p:cNvSpPr/>
          <p:nvPr/>
        </p:nvSpPr>
        <p:spPr>
          <a:xfrm>
            <a:off x="1001592" y="1225362"/>
            <a:ext cx="5955897" cy="939145"/>
          </a:xfrm>
          <a:custGeom>
            <a:avLst/>
            <a:gdLst>
              <a:gd name="connsiteX0" fmla="*/ 17886 w 5955897"/>
              <a:gd name="connsiteY0" fmla="*/ 939145 h 939145"/>
              <a:gd name="connsiteX1" fmla="*/ 250398 w 5955897"/>
              <a:gd name="connsiteY1" fmla="*/ 474045 h 939145"/>
              <a:gd name="connsiteX2" fmla="*/ 1520274 w 5955897"/>
              <a:gd name="connsiteY2" fmla="*/ 8944 h 939145"/>
              <a:gd name="connsiteX3" fmla="*/ 4274652 w 5955897"/>
              <a:gd name="connsiteY3" fmla="*/ 420379 h 939145"/>
              <a:gd name="connsiteX4" fmla="*/ 5955897 w 5955897"/>
              <a:gd name="connsiteY4" fmla="*/ 867591 h 939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55897" h="939145">
                <a:moveTo>
                  <a:pt x="17886" y="939145"/>
                </a:moveTo>
                <a:cubicBezTo>
                  <a:pt x="8943" y="784112"/>
                  <a:pt x="0" y="629079"/>
                  <a:pt x="250398" y="474045"/>
                </a:cubicBezTo>
                <a:cubicBezTo>
                  <a:pt x="500796" y="319012"/>
                  <a:pt x="849565" y="17888"/>
                  <a:pt x="1520274" y="8944"/>
                </a:cubicBezTo>
                <a:cubicBezTo>
                  <a:pt x="2190983" y="0"/>
                  <a:pt x="3535381" y="277271"/>
                  <a:pt x="4274652" y="420379"/>
                </a:cubicBezTo>
                <a:cubicBezTo>
                  <a:pt x="5013923" y="563487"/>
                  <a:pt x="5955897" y="867591"/>
                  <a:pt x="5955897" y="867591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697970" y="685800"/>
            <a:ext cx="5895401" cy="369332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dirty="0" err="1" smtClean="0"/>
              <a:t>e</a:t>
            </a:r>
            <a:r>
              <a:rPr lang="en-US" dirty="0" smtClean="0"/>
              <a:t>  (   (0 + </a:t>
            </a:r>
            <a:r>
              <a:rPr lang="en-US" dirty="0" err="1" smtClean="0"/>
              <a:t>e</a:t>
            </a:r>
            <a:r>
              <a:rPr lang="en-US" dirty="0" smtClean="0"/>
              <a:t> 1)  (0*)  ( 1 (1*)  1)  )*      (0+e1) (0*)   (</a:t>
            </a:r>
            <a:r>
              <a:rPr lang="en-US" dirty="0" err="1" smtClean="0"/>
              <a:t>e</a:t>
            </a:r>
            <a:r>
              <a:rPr lang="en-US" dirty="0" smtClean="0"/>
              <a:t> +  1(1*) </a:t>
            </a:r>
            <a:r>
              <a:rPr lang="en-US" dirty="0" err="1" smtClean="0"/>
              <a:t>e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Oval 47"/>
          <p:cNvSpPr/>
          <p:nvPr/>
        </p:nvSpPr>
        <p:spPr>
          <a:xfrm>
            <a:off x="3657600" y="304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4800600" y="304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5943600" y="36933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4286250" y="67254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5410200" y="67413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Group 52"/>
          <p:cNvGrpSpPr/>
          <p:nvPr/>
        </p:nvGrpSpPr>
        <p:grpSpPr>
          <a:xfrm>
            <a:off x="7086600" y="369332"/>
            <a:ext cx="609600" cy="609600"/>
            <a:chOff x="1600200" y="1371600"/>
            <a:chExt cx="609600" cy="609600"/>
          </a:xfrm>
        </p:grpSpPr>
        <p:sp>
          <p:nvSpPr>
            <p:cNvPr id="54" name="Oval 5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6" name="Straight Arrow Connector 55"/>
          <p:cNvCxnSpPr/>
          <p:nvPr/>
        </p:nvCxnSpPr>
        <p:spPr>
          <a:xfrm>
            <a:off x="6553200" y="67413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2514600" y="29313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3143250" y="660876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201970" y="18466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5489540" y="14073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4346540" y="152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6729144" y="18466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1981200" y="67254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Oval 74"/>
          <p:cNvSpPr/>
          <p:nvPr/>
        </p:nvSpPr>
        <p:spPr>
          <a:xfrm>
            <a:off x="3657600" y="1371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4800600" y="1371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5943600" y="143613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4286250" y="173934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5410200" y="174093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79"/>
          <p:cNvGrpSpPr/>
          <p:nvPr/>
        </p:nvGrpSpPr>
        <p:grpSpPr>
          <a:xfrm>
            <a:off x="7086600" y="1436132"/>
            <a:ext cx="609600" cy="609600"/>
            <a:chOff x="1600200" y="1371600"/>
            <a:chExt cx="609600" cy="609600"/>
          </a:xfrm>
        </p:grpSpPr>
        <p:sp>
          <p:nvSpPr>
            <p:cNvPr id="81" name="Oval 80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83" name="Straight Arrow Connector 82"/>
          <p:cNvCxnSpPr/>
          <p:nvPr/>
        </p:nvCxnSpPr>
        <p:spPr>
          <a:xfrm>
            <a:off x="6553200" y="174093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5489540" y="120753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88" name="TextBox 87"/>
          <p:cNvSpPr txBox="1"/>
          <p:nvPr/>
        </p:nvSpPr>
        <p:spPr>
          <a:xfrm>
            <a:off x="4346540" y="1219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89" name="TextBox 88"/>
          <p:cNvSpPr txBox="1"/>
          <p:nvPr/>
        </p:nvSpPr>
        <p:spPr>
          <a:xfrm>
            <a:off x="6729144" y="125146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cxnSp>
        <p:nvCxnSpPr>
          <p:cNvPr id="92" name="Straight Arrow Connector 91"/>
          <p:cNvCxnSpPr>
            <a:endCxn id="75" idx="1"/>
          </p:cNvCxnSpPr>
          <p:nvPr/>
        </p:nvCxnSpPr>
        <p:spPr>
          <a:xfrm>
            <a:off x="3124200" y="902732"/>
            <a:ext cx="622674" cy="5581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>
            <a:off x="4254126" y="902732"/>
            <a:ext cx="622674" cy="5581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>
            <a:off x="5397126" y="902732"/>
            <a:ext cx="622674" cy="5581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>
            <a:off x="6616326" y="902732"/>
            <a:ext cx="622674" cy="5581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3203540" y="7620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97" name="TextBox 96"/>
          <p:cNvSpPr txBox="1"/>
          <p:nvPr/>
        </p:nvSpPr>
        <p:spPr>
          <a:xfrm>
            <a:off x="4422740" y="75033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8" name="TextBox 97"/>
          <p:cNvSpPr txBox="1"/>
          <p:nvPr/>
        </p:nvSpPr>
        <p:spPr>
          <a:xfrm>
            <a:off x="5565740" y="7620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99" name="TextBox 98"/>
          <p:cNvSpPr txBox="1"/>
          <p:nvPr/>
        </p:nvSpPr>
        <p:spPr>
          <a:xfrm>
            <a:off x="6729144" y="7620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00" name="Freeform 99"/>
          <p:cNvSpPr/>
          <p:nvPr/>
        </p:nvSpPr>
        <p:spPr>
          <a:xfrm rot="10800000">
            <a:off x="2437046" y="-64667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reeform 101"/>
          <p:cNvSpPr/>
          <p:nvPr/>
        </p:nvSpPr>
        <p:spPr>
          <a:xfrm>
            <a:off x="7009046" y="196953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reeform 102"/>
          <p:cNvSpPr/>
          <p:nvPr/>
        </p:nvSpPr>
        <p:spPr>
          <a:xfrm rot="10800000">
            <a:off x="7010401" y="-11668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/>
          <p:cNvSpPr txBox="1"/>
          <p:nvPr/>
        </p:nvSpPr>
        <p:spPr>
          <a:xfrm>
            <a:off x="7143750" y="1969532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sp>
        <p:nvSpPr>
          <p:cNvPr id="106" name="TextBox 105"/>
          <p:cNvSpPr txBox="1"/>
          <p:nvPr/>
        </p:nvSpPr>
        <p:spPr>
          <a:xfrm>
            <a:off x="2514600" y="-76200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sp>
        <p:nvSpPr>
          <p:cNvPr id="107" name="TextBox 106"/>
          <p:cNvSpPr txBox="1"/>
          <p:nvPr/>
        </p:nvSpPr>
        <p:spPr>
          <a:xfrm>
            <a:off x="7143750" y="-76200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sp>
        <p:nvSpPr>
          <p:cNvPr id="108" name="TextBox 107"/>
          <p:cNvSpPr txBox="1"/>
          <p:nvPr/>
        </p:nvSpPr>
        <p:spPr>
          <a:xfrm>
            <a:off x="2728975" y="369332"/>
            <a:ext cx="24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3810000" y="369332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11" name="TextBox 110"/>
          <p:cNvSpPr txBox="1"/>
          <p:nvPr/>
        </p:nvSpPr>
        <p:spPr>
          <a:xfrm>
            <a:off x="4939571" y="36933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endParaRPr lang="en-US" dirty="0"/>
          </a:p>
        </p:txBody>
      </p:sp>
      <p:sp>
        <p:nvSpPr>
          <p:cNvPr id="112" name="TextBox 111"/>
          <p:cNvSpPr txBox="1"/>
          <p:nvPr/>
        </p:nvSpPr>
        <p:spPr>
          <a:xfrm>
            <a:off x="6082571" y="457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  <a:endParaRPr lang="en-US" dirty="0"/>
          </a:p>
        </p:txBody>
      </p:sp>
      <p:sp>
        <p:nvSpPr>
          <p:cNvPr id="113" name="TextBox 112"/>
          <p:cNvSpPr txBox="1"/>
          <p:nvPr/>
        </p:nvSpPr>
        <p:spPr>
          <a:xfrm>
            <a:off x="7225571" y="457200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sp>
        <p:nvSpPr>
          <p:cNvPr id="114" name="TextBox 113"/>
          <p:cNvSpPr txBox="1"/>
          <p:nvPr/>
        </p:nvSpPr>
        <p:spPr>
          <a:xfrm>
            <a:off x="7239000" y="1524000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F2</a:t>
            </a:r>
            <a:endParaRPr lang="en-US" dirty="0"/>
          </a:p>
        </p:txBody>
      </p:sp>
      <p:sp>
        <p:nvSpPr>
          <p:cNvPr id="115" name="TextBox 114"/>
          <p:cNvSpPr txBox="1"/>
          <p:nvPr/>
        </p:nvSpPr>
        <p:spPr>
          <a:xfrm>
            <a:off x="6096000" y="151233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endParaRPr lang="en-US" dirty="0"/>
          </a:p>
        </p:txBody>
      </p:sp>
      <p:sp>
        <p:nvSpPr>
          <p:cNvPr id="116" name="TextBox 115"/>
          <p:cNvSpPr txBox="1"/>
          <p:nvPr/>
        </p:nvSpPr>
        <p:spPr>
          <a:xfrm>
            <a:off x="4939571" y="1524000"/>
            <a:ext cx="339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  <a:endParaRPr lang="en-US" dirty="0"/>
          </a:p>
        </p:txBody>
      </p:sp>
      <p:sp>
        <p:nvSpPr>
          <p:cNvPr id="117" name="TextBox 116"/>
          <p:cNvSpPr txBox="1"/>
          <p:nvPr/>
        </p:nvSpPr>
        <p:spPr>
          <a:xfrm>
            <a:off x="3810000" y="1512332"/>
            <a:ext cx="303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91" name="Oval 90"/>
          <p:cNvSpPr/>
          <p:nvPr/>
        </p:nvSpPr>
        <p:spPr>
          <a:xfrm>
            <a:off x="2514600" y="3733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100"/>
          <p:cNvSpPr txBox="1"/>
          <p:nvPr/>
        </p:nvSpPr>
        <p:spPr>
          <a:xfrm>
            <a:off x="2667000" y="3821668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IA</a:t>
            </a:r>
            <a:endParaRPr lang="en-US" dirty="0"/>
          </a:p>
        </p:txBody>
      </p:sp>
      <p:sp>
        <p:nvSpPr>
          <p:cNvPr id="104" name="Oval 103"/>
          <p:cNvSpPr/>
          <p:nvPr/>
        </p:nvSpPr>
        <p:spPr>
          <a:xfrm>
            <a:off x="2514600" y="5181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TextBox 109"/>
          <p:cNvSpPr txBox="1"/>
          <p:nvPr/>
        </p:nvSpPr>
        <p:spPr>
          <a:xfrm>
            <a:off x="2667000" y="5269468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IP</a:t>
            </a:r>
            <a:endParaRPr lang="en-US" dirty="0"/>
          </a:p>
        </p:txBody>
      </p:sp>
      <p:sp>
        <p:nvSpPr>
          <p:cNvPr id="118" name="Oval 117"/>
          <p:cNvSpPr/>
          <p:nvPr/>
        </p:nvSpPr>
        <p:spPr>
          <a:xfrm>
            <a:off x="1676400" y="4495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TextBox 118"/>
          <p:cNvSpPr txBox="1"/>
          <p:nvPr/>
        </p:nvSpPr>
        <p:spPr>
          <a:xfrm>
            <a:off x="1890775" y="4572000"/>
            <a:ext cx="24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p:cxnSp>
        <p:nvCxnSpPr>
          <p:cNvPr id="120" name="Straight Arrow Connector 119"/>
          <p:cNvCxnSpPr/>
          <p:nvPr/>
        </p:nvCxnSpPr>
        <p:spPr>
          <a:xfrm>
            <a:off x="2209800" y="5004458"/>
            <a:ext cx="379646" cy="3295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 flipV="1">
            <a:off x="2209800" y="4267200"/>
            <a:ext cx="379646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4" name="Oval 123"/>
          <p:cNvSpPr/>
          <p:nvPr/>
        </p:nvSpPr>
        <p:spPr>
          <a:xfrm>
            <a:off x="3429000" y="3276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TextBox 124"/>
          <p:cNvSpPr txBox="1"/>
          <p:nvPr/>
        </p:nvSpPr>
        <p:spPr>
          <a:xfrm>
            <a:off x="3507685" y="3364468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IAQ</a:t>
            </a:r>
            <a:endParaRPr lang="en-US" dirty="0"/>
          </a:p>
        </p:txBody>
      </p:sp>
      <p:sp>
        <p:nvSpPr>
          <p:cNvPr id="127" name="Oval 126"/>
          <p:cNvSpPr/>
          <p:nvPr/>
        </p:nvSpPr>
        <p:spPr>
          <a:xfrm>
            <a:off x="3429000" y="4495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TextBox 127"/>
          <p:cNvSpPr txBox="1"/>
          <p:nvPr/>
        </p:nvSpPr>
        <p:spPr>
          <a:xfrm>
            <a:off x="3507685" y="4583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IPB</a:t>
            </a:r>
            <a:endParaRPr lang="en-US" dirty="0"/>
          </a:p>
        </p:txBody>
      </p:sp>
      <p:cxnSp>
        <p:nvCxnSpPr>
          <p:cNvPr id="129" name="Straight Arrow Connector 128"/>
          <p:cNvCxnSpPr/>
          <p:nvPr/>
        </p:nvCxnSpPr>
        <p:spPr>
          <a:xfrm>
            <a:off x="2973154" y="4419600"/>
            <a:ext cx="379646" cy="3295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3049354" y="3505200"/>
            <a:ext cx="379646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rot="5400000" flipH="1" flipV="1">
            <a:off x="2546264" y="4756065"/>
            <a:ext cx="533400" cy="1287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2136740" y="3974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2974940" y="3276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32" name="Oval 131"/>
          <p:cNvSpPr/>
          <p:nvPr/>
        </p:nvSpPr>
        <p:spPr>
          <a:xfrm>
            <a:off x="3429000" y="58674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TextBox 132"/>
          <p:cNvSpPr txBox="1"/>
          <p:nvPr/>
        </p:nvSpPr>
        <p:spPr>
          <a:xfrm>
            <a:off x="3505200" y="5955268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IPQ</a:t>
            </a:r>
            <a:endParaRPr lang="en-US" dirty="0"/>
          </a:p>
        </p:txBody>
      </p:sp>
      <p:cxnSp>
        <p:nvCxnSpPr>
          <p:cNvPr id="134" name="Straight Arrow Connector 133"/>
          <p:cNvCxnSpPr/>
          <p:nvPr/>
        </p:nvCxnSpPr>
        <p:spPr>
          <a:xfrm>
            <a:off x="3125554" y="5690258"/>
            <a:ext cx="379646" cy="3295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5" name="TextBox 134"/>
          <p:cNvSpPr txBox="1"/>
          <p:nvPr/>
        </p:nvSpPr>
        <p:spPr>
          <a:xfrm>
            <a:off x="2058970" y="5181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36" name="TextBox 135"/>
          <p:cNvSpPr txBox="1"/>
          <p:nvPr/>
        </p:nvSpPr>
        <p:spPr>
          <a:xfrm>
            <a:off x="2974940" y="5791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37" name="TextBox 136"/>
          <p:cNvSpPr txBox="1"/>
          <p:nvPr/>
        </p:nvSpPr>
        <p:spPr>
          <a:xfrm>
            <a:off x="3124200" y="41910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38" name="TextBox 137"/>
          <p:cNvSpPr txBox="1"/>
          <p:nvPr/>
        </p:nvSpPr>
        <p:spPr>
          <a:xfrm>
            <a:off x="2517740" y="45074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150" name="Straight Arrow Connector 149"/>
          <p:cNvCxnSpPr/>
          <p:nvPr/>
        </p:nvCxnSpPr>
        <p:spPr>
          <a:xfrm rot="16200000" flipH="1">
            <a:off x="3422564" y="4184564"/>
            <a:ext cx="609600" cy="128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3736940" y="3886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73" name="TextBox 172"/>
          <p:cNvSpPr txBox="1"/>
          <p:nvPr/>
        </p:nvSpPr>
        <p:spPr>
          <a:xfrm>
            <a:off x="4041740" y="5955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74" name="Freeform 173"/>
          <p:cNvSpPr/>
          <p:nvPr/>
        </p:nvSpPr>
        <p:spPr>
          <a:xfrm rot="11134020">
            <a:off x="3351446" y="5509601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TextBox 174"/>
          <p:cNvSpPr txBox="1"/>
          <p:nvPr/>
        </p:nvSpPr>
        <p:spPr>
          <a:xfrm>
            <a:off x="3355940" y="5193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cxnSp>
        <p:nvCxnSpPr>
          <p:cNvPr id="184" name="Straight Arrow Connector 183"/>
          <p:cNvCxnSpPr/>
          <p:nvPr/>
        </p:nvCxnSpPr>
        <p:spPr>
          <a:xfrm>
            <a:off x="1143000" y="479901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6" name="TextBox 185"/>
          <p:cNvSpPr txBox="1"/>
          <p:nvPr/>
        </p:nvSpPr>
        <p:spPr>
          <a:xfrm>
            <a:off x="3276600" y="2743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685800" y="2209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>
            <a:endCxn id="28" idx="2"/>
          </p:cNvCxnSpPr>
          <p:nvPr/>
        </p:nvCxnSpPr>
        <p:spPr>
          <a:xfrm>
            <a:off x="228600" y="2514600"/>
            <a:ext cx="457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Group 6"/>
          <p:cNvGrpSpPr/>
          <p:nvPr/>
        </p:nvGrpSpPr>
        <p:grpSpPr>
          <a:xfrm>
            <a:off x="7010400" y="1905000"/>
            <a:ext cx="609600" cy="609600"/>
            <a:chOff x="1600200" y="1371600"/>
            <a:chExt cx="609600" cy="609600"/>
          </a:xfrm>
        </p:grpSpPr>
        <p:sp>
          <p:nvSpPr>
            <p:cNvPr id="34" name="Oval 3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7149371" y="1992868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sp>
        <p:nvSpPr>
          <p:cNvPr id="18" name="Freeform 17"/>
          <p:cNvSpPr/>
          <p:nvPr/>
        </p:nvSpPr>
        <p:spPr>
          <a:xfrm>
            <a:off x="1001592" y="1225362"/>
            <a:ext cx="5955897" cy="939145"/>
          </a:xfrm>
          <a:custGeom>
            <a:avLst/>
            <a:gdLst>
              <a:gd name="connsiteX0" fmla="*/ 17886 w 5955897"/>
              <a:gd name="connsiteY0" fmla="*/ 939145 h 939145"/>
              <a:gd name="connsiteX1" fmla="*/ 250398 w 5955897"/>
              <a:gd name="connsiteY1" fmla="*/ 474045 h 939145"/>
              <a:gd name="connsiteX2" fmla="*/ 1520274 w 5955897"/>
              <a:gd name="connsiteY2" fmla="*/ 8944 h 939145"/>
              <a:gd name="connsiteX3" fmla="*/ 4274652 w 5955897"/>
              <a:gd name="connsiteY3" fmla="*/ 420379 h 939145"/>
              <a:gd name="connsiteX4" fmla="*/ 5955897 w 5955897"/>
              <a:gd name="connsiteY4" fmla="*/ 867591 h 939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55897" h="939145">
                <a:moveTo>
                  <a:pt x="17886" y="939145"/>
                </a:moveTo>
                <a:cubicBezTo>
                  <a:pt x="8943" y="784112"/>
                  <a:pt x="0" y="629079"/>
                  <a:pt x="250398" y="474045"/>
                </a:cubicBezTo>
                <a:cubicBezTo>
                  <a:pt x="500796" y="319012"/>
                  <a:pt x="849565" y="17888"/>
                  <a:pt x="1520274" y="8944"/>
                </a:cubicBezTo>
                <a:cubicBezTo>
                  <a:pt x="2190983" y="0"/>
                  <a:pt x="3535381" y="277271"/>
                  <a:pt x="4274652" y="420379"/>
                </a:cubicBezTo>
                <a:cubicBezTo>
                  <a:pt x="5013923" y="563487"/>
                  <a:pt x="5955897" y="867591"/>
                  <a:pt x="5955897" y="867591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371600" y="2209800"/>
            <a:ext cx="5435991" cy="369332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  (   (0 +  1)  (0*)  ( 1 (1*)  1)  )*      (0+1) (0*)   (</a:t>
            </a:r>
            <a:r>
              <a:rPr lang="en-US" dirty="0" err="1" smtClean="0"/>
              <a:t>e</a:t>
            </a:r>
            <a:r>
              <a:rPr lang="en-US" dirty="0" smtClean="0"/>
              <a:t> +  1(1*) 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/>
          <p:nvPr/>
        </p:nvGrpSpPr>
        <p:grpSpPr>
          <a:xfrm>
            <a:off x="4438650" y="2189202"/>
            <a:ext cx="609600" cy="609600"/>
            <a:chOff x="1600200" y="1371600"/>
            <a:chExt cx="609600" cy="609600"/>
          </a:xfrm>
        </p:grpSpPr>
        <p:sp>
          <p:nvSpPr>
            <p:cNvPr id="8" name="Oval 7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Oval 10"/>
          <p:cNvSpPr/>
          <p:nvPr/>
        </p:nvSpPr>
        <p:spPr>
          <a:xfrm>
            <a:off x="1828800" y="211300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295400" y="249241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2"/>
          <p:cNvGrpSpPr/>
          <p:nvPr/>
        </p:nvGrpSpPr>
        <p:grpSpPr>
          <a:xfrm>
            <a:off x="1906354" y="3408402"/>
            <a:ext cx="609600" cy="609600"/>
            <a:chOff x="1600200" y="1371600"/>
            <a:chExt cx="609600" cy="609600"/>
          </a:xfrm>
        </p:grpSpPr>
        <p:sp>
          <p:nvSpPr>
            <p:cNvPr id="24" name="Oval 2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3048000" y="3332202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cxnSp>
        <p:nvCxnSpPr>
          <p:cNvPr id="33" name="Straight Arrow Connector 32"/>
          <p:cNvCxnSpPr/>
          <p:nvPr/>
        </p:nvCxnSpPr>
        <p:spPr>
          <a:xfrm rot="5400000">
            <a:off x="3280967" y="2033789"/>
            <a:ext cx="697470" cy="22274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Freeform 38"/>
          <p:cNvSpPr/>
          <p:nvPr/>
        </p:nvSpPr>
        <p:spPr>
          <a:xfrm>
            <a:off x="1828800" y="39418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 rot="10800000">
            <a:off x="4362451" y="18082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2164815" y="45074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4495800" y="13510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43175" y="21892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4577621" y="22770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058754" y="34962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55" name="Oval 54"/>
          <p:cNvSpPr/>
          <p:nvPr/>
        </p:nvSpPr>
        <p:spPr>
          <a:xfrm>
            <a:off x="6248400" y="340840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2438400" y="2490826"/>
            <a:ext cx="2000250" cy="3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55" idx="2"/>
          </p:cNvCxnSpPr>
          <p:nvPr/>
        </p:nvCxnSpPr>
        <p:spPr>
          <a:xfrm rot="10800000">
            <a:off x="4958976" y="2709528"/>
            <a:ext cx="1289424" cy="10036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1" idx="5"/>
          </p:cNvCxnSpPr>
          <p:nvPr/>
        </p:nvCxnSpPr>
        <p:spPr>
          <a:xfrm rot="16200000" flipH="1">
            <a:off x="3644526" y="1337928"/>
            <a:ext cx="1308474" cy="38992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4194140" y="3408402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5638800" y="261413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3200400" y="19722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71" name="Straight Arrow Connector 70"/>
          <p:cNvCxnSpPr>
            <a:endCxn id="11" idx="4"/>
          </p:cNvCxnSpPr>
          <p:nvPr/>
        </p:nvCxnSpPr>
        <p:spPr>
          <a:xfrm rot="16200000" flipV="1">
            <a:off x="1829477" y="3026725"/>
            <a:ext cx="685800" cy="7755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1828800" y="28866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6392694" y="3505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914400" y="457200"/>
            <a:ext cx="62844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NFA to DFA :  </a:t>
            </a:r>
          </a:p>
          <a:p>
            <a:r>
              <a:rPr lang="en-US" dirty="0" smtClean="0"/>
              <a:t> E-close beforehand to get start state</a:t>
            </a:r>
          </a:p>
          <a:p>
            <a:r>
              <a:rPr lang="en-US" dirty="0" smtClean="0"/>
              <a:t> For each state, March as per 0 or 1, and E-close to get next state.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/>
          <p:nvPr/>
        </p:nvGrpSpPr>
        <p:grpSpPr>
          <a:xfrm>
            <a:off x="4667250" y="838200"/>
            <a:ext cx="609600" cy="609600"/>
            <a:chOff x="1600200" y="1371600"/>
            <a:chExt cx="609600" cy="609600"/>
          </a:xfrm>
        </p:grpSpPr>
        <p:sp>
          <p:nvSpPr>
            <p:cNvPr id="8" name="Oval 7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Oval 10"/>
          <p:cNvSpPr/>
          <p:nvPr/>
        </p:nvSpPr>
        <p:spPr>
          <a:xfrm>
            <a:off x="2057400" y="762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524000" y="114141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2"/>
          <p:cNvGrpSpPr/>
          <p:nvPr/>
        </p:nvGrpSpPr>
        <p:grpSpPr>
          <a:xfrm>
            <a:off x="2134954" y="2057400"/>
            <a:ext cx="609600" cy="609600"/>
            <a:chOff x="1600200" y="1371600"/>
            <a:chExt cx="609600" cy="609600"/>
          </a:xfrm>
        </p:grpSpPr>
        <p:sp>
          <p:nvSpPr>
            <p:cNvPr id="24" name="Oval 2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3276600" y="1981200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  <a:endParaRPr lang="en-US" dirty="0"/>
          </a:p>
        </p:txBody>
      </p:sp>
      <p:cxnSp>
        <p:nvCxnSpPr>
          <p:cNvPr id="33" name="Straight Arrow Connector 32"/>
          <p:cNvCxnSpPr/>
          <p:nvPr/>
        </p:nvCxnSpPr>
        <p:spPr>
          <a:xfrm rot="5400000">
            <a:off x="3509567" y="682787"/>
            <a:ext cx="697470" cy="22274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Freeform 38"/>
          <p:cNvSpPr/>
          <p:nvPr/>
        </p:nvSpPr>
        <p:spPr>
          <a:xfrm>
            <a:off x="2057400" y="2590800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 rot="10800000">
            <a:off x="4591051" y="457200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2393415" y="299239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4724400" y="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271775" y="838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4806221" y="926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287354" y="2145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55" name="Oval 54"/>
          <p:cNvSpPr/>
          <p:nvPr/>
        </p:nvSpPr>
        <p:spPr>
          <a:xfrm>
            <a:off x="6477000" y="20574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2667000" y="1139824"/>
            <a:ext cx="2000250" cy="3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55" idx="2"/>
          </p:cNvCxnSpPr>
          <p:nvPr/>
        </p:nvCxnSpPr>
        <p:spPr>
          <a:xfrm rot="10800000">
            <a:off x="5187576" y="1358526"/>
            <a:ext cx="1289424" cy="10036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1" idx="5"/>
          </p:cNvCxnSpPr>
          <p:nvPr/>
        </p:nvCxnSpPr>
        <p:spPr>
          <a:xfrm rot="16200000" flipH="1">
            <a:off x="3873126" y="-13074"/>
            <a:ext cx="1308474" cy="38992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4422740" y="2057400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5867400" y="126313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3429000" y="621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71" name="Straight Arrow Connector 70"/>
          <p:cNvCxnSpPr>
            <a:endCxn id="11" idx="4"/>
          </p:cNvCxnSpPr>
          <p:nvPr/>
        </p:nvCxnSpPr>
        <p:spPr>
          <a:xfrm rot="16200000" flipV="1">
            <a:off x="2058077" y="1675723"/>
            <a:ext cx="685800" cy="7755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2057400" y="1535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6621294" y="215419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76200" y="152400"/>
            <a:ext cx="1344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NFA to DFA : </a:t>
            </a:r>
          </a:p>
        </p:txBody>
      </p:sp>
      <p:sp>
        <p:nvSpPr>
          <p:cNvPr id="31" name="Oval 30"/>
          <p:cNvSpPr/>
          <p:nvPr/>
        </p:nvSpPr>
        <p:spPr>
          <a:xfrm>
            <a:off x="1420326" y="39624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524000" y="4038600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03</a:t>
            </a:r>
            <a:endParaRPr lang="en-US" dirty="0"/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914400" y="426561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/>
          <p:nvPr/>
        </p:nvGrpSpPr>
        <p:grpSpPr>
          <a:xfrm>
            <a:off x="4667250" y="838200"/>
            <a:ext cx="609600" cy="609600"/>
            <a:chOff x="1600200" y="1371600"/>
            <a:chExt cx="609600" cy="609600"/>
          </a:xfrm>
        </p:grpSpPr>
        <p:sp>
          <p:nvSpPr>
            <p:cNvPr id="8" name="Oval 7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Oval 10"/>
          <p:cNvSpPr/>
          <p:nvPr/>
        </p:nvSpPr>
        <p:spPr>
          <a:xfrm>
            <a:off x="2057400" y="762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524000" y="114141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2"/>
          <p:cNvGrpSpPr/>
          <p:nvPr/>
        </p:nvGrpSpPr>
        <p:grpSpPr>
          <a:xfrm>
            <a:off x="2134954" y="2057400"/>
            <a:ext cx="609600" cy="609600"/>
            <a:chOff x="1600200" y="1371600"/>
            <a:chExt cx="609600" cy="609600"/>
          </a:xfrm>
        </p:grpSpPr>
        <p:sp>
          <p:nvSpPr>
            <p:cNvPr id="24" name="Oval 2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3276600" y="1981200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  <a:endParaRPr lang="en-US" dirty="0"/>
          </a:p>
        </p:txBody>
      </p:sp>
      <p:cxnSp>
        <p:nvCxnSpPr>
          <p:cNvPr id="33" name="Straight Arrow Connector 32"/>
          <p:cNvCxnSpPr/>
          <p:nvPr/>
        </p:nvCxnSpPr>
        <p:spPr>
          <a:xfrm rot="5400000">
            <a:off x="3509567" y="682787"/>
            <a:ext cx="697470" cy="22274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Freeform 38"/>
          <p:cNvSpPr/>
          <p:nvPr/>
        </p:nvSpPr>
        <p:spPr>
          <a:xfrm>
            <a:off x="2057400" y="2590800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 rot="10800000">
            <a:off x="4591051" y="457200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2393415" y="2895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4724400" y="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271775" y="838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4806221" y="926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287354" y="2145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55" name="Oval 54"/>
          <p:cNvSpPr/>
          <p:nvPr/>
        </p:nvSpPr>
        <p:spPr>
          <a:xfrm>
            <a:off x="6477000" y="20574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2667000" y="1139824"/>
            <a:ext cx="2000250" cy="3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55" idx="2"/>
          </p:cNvCxnSpPr>
          <p:nvPr/>
        </p:nvCxnSpPr>
        <p:spPr>
          <a:xfrm rot="10800000">
            <a:off x="5187576" y="1358526"/>
            <a:ext cx="1289424" cy="10036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1" idx="5"/>
          </p:cNvCxnSpPr>
          <p:nvPr/>
        </p:nvCxnSpPr>
        <p:spPr>
          <a:xfrm rot="16200000" flipH="1">
            <a:off x="3873126" y="-13074"/>
            <a:ext cx="1308474" cy="38992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4422740" y="2057400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5867400" y="126313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3429000" y="621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71" name="Straight Arrow Connector 70"/>
          <p:cNvCxnSpPr>
            <a:endCxn id="11" idx="4"/>
          </p:cNvCxnSpPr>
          <p:nvPr/>
        </p:nvCxnSpPr>
        <p:spPr>
          <a:xfrm rot="16200000" flipV="1">
            <a:off x="2058077" y="1675723"/>
            <a:ext cx="685800" cy="7755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2057400" y="1535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6621294" y="215419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76200" y="152400"/>
            <a:ext cx="1344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NFA to DFA : </a:t>
            </a:r>
          </a:p>
        </p:txBody>
      </p:sp>
      <p:sp>
        <p:nvSpPr>
          <p:cNvPr id="31" name="Oval 30"/>
          <p:cNvSpPr/>
          <p:nvPr/>
        </p:nvSpPr>
        <p:spPr>
          <a:xfrm>
            <a:off x="1420326" y="4876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524000" y="4953000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03</a:t>
            </a:r>
            <a:endParaRPr lang="en-US" dirty="0"/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914400" y="518001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31" idx="6"/>
          </p:cNvCxnSpPr>
          <p:nvPr/>
        </p:nvCxnSpPr>
        <p:spPr>
          <a:xfrm>
            <a:off x="2029926" y="5181600"/>
            <a:ext cx="56087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694474" y="4953000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2038350" y="4659868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grpSp>
        <p:nvGrpSpPr>
          <p:cNvPr id="58" name="Group 7"/>
          <p:cNvGrpSpPr/>
          <p:nvPr/>
        </p:nvGrpSpPr>
        <p:grpSpPr>
          <a:xfrm>
            <a:off x="2590800" y="4876800"/>
            <a:ext cx="609600" cy="609600"/>
            <a:chOff x="1600200" y="1371600"/>
            <a:chExt cx="609600" cy="609600"/>
          </a:xfrm>
        </p:grpSpPr>
        <p:sp>
          <p:nvSpPr>
            <p:cNvPr id="59" name="Oval 58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2" name="Freeform 61"/>
          <p:cNvSpPr/>
          <p:nvPr/>
        </p:nvSpPr>
        <p:spPr>
          <a:xfrm>
            <a:off x="2513246" y="55096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2743200" y="58028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/>
          <p:nvPr/>
        </p:nvGrpSpPr>
        <p:grpSpPr>
          <a:xfrm>
            <a:off x="4667250" y="838200"/>
            <a:ext cx="609600" cy="609600"/>
            <a:chOff x="1600200" y="1371600"/>
            <a:chExt cx="609600" cy="609600"/>
          </a:xfrm>
        </p:grpSpPr>
        <p:sp>
          <p:nvSpPr>
            <p:cNvPr id="8" name="Oval 7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Oval 10"/>
          <p:cNvSpPr/>
          <p:nvPr/>
        </p:nvSpPr>
        <p:spPr>
          <a:xfrm>
            <a:off x="2057400" y="762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524000" y="114141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2"/>
          <p:cNvGrpSpPr/>
          <p:nvPr/>
        </p:nvGrpSpPr>
        <p:grpSpPr>
          <a:xfrm>
            <a:off x="2134954" y="2057400"/>
            <a:ext cx="609600" cy="609600"/>
            <a:chOff x="1600200" y="1371600"/>
            <a:chExt cx="609600" cy="609600"/>
          </a:xfrm>
        </p:grpSpPr>
        <p:sp>
          <p:nvSpPr>
            <p:cNvPr id="24" name="Oval 2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3276600" y="1981200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  <a:endParaRPr lang="en-US" dirty="0"/>
          </a:p>
        </p:txBody>
      </p:sp>
      <p:cxnSp>
        <p:nvCxnSpPr>
          <p:cNvPr id="33" name="Straight Arrow Connector 32"/>
          <p:cNvCxnSpPr/>
          <p:nvPr/>
        </p:nvCxnSpPr>
        <p:spPr>
          <a:xfrm rot="5400000">
            <a:off x="3509567" y="682787"/>
            <a:ext cx="697470" cy="22274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Freeform 38"/>
          <p:cNvSpPr/>
          <p:nvPr/>
        </p:nvSpPr>
        <p:spPr>
          <a:xfrm>
            <a:off x="2057400" y="2590800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 rot="10800000">
            <a:off x="4591051" y="457200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2393415" y="2895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4724400" y="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271775" y="838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4806221" y="926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287354" y="2145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55" name="Oval 54"/>
          <p:cNvSpPr/>
          <p:nvPr/>
        </p:nvSpPr>
        <p:spPr>
          <a:xfrm>
            <a:off x="6477000" y="20574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2667000" y="1139824"/>
            <a:ext cx="2000250" cy="3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55" idx="2"/>
          </p:cNvCxnSpPr>
          <p:nvPr/>
        </p:nvCxnSpPr>
        <p:spPr>
          <a:xfrm rot="10800000">
            <a:off x="5187576" y="1358526"/>
            <a:ext cx="1289424" cy="10036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1" idx="5"/>
          </p:cNvCxnSpPr>
          <p:nvPr/>
        </p:nvCxnSpPr>
        <p:spPr>
          <a:xfrm rot="16200000" flipH="1">
            <a:off x="3873126" y="-13074"/>
            <a:ext cx="1308474" cy="38992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4422740" y="2057400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5867400" y="126313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3429000" y="621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71" name="Straight Arrow Connector 70"/>
          <p:cNvCxnSpPr>
            <a:endCxn id="11" idx="4"/>
          </p:cNvCxnSpPr>
          <p:nvPr/>
        </p:nvCxnSpPr>
        <p:spPr>
          <a:xfrm rot="16200000" flipV="1">
            <a:off x="2058077" y="1675723"/>
            <a:ext cx="685800" cy="7755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2057400" y="1535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6621294" y="215419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76200" y="152400"/>
            <a:ext cx="1344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NFA to DFA : </a:t>
            </a:r>
          </a:p>
        </p:txBody>
      </p:sp>
      <p:sp>
        <p:nvSpPr>
          <p:cNvPr id="31" name="Oval 30"/>
          <p:cNvSpPr/>
          <p:nvPr/>
        </p:nvSpPr>
        <p:spPr>
          <a:xfrm>
            <a:off x="1420326" y="4876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524000" y="4953000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03</a:t>
            </a:r>
            <a:endParaRPr lang="en-US" dirty="0"/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914400" y="518001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31" idx="6"/>
          </p:cNvCxnSpPr>
          <p:nvPr/>
        </p:nvCxnSpPr>
        <p:spPr>
          <a:xfrm>
            <a:off x="2029926" y="5181600"/>
            <a:ext cx="56087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694474" y="4953000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2038350" y="4659868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grpSp>
        <p:nvGrpSpPr>
          <p:cNvPr id="4" name="Group 7"/>
          <p:cNvGrpSpPr/>
          <p:nvPr/>
        </p:nvGrpSpPr>
        <p:grpSpPr>
          <a:xfrm>
            <a:off x="2590800" y="4876800"/>
            <a:ext cx="609600" cy="609600"/>
            <a:chOff x="1600200" y="1371600"/>
            <a:chExt cx="609600" cy="609600"/>
          </a:xfrm>
        </p:grpSpPr>
        <p:sp>
          <p:nvSpPr>
            <p:cNvPr id="59" name="Oval 58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2" name="Freeform 61"/>
          <p:cNvSpPr/>
          <p:nvPr/>
        </p:nvSpPr>
        <p:spPr>
          <a:xfrm>
            <a:off x="2513246" y="55096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2743200" y="58028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3962400" y="4953000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203</a:t>
            </a:r>
            <a:endParaRPr lang="en-US" dirty="0"/>
          </a:p>
        </p:txBody>
      </p:sp>
      <p:grpSp>
        <p:nvGrpSpPr>
          <p:cNvPr id="5" name="Group 7"/>
          <p:cNvGrpSpPr/>
          <p:nvPr/>
        </p:nvGrpSpPr>
        <p:grpSpPr>
          <a:xfrm>
            <a:off x="3810000" y="4724400"/>
            <a:ext cx="836059" cy="926068"/>
            <a:chOff x="1600200" y="1371600"/>
            <a:chExt cx="609600" cy="609600"/>
          </a:xfrm>
        </p:grpSpPr>
        <p:sp>
          <p:nvSpPr>
            <p:cNvPr id="67" name="Oval 66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3" name="Straight Arrow Connector 72"/>
          <p:cNvCxnSpPr/>
          <p:nvPr/>
        </p:nvCxnSpPr>
        <p:spPr>
          <a:xfrm>
            <a:off x="3249126" y="5181600"/>
            <a:ext cx="56087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3355940" y="46598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7" name="Freeform 76"/>
          <p:cNvSpPr/>
          <p:nvPr/>
        </p:nvSpPr>
        <p:spPr>
          <a:xfrm flipV="1">
            <a:off x="2590800" y="4114800"/>
            <a:ext cx="1925405" cy="632802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3432140" y="41264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/>
          <p:nvPr/>
        </p:nvGrpSpPr>
        <p:grpSpPr>
          <a:xfrm>
            <a:off x="4667250" y="838200"/>
            <a:ext cx="609600" cy="609600"/>
            <a:chOff x="1600200" y="1371600"/>
            <a:chExt cx="609600" cy="609600"/>
          </a:xfrm>
        </p:grpSpPr>
        <p:sp>
          <p:nvSpPr>
            <p:cNvPr id="8" name="Oval 7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Oval 10"/>
          <p:cNvSpPr/>
          <p:nvPr/>
        </p:nvSpPr>
        <p:spPr>
          <a:xfrm>
            <a:off x="2057400" y="762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524000" y="114141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2"/>
          <p:cNvGrpSpPr/>
          <p:nvPr/>
        </p:nvGrpSpPr>
        <p:grpSpPr>
          <a:xfrm>
            <a:off x="2134954" y="2057400"/>
            <a:ext cx="609600" cy="609600"/>
            <a:chOff x="1600200" y="1371600"/>
            <a:chExt cx="609600" cy="609600"/>
          </a:xfrm>
        </p:grpSpPr>
        <p:sp>
          <p:nvSpPr>
            <p:cNvPr id="24" name="Oval 2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3276600" y="1981200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  <a:endParaRPr lang="en-US" dirty="0"/>
          </a:p>
        </p:txBody>
      </p:sp>
      <p:cxnSp>
        <p:nvCxnSpPr>
          <p:cNvPr id="33" name="Straight Arrow Connector 32"/>
          <p:cNvCxnSpPr/>
          <p:nvPr/>
        </p:nvCxnSpPr>
        <p:spPr>
          <a:xfrm rot="5400000">
            <a:off x="3509567" y="682787"/>
            <a:ext cx="697470" cy="22274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Freeform 38"/>
          <p:cNvSpPr/>
          <p:nvPr/>
        </p:nvSpPr>
        <p:spPr>
          <a:xfrm>
            <a:off x="2057400" y="2590800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 rot="10800000">
            <a:off x="4591051" y="457200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2393415" y="2895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4724400" y="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271775" y="838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4806221" y="926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287354" y="2145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55" name="Oval 54"/>
          <p:cNvSpPr/>
          <p:nvPr/>
        </p:nvSpPr>
        <p:spPr>
          <a:xfrm>
            <a:off x="6477000" y="20574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2667000" y="1139824"/>
            <a:ext cx="2000250" cy="3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55" idx="2"/>
          </p:cNvCxnSpPr>
          <p:nvPr/>
        </p:nvCxnSpPr>
        <p:spPr>
          <a:xfrm rot="10800000">
            <a:off x="5187576" y="1358526"/>
            <a:ext cx="1289424" cy="10036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1" idx="5"/>
          </p:cNvCxnSpPr>
          <p:nvPr/>
        </p:nvCxnSpPr>
        <p:spPr>
          <a:xfrm rot="16200000" flipH="1">
            <a:off x="3873126" y="-13074"/>
            <a:ext cx="1308474" cy="38992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4422740" y="2057400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5867400" y="1263134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3429000" y="621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71" name="Straight Arrow Connector 70"/>
          <p:cNvCxnSpPr>
            <a:endCxn id="11" idx="4"/>
          </p:cNvCxnSpPr>
          <p:nvPr/>
        </p:nvCxnSpPr>
        <p:spPr>
          <a:xfrm rot="16200000" flipV="1">
            <a:off x="2058077" y="1675723"/>
            <a:ext cx="685800" cy="7755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2057400" y="1535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6621294" y="215419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76200" y="152400"/>
            <a:ext cx="1344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NFA to DFA : </a:t>
            </a:r>
          </a:p>
        </p:txBody>
      </p:sp>
      <p:sp>
        <p:nvSpPr>
          <p:cNvPr id="31" name="Oval 30"/>
          <p:cNvSpPr/>
          <p:nvPr/>
        </p:nvSpPr>
        <p:spPr>
          <a:xfrm>
            <a:off x="1420326" y="4876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524000" y="4953000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03</a:t>
            </a:r>
            <a:endParaRPr lang="en-US" dirty="0"/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914400" y="518001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31" idx="6"/>
          </p:cNvCxnSpPr>
          <p:nvPr/>
        </p:nvCxnSpPr>
        <p:spPr>
          <a:xfrm>
            <a:off x="2029926" y="5181600"/>
            <a:ext cx="56087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694474" y="4953000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2038350" y="4659868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grpSp>
        <p:nvGrpSpPr>
          <p:cNvPr id="4" name="Group 7"/>
          <p:cNvGrpSpPr/>
          <p:nvPr/>
        </p:nvGrpSpPr>
        <p:grpSpPr>
          <a:xfrm>
            <a:off x="2590800" y="4876800"/>
            <a:ext cx="609600" cy="609600"/>
            <a:chOff x="1600200" y="1371600"/>
            <a:chExt cx="609600" cy="609600"/>
          </a:xfrm>
        </p:grpSpPr>
        <p:sp>
          <p:nvSpPr>
            <p:cNvPr id="59" name="Oval 58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2" name="Freeform 61"/>
          <p:cNvSpPr/>
          <p:nvPr/>
        </p:nvSpPr>
        <p:spPr>
          <a:xfrm>
            <a:off x="2513246" y="55096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2743200" y="58028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3962400" y="4953000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203</a:t>
            </a:r>
            <a:endParaRPr lang="en-US" dirty="0"/>
          </a:p>
        </p:txBody>
      </p:sp>
      <p:grpSp>
        <p:nvGrpSpPr>
          <p:cNvPr id="5" name="Group 7"/>
          <p:cNvGrpSpPr/>
          <p:nvPr/>
        </p:nvGrpSpPr>
        <p:grpSpPr>
          <a:xfrm>
            <a:off x="3810000" y="4724400"/>
            <a:ext cx="836059" cy="926068"/>
            <a:chOff x="1600200" y="1371600"/>
            <a:chExt cx="609600" cy="609600"/>
          </a:xfrm>
        </p:grpSpPr>
        <p:sp>
          <p:nvSpPr>
            <p:cNvPr id="67" name="Oval 66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3" name="Straight Arrow Connector 72"/>
          <p:cNvCxnSpPr/>
          <p:nvPr/>
        </p:nvCxnSpPr>
        <p:spPr>
          <a:xfrm>
            <a:off x="3249126" y="5181600"/>
            <a:ext cx="56087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3355940" y="46598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7" name="Freeform 76"/>
          <p:cNvSpPr/>
          <p:nvPr/>
        </p:nvSpPr>
        <p:spPr>
          <a:xfrm flipV="1">
            <a:off x="2590800" y="4114800"/>
            <a:ext cx="1925405" cy="632802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3432140" y="41264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5405704" y="4953000"/>
            <a:ext cx="652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2031</a:t>
            </a:r>
            <a:endParaRPr lang="en-US" dirty="0"/>
          </a:p>
        </p:txBody>
      </p:sp>
      <p:grpSp>
        <p:nvGrpSpPr>
          <p:cNvPr id="6" name="Group 7"/>
          <p:cNvGrpSpPr/>
          <p:nvPr/>
        </p:nvGrpSpPr>
        <p:grpSpPr>
          <a:xfrm>
            <a:off x="5255552" y="4724400"/>
            <a:ext cx="916648" cy="926068"/>
            <a:chOff x="1600200" y="1371600"/>
            <a:chExt cx="609600" cy="609600"/>
          </a:xfrm>
        </p:grpSpPr>
        <p:sp>
          <p:nvSpPr>
            <p:cNvPr id="81" name="Oval 80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83" name="Straight Arrow Connector 82"/>
          <p:cNvCxnSpPr/>
          <p:nvPr/>
        </p:nvCxnSpPr>
        <p:spPr>
          <a:xfrm>
            <a:off x="4696926" y="5181600"/>
            <a:ext cx="56087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4803740" y="4648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5" name="Freeform 84"/>
          <p:cNvSpPr/>
          <p:nvPr/>
        </p:nvSpPr>
        <p:spPr>
          <a:xfrm flipV="1">
            <a:off x="2209800" y="3810000"/>
            <a:ext cx="4038600" cy="852472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xtBox 85"/>
          <p:cNvSpPr txBox="1"/>
          <p:nvPr/>
        </p:nvSpPr>
        <p:spPr>
          <a:xfrm>
            <a:off x="4498940" y="3821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87" name="Freeform 86"/>
          <p:cNvSpPr/>
          <p:nvPr/>
        </p:nvSpPr>
        <p:spPr>
          <a:xfrm>
            <a:off x="5334000" y="55858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/>
          <p:cNvSpPr txBox="1"/>
          <p:nvPr/>
        </p:nvSpPr>
        <p:spPr>
          <a:xfrm>
            <a:off x="5563954" y="5879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/>
          <p:nvPr/>
        </p:nvGrpSpPr>
        <p:grpSpPr>
          <a:xfrm>
            <a:off x="3371850" y="1046202"/>
            <a:ext cx="609600" cy="609600"/>
            <a:chOff x="1600200" y="1371600"/>
            <a:chExt cx="609600" cy="609600"/>
          </a:xfrm>
        </p:grpSpPr>
        <p:sp>
          <p:nvSpPr>
            <p:cNvPr id="8" name="Oval 7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Oval 10"/>
          <p:cNvSpPr/>
          <p:nvPr/>
        </p:nvSpPr>
        <p:spPr>
          <a:xfrm>
            <a:off x="762000" y="97000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28600" y="134941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2"/>
          <p:cNvGrpSpPr/>
          <p:nvPr/>
        </p:nvGrpSpPr>
        <p:grpSpPr>
          <a:xfrm>
            <a:off x="839554" y="2265402"/>
            <a:ext cx="609600" cy="609600"/>
            <a:chOff x="1600200" y="1371600"/>
            <a:chExt cx="609600" cy="609600"/>
          </a:xfrm>
        </p:grpSpPr>
        <p:sp>
          <p:nvSpPr>
            <p:cNvPr id="24" name="Oval 2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1981200" y="21892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cxnSp>
        <p:nvCxnSpPr>
          <p:cNvPr id="33" name="Straight Arrow Connector 32"/>
          <p:cNvCxnSpPr>
            <a:stCxn id="8" idx="3"/>
            <a:endCxn id="24" idx="7"/>
          </p:cNvCxnSpPr>
          <p:nvPr/>
        </p:nvCxnSpPr>
        <p:spPr>
          <a:xfrm rot="5400000">
            <a:off x="2016428" y="909980"/>
            <a:ext cx="788148" cy="21012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Freeform 38"/>
          <p:cNvSpPr/>
          <p:nvPr/>
        </p:nvSpPr>
        <p:spPr>
          <a:xfrm>
            <a:off x="762000" y="27988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 rot="10800000">
            <a:off x="3295651" y="6652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1098015" y="3124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429000" y="2080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976375" y="10462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3510821" y="11340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991954" y="23532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55" name="Oval 54"/>
          <p:cNvSpPr/>
          <p:nvPr/>
        </p:nvSpPr>
        <p:spPr>
          <a:xfrm>
            <a:off x="3429000" y="2286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1371600" y="1347826"/>
            <a:ext cx="2000250" cy="3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55" idx="0"/>
            <a:endCxn id="8" idx="4"/>
          </p:cNvCxnSpPr>
          <p:nvPr/>
        </p:nvCxnSpPr>
        <p:spPr>
          <a:xfrm rot="16200000" flipV="1">
            <a:off x="3390126" y="1942326"/>
            <a:ext cx="630198" cy="571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1" idx="5"/>
            <a:endCxn id="55" idx="2"/>
          </p:cNvCxnSpPr>
          <p:nvPr/>
        </p:nvCxnSpPr>
        <p:spPr>
          <a:xfrm rot="16200000" flipH="1">
            <a:off x="1805427" y="967227"/>
            <a:ext cx="1100472" cy="21466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3905250" y="1784866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2133600" y="8292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71" name="Straight Arrow Connector 70"/>
          <p:cNvCxnSpPr>
            <a:endCxn id="11" idx="4"/>
          </p:cNvCxnSpPr>
          <p:nvPr/>
        </p:nvCxnSpPr>
        <p:spPr>
          <a:xfrm rot="16200000" flipV="1">
            <a:off x="762677" y="1883725"/>
            <a:ext cx="685800" cy="7755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762000" y="17436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3573294" y="238279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52400" y="152400"/>
            <a:ext cx="1832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DFA intersection : 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374740" y="1600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grpSp>
        <p:nvGrpSpPr>
          <p:cNvPr id="4" name="Group 6"/>
          <p:cNvGrpSpPr/>
          <p:nvPr/>
        </p:nvGrpSpPr>
        <p:grpSpPr>
          <a:xfrm>
            <a:off x="3371850" y="4182070"/>
            <a:ext cx="609600" cy="609600"/>
            <a:chOff x="1600200" y="1371600"/>
            <a:chExt cx="609600" cy="609600"/>
          </a:xfrm>
        </p:grpSpPr>
        <p:sp>
          <p:nvSpPr>
            <p:cNvPr id="52" name="Oval 51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Oval 53"/>
          <p:cNvSpPr/>
          <p:nvPr/>
        </p:nvSpPr>
        <p:spPr>
          <a:xfrm>
            <a:off x="762000" y="410587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228600" y="448528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" name="Group 22"/>
          <p:cNvGrpSpPr/>
          <p:nvPr/>
        </p:nvGrpSpPr>
        <p:grpSpPr>
          <a:xfrm>
            <a:off x="839554" y="5401270"/>
            <a:ext cx="609600" cy="609600"/>
            <a:chOff x="1600200" y="1371600"/>
            <a:chExt cx="609600" cy="609600"/>
          </a:xfrm>
        </p:grpSpPr>
        <p:sp>
          <p:nvSpPr>
            <p:cNvPr id="59" name="Oval 58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1981200" y="53250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cxnSp>
        <p:nvCxnSpPr>
          <p:cNvPr id="63" name="Straight Arrow Connector 62"/>
          <p:cNvCxnSpPr/>
          <p:nvPr/>
        </p:nvCxnSpPr>
        <p:spPr>
          <a:xfrm rot="5400000">
            <a:off x="2016428" y="4045848"/>
            <a:ext cx="788148" cy="21012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Freeform 64"/>
          <p:cNvSpPr/>
          <p:nvPr/>
        </p:nvSpPr>
        <p:spPr>
          <a:xfrm>
            <a:off x="762000" y="5934670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5"/>
          <p:cNvSpPr/>
          <p:nvPr/>
        </p:nvSpPr>
        <p:spPr>
          <a:xfrm rot="10800000">
            <a:off x="3295651" y="3801070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1098015" y="6260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3429000" y="33438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976375" y="41820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3510821" y="426993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991954" y="548913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78" name="Oval 77"/>
          <p:cNvSpPr/>
          <p:nvPr/>
        </p:nvSpPr>
        <p:spPr>
          <a:xfrm>
            <a:off x="3429000" y="5421868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Straight Arrow Connector 78"/>
          <p:cNvCxnSpPr/>
          <p:nvPr/>
        </p:nvCxnSpPr>
        <p:spPr>
          <a:xfrm>
            <a:off x="1371600" y="4483694"/>
            <a:ext cx="2000250" cy="3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78" idx="0"/>
          </p:cNvCxnSpPr>
          <p:nvPr/>
        </p:nvCxnSpPr>
        <p:spPr>
          <a:xfrm rot="16200000" flipV="1">
            <a:off x="3390126" y="5078194"/>
            <a:ext cx="630198" cy="571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54" idx="5"/>
            <a:endCxn id="78" idx="2"/>
          </p:cNvCxnSpPr>
          <p:nvPr/>
        </p:nvCxnSpPr>
        <p:spPr>
          <a:xfrm rot="16200000" flipH="1">
            <a:off x="1805427" y="4103095"/>
            <a:ext cx="1100472" cy="21466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3905250" y="4920734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2133600" y="396513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cxnSp>
        <p:nvCxnSpPr>
          <p:cNvPr id="84" name="Straight Arrow Connector 83"/>
          <p:cNvCxnSpPr>
            <a:endCxn id="54" idx="4"/>
          </p:cNvCxnSpPr>
          <p:nvPr/>
        </p:nvCxnSpPr>
        <p:spPr>
          <a:xfrm rot="16200000" flipV="1">
            <a:off x="762677" y="5019593"/>
            <a:ext cx="685800" cy="7755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762000" y="487953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3573294" y="551866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1374740" y="4736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88" name="Oval 87"/>
          <p:cNvSpPr/>
          <p:nvPr/>
        </p:nvSpPr>
        <p:spPr>
          <a:xfrm>
            <a:off x="4724400" y="31242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4876800" y="3200400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</a:t>
            </a:r>
            <a:endParaRPr lang="en-US" dirty="0"/>
          </a:p>
        </p:txBody>
      </p:sp>
      <p:cxnSp>
        <p:nvCxnSpPr>
          <p:cNvPr id="90" name="Straight Arrow Connector 89"/>
          <p:cNvCxnSpPr/>
          <p:nvPr/>
        </p:nvCxnSpPr>
        <p:spPr>
          <a:xfrm>
            <a:off x="4419600" y="3429000"/>
            <a:ext cx="304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>
            <a:off x="5638800" y="23622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/>
          <p:cNvSpPr txBox="1"/>
          <p:nvPr/>
        </p:nvSpPr>
        <p:spPr>
          <a:xfrm>
            <a:off x="5715000" y="2438400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13</a:t>
            </a:r>
            <a:endParaRPr lang="en-US" dirty="0"/>
          </a:p>
        </p:txBody>
      </p:sp>
      <p:cxnSp>
        <p:nvCxnSpPr>
          <p:cNvPr id="93" name="Straight Arrow Connector 92"/>
          <p:cNvCxnSpPr/>
          <p:nvPr/>
        </p:nvCxnSpPr>
        <p:spPr>
          <a:xfrm rot="5400000" flipH="1" flipV="1">
            <a:off x="5261819" y="2832437"/>
            <a:ext cx="44827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5184740" y="2678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6" name="Oval 95"/>
          <p:cNvSpPr/>
          <p:nvPr/>
        </p:nvSpPr>
        <p:spPr>
          <a:xfrm>
            <a:off x="5638800" y="3810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extBox 96"/>
          <p:cNvSpPr txBox="1"/>
          <p:nvPr/>
        </p:nvSpPr>
        <p:spPr>
          <a:xfrm>
            <a:off x="5715000" y="3886200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31</a:t>
            </a:r>
            <a:endParaRPr lang="en-US" dirty="0"/>
          </a:p>
        </p:txBody>
      </p:sp>
      <p:cxnSp>
        <p:nvCxnSpPr>
          <p:cNvPr id="98" name="Straight Arrow Connector 97"/>
          <p:cNvCxnSpPr>
            <a:stCxn id="88" idx="5"/>
          </p:cNvCxnSpPr>
          <p:nvPr/>
        </p:nvCxnSpPr>
        <p:spPr>
          <a:xfrm rot="16200000" flipH="1">
            <a:off x="5281457" y="3607795"/>
            <a:ext cx="320612" cy="3940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5181600" y="37338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grpSp>
        <p:nvGrpSpPr>
          <p:cNvPr id="6" name="Group 6"/>
          <p:cNvGrpSpPr/>
          <p:nvPr/>
        </p:nvGrpSpPr>
        <p:grpSpPr>
          <a:xfrm>
            <a:off x="6858000" y="2362200"/>
            <a:ext cx="609600" cy="609600"/>
            <a:chOff x="1600200" y="1371600"/>
            <a:chExt cx="609600" cy="609600"/>
          </a:xfrm>
        </p:grpSpPr>
        <p:sp>
          <p:nvSpPr>
            <p:cNvPr id="105" name="Oval 104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7" name="TextBox 106"/>
          <p:cNvSpPr txBox="1"/>
          <p:nvPr/>
        </p:nvSpPr>
        <p:spPr>
          <a:xfrm>
            <a:off x="6934200" y="2450068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cxnSp>
        <p:nvCxnSpPr>
          <p:cNvPr id="108" name="Straight Arrow Connector 107"/>
          <p:cNvCxnSpPr/>
          <p:nvPr/>
        </p:nvCxnSpPr>
        <p:spPr>
          <a:xfrm>
            <a:off x="6229350" y="2667000"/>
            <a:ext cx="62865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6327740" y="22098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6553200" y="3124200"/>
            <a:ext cx="609600" cy="609600"/>
            <a:chOff x="1600200" y="1371600"/>
            <a:chExt cx="609600" cy="609600"/>
          </a:xfrm>
        </p:grpSpPr>
        <p:sp>
          <p:nvSpPr>
            <p:cNvPr id="112" name="Oval 111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4" name="TextBox 113"/>
          <p:cNvSpPr txBox="1"/>
          <p:nvPr/>
        </p:nvSpPr>
        <p:spPr>
          <a:xfrm>
            <a:off x="6629400" y="3212068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115" name="Straight Arrow Connector 114"/>
          <p:cNvCxnSpPr/>
          <p:nvPr/>
        </p:nvCxnSpPr>
        <p:spPr>
          <a:xfrm rot="16200000" flipH="1">
            <a:off x="6167434" y="2858869"/>
            <a:ext cx="320612" cy="3940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6022940" y="2895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17" name="Freeform 116"/>
          <p:cNvSpPr/>
          <p:nvPr/>
        </p:nvSpPr>
        <p:spPr>
          <a:xfrm rot="10800000">
            <a:off x="6780446" y="20044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TextBox 117"/>
          <p:cNvSpPr txBox="1"/>
          <p:nvPr/>
        </p:nvSpPr>
        <p:spPr>
          <a:xfrm>
            <a:off x="6913795" y="15472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123" name="Straight Arrow Connector 122"/>
          <p:cNvCxnSpPr/>
          <p:nvPr/>
        </p:nvCxnSpPr>
        <p:spPr>
          <a:xfrm>
            <a:off x="7524750" y="2667000"/>
            <a:ext cx="62865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7623140" y="22214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31" name="Freeform 130"/>
          <p:cNvSpPr/>
          <p:nvPr/>
        </p:nvSpPr>
        <p:spPr>
          <a:xfrm rot="183179">
            <a:off x="6466659" y="3683059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TextBox 131"/>
          <p:cNvSpPr txBox="1"/>
          <p:nvPr/>
        </p:nvSpPr>
        <p:spPr>
          <a:xfrm>
            <a:off x="6781800" y="3669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54" name="TextBox 153"/>
          <p:cNvSpPr txBox="1"/>
          <p:nvPr/>
        </p:nvSpPr>
        <p:spPr>
          <a:xfrm>
            <a:off x="5105400" y="19050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57" name="TextBox 156"/>
          <p:cNvSpPr txBox="1"/>
          <p:nvPr/>
        </p:nvSpPr>
        <p:spPr>
          <a:xfrm>
            <a:off x="6403036" y="6292468"/>
            <a:ext cx="2584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Finish 31 and 12 similarly.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/>
          <p:nvPr/>
        </p:nvGrpSpPr>
        <p:grpSpPr>
          <a:xfrm>
            <a:off x="3371850" y="1046202"/>
            <a:ext cx="609600" cy="609600"/>
            <a:chOff x="1600200" y="1371600"/>
            <a:chExt cx="609600" cy="609600"/>
          </a:xfrm>
        </p:grpSpPr>
        <p:sp>
          <p:nvSpPr>
            <p:cNvPr id="8" name="Oval 7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Oval 10"/>
          <p:cNvSpPr/>
          <p:nvPr/>
        </p:nvSpPr>
        <p:spPr>
          <a:xfrm>
            <a:off x="762000" y="97000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28600" y="134941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2"/>
          <p:cNvGrpSpPr/>
          <p:nvPr/>
        </p:nvGrpSpPr>
        <p:grpSpPr>
          <a:xfrm>
            <a:off x="839554" y="2265402"/>
            <a:ext cx="609600" cy="609600"/>
            <a:chOff x="1600200" y="1371600"/>
            <a:chExt cx="609600" cy="609600"/>
          </a:xfrm>
        </p:grpSpPr>
        <p:sp>
          <p:nvSpPr>
            <p:cNvPr id="24" name="Oval 2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1981200" y="21892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cxnSp>
        <p:nvCxnSpPr>
          <p:cNvPr id="33" name="Straight Arrow Connector 32"/>
          <p:cNvCxnSpPr>
            <a:stCxn id="8" idx="3"/>
            <a:endCxn id="24" idx="7"/>
          </p:cNvCxnSpPr>
          <p:nvPr/>
        </p:nvCxnSpPr>
        <p:spPr>
          <a:xfrm rot="5400000">
            <a:off x="2016428" y="909980"/>
            <a:ext cx="788148" cy="21012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Freeform 38"/>
          <p:cNvSpPr/>
          <p:nvPr/>
        </p:nvSpPr>
        <p:spPr>
          <a:xfrm>
            <a:off x="762000" y="27988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 rot="10800000">
            <a:off x="3295651" y="6652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1098015" y="3124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429000" y="2080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976375" y="10462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3510821" y="11340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991954" y="23532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55" name="Oval 54"/>
          <p:cNvSpPr/>
          <p:nvPr/>
        </p:nvSpPr>
        <p:spPr>
          <a:xfrm>
            <a:off x="3429000" y="2286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1371600" y="1347826"/>
            <a:ext cx="2000250" cy="3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55" idx="0"/>
            <a:endCxn id="8" idx="4"/>
          </p:cNvCxnSpPr>
          <p:nvPr/>
        </p:nvCxnSpPr>
        <p:spPr>
          <a:xfrm rot="16200000" flipV="1">
            <a:off x="3390126" y="1942326"/>
            <a:ext cx="630198" cy="571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1" idx="5"/>
            <a:endCxn id="55" idx="2"/>
          </p:cNvCxnSpPr>
          <p:nvPr/>
        </p:nvCxnSpPr>
        <p:spPr>
          <a:xfrm rot="16200000" flipH="1">
            <a:off x="1805427" y="967227"/>
            <a:ext cx="1100472" cy="21466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3905250" y="1784866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2133600" y="8292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71" name="Straight Arrow Connector 70"/>
          <p:cNvCxnSpPr>
            <a:endCxn id="11" idx="4"/>
          </p:cNvCxnSpPr>
          <p:nvPr/>
        </p:nvCxnSpPr>
        <p:spPr>
          <a:xfrm rot="16200000" flipV="1">
            <a:off x="762677" y="1883725"/>
            <a:ext cx="685800" cy="7755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762000" y="17436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3573294" y="238279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52400" y="152400"/>
            <a:ext cx="1832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DFA intersection : 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374740" y="1600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grpSp>
        <p:nvGrpSpPr>
          <p:cNvPr id="4" name="Group 6"/>
          <p:cNvGrpSpPr/>
          <p:nvPr/>
        </p:nvGrpSpPr>
        <p:grpSpPr>
          <a:xfrm>
            <a:off x="3371850" y="4182070"/>
            <a:ext cx="609600" cy="609600"/>
            <a:chOff x="1600200" y="1371600"/>
            <a:chExt cx="609600" cy="609600"/>
          </a:xfrm>
        </p:grpSpPr>
        <p:sp>
          <p:nvSpPr>
            <p:cNvPr id="52" name="Oval 51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Oval 53"/>
          <p:cNvSpPr/>
          <p:nvPr/>
        </p:nvSpPr>
        <p:spPr>
          <a:xfrm>
            <a:off x="762000" y="410587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228600" y="448528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" name="Group 22"/>
          <p:cNvGrpSpPr/>
          <p:nvPr/>
        </p:nvGrpSpPr>
        <p:grpSpPr>
          <a:xfrm>
            <a:off x="839554" y="5401270"/>
            <a:ext cx="609600" cy="609600"/>
            <a:chOff x="1600200" y="1371600"/>
            <a:chExt cx="609600" cy="609600"/>
          </a:xfrm>
        </p:grpSpPr>
        <p:sp>
          <p:nvSpPr>
            <p:cNvPr id="59" name="Oval 58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1981200" y="53250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cxnSp>
        <p:nvCxnSpPr>
          <p:cNvPr id="63" name="Straight Arrow Connector 62"/>
          <p:cNvCxnSpPr/>
          <p:nvPr/>
        </p:nvCxnSpPr>
        <p:spPr>
          <a:xfrm rot="5400000">
            <a:off x="2016428" y="4045848"/>
            <a:ext cx="788148" cy="21012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Freeform 64"/>
          <p:cNvSpPr/>
          <p:nvPr/>
        </p:nvSpPr>
        <p:spPr>
          <a:xfrm>
            <a:off x="762000" y="5934670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5"/>
          <p:cNvSpPr/>
          <p:nvPr/>
        </p:nvSpPr>
        <p:spPr>
          <a:xfrm rot="10800000">
            <a:off x="3295651" y="3801070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1098015" y="6260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3429000" y="33438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976375" y="41820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3510821" y="426993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991954" y="548913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78" name="Oval 77"/>
          <p:cNvSpPr/>
          <p:nvPr/>
        </p:nvSpPr>
        <p:spPr>
          <a:xfrm>
            <a:off x="3429000" y="5421868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Straight Arrow Connector 78"/>
          <p:cNvCxnSpPr/>
          <p:nvPr/>
        </p:nvCxnSpPr>
        <p:spPr>
          <a:xfrm>
            <a:off x="1371600" y="4483694"/>
            <a:ext cx="2000250" cy="3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78" idx="0"/>
          </p:cNvCxnSpPr>
          <p:nvPr/>
        </p:nvCxnSpPr>
        <p:spPr>
          <a:xfrm rot="16200000" flipV="1">
            <a:off x="3390126" y="5078194"/>
            <a:ext cx="630198" cy="571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54" idx="5"/>
            <a:endCxn id="78" idx="2"/>
          </p:cNvCxnSpPr>
          <p:nvPr/>
        </p:nvCxnSpPr>
        <p:spPr>
          <a:xfrm rot="16200000" flipH="1">
            <a:off x="1805427" y="4103095"/>
            <a:ext cx="1100472" cy="21466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3905250" y="4920734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2133600" y="396513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cxnSp>
        <p:nvCxnSpPr>
          <p:cNvPr id="84" name="Straight Arrow Connector 83"/>
          <p:cNvCxnSpPr>
            <a:endCxn id="54" idx="4"/>
          </p:cNvCxnSpPr>
          <p:nvPr/>
        </p:nvCxnSpPr>
        <p:spPr>
          <a:xfrm rot="16200000" flipV="1">
            <a:off x="762677" y="5019593"/>
            <a:ext cx="685800" cy="7755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762000" y="487953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3573294" y="551866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1374740" y="4736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88" name="Oval 87"/>
          <p:cNvSpPr/>
          <p:nvPr/>
        </p:nvSpPr>
        <p:spPr>
          <a:xfrm>
            <a:off x="4724400" y="31242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4876800" y="3200400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</a:t>
            </a:r>
            <a:endParaRPr lang="en-US" dirty="0"/>
          </a:p>
        </p:txBody>
      </p:sp>
      <p:cxnSp>
        <p:nvCxnSpPr>
          <p:cNvPr id="90" name="Straight Arrow Connector 89"/>
          <p:cNvCxnSpPr/>
          <p:nvPr/>
        </p:nvCxnSpPr>
        <p:spPr>
          <a:xfrm>
            <a:off x="4419600" y="3429000"/>
            <a:ext cx="304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>
            <a:off x="5638800" y="23622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/>
          <p:cNvSpPr txBox="1"/>
          <p:nvPr/>
        </p:nvSpPr>
        <p:spPr>
          <a:xfrm>
            <a:off x="5715000" y="2438400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13</a:t>
            </a:r>
            <a:endParaRPr lang="en-US" dirty="0"/>
          </a:p>
        </p:txBody>
      </p:sp>
      <p:cxnSp>
        <p:nvCxnSpPr>
          <p:cNvPr id="93" name="Straight Arrow Connector 92"/>
          <p:cNvCxnSpPr/>
          <p:nvPr/>
        </p:nvCxnSpPr>
        <p:spPr>
          <a:xfrm rot="5400000" flipH="1" flipV="1">
            <a:off x="5261819" y="2832437"/>
            <a:ext cx="44827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5184740" y="2678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6" name="Oval 95"/>
          <p:cNvSpPr/>
          <p:nvPr/>
        </p:nvSpPr>
        <p:spPr>
          <a:xfrm>
            <a:off x="5638800" y="3810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extBox 96"/>
          <p:cNvSpPr txBox="1"/>
          <p:nvPr/>
        </p:nvSpPr>
        <p:spPr>
          <a:xfrm>
            <a:off x="5715000" y="3886200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31</a:t>
            </a:r>
            <a:endParaRPr lang="en-US" dirty="0"/>
          </a:p>
        </p:txBody>
      </p:sp>
      <p:cxnSp>
        <p:nvCxnSpPr>
          <p:cNvPr id="98" name="Straight Arrow Connector 97"/>
          <p:cNvCxnSpPr>
            <a:stCxn id="88" idx="5"/>
          </p:cNvCxnSpPr>
          <p:nvPr/>
        </p:nvCxnSpPr>
        <p:spPr>
          <a:xfrm rot="16200000" flipH="1">
            <a:off x="5281457" y="3607795"/>
            <a:ext cx="320612" cy="3940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5181600" y="37338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grpSp>
        <p:nvGrpSpPr>
          <p:cNvPr id="6" name="Group 6"/>
          <p:cNvGrpSpPr/>
          <p:nvPr/>
        </p:nvGrpSpPr>
        <p:grpSpPr>
          <a:xfrm>
            <a:off x="6858000" y="2362200"/>
            <a:ext cx="609600" cy="609600"/>
            <a:chOff x="1600200" y="1371600"/>
            <a:chExt cx="609600" cy="609600"/>
          </a:xfrm>
        </p:grpSpPr>
        <p:sp>
          <p:nvSpPr>
            <p:cNvPr id="105" name="Oval 104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7" name="TextBox 106"/>
          <p:cNvSpPr txBox="1"/>
          <p:nvPr/>
        </p:nvSpPr>
        <p:spPr>
          <a:xfrm>
            <a:off x="6934200" y="2450068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cxnSp>
        <p:nvCxnSpPr>
          <p:cNvPr id="108" name="Straight Arrow Connector 107"/>
          <p:cNvCxnSpPr/>
          <p:nvPr/>
        </p:nvCxnSpPr>
        <p:spPr>
          <a:xfrm>
            <a:off x="6229350" y="2667000"/>
            <a:ext cx="62865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6327740" y="22098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6553200" y="3124200"/>
            <a:ext cx="609600" cy="609600"/>
            <a:chOff x="1600200" y="1371600"/>
            <a:chExt cx="609600" cy="609600"/>
          </a:xfrm>
        </p:grpSpPr>
        <p:sp>
          <p:nvSpPr>
            <p:cNvPr id="112" name="Oval 111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4" name="TextBox 113"/>
          <p:cNvSpPr txBox="1"/>
          <p:nvPr/>
        </p:nvSpPr>
        <p:spPr>
          <a:xfrm>
            <a:off x="6629400" y="3212068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115" name="Straight Arrow Connector 114"/>
          <p:cNvCxnSpPr/>
          <p:nvPr/>
        </p:nvCxnSpPr>
        <p:spPr>
          <a:xfrm rot="16200000" flipH="1">
            <a:off x="6167434" y="2858869"/>
            <a:ext cx="320612" cy="3940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6022940" y="2895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17" name="Freeform 116"/>
          <p:cNvSpPr/>
          <p:nvPr/>
        </p:nvSpPr>
        <p:spPr>
          <a:xfrm rot="10800000">
            <a:off x="6780446" y="20044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TextBox 117"/>
          <p:cNvSpPr txBox="1"/>
          <p:nvPr/>
        </p:nvSpPr>
        <p:spPr>
          <a:xfrm>
            <a:off x="6913795" y="15472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123" name="Straight Arrow Connector 122"/>
          <p:cNvCxnSpPr/>
          <p:nvPr/>
        </p:nvCxnSpPr>
        <p:spPr>
          <a:xfrm>
            <a:off x="7524750" y="2667000"/>
            <a:ext cx="62865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7623140" y="22214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31" name="Freeform 130"/>
          <p:cNvSpPr/>
          <p:nvPr/>
        </p:nvSpPr>
        <p:spPr>
          <a:xfrm rot="183179">
            <a:off x="6466659" y="3683059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TextBox 131"/>
          <p:cNvSpPr txBox="1"/>
          <p:nvPr/>
        </p:nvSpPr>
        <p:spPr>
          <a:xfrm>
            <a:off x="6781800" y="3669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33" name="Freeform 132"/>
          <p:cNvSpPr/>
          <p:nvPr/>
        </p:nvSpPr>
        <p:spPr>
          <a:xfrm>
            <a:off x="7172115" y="3336203"/>
            <a:ext cx="625996" cy="670819"/>
          </a:xfrm>
          <a:custGeom>
            <a:avLst/>
            <a:gdLst>
              <a:gd name="connsiteX0" fmla="*/ 0 w 625996"/>
              <a:gd name="connsiteY0" fmla="*/ 80499 h 670819"/>
              <a:gd name="connsiteX1" fmla="*/ 500796 w 625996"/>
              <a:gd name="connsiteY1" fmla="*/ 98387 h 670819"/>
              <a:gd name="connsiteX2" fmla="*/ 625996 w 625996"/>
              <a:gd name="connsiteY2" fmla="*/ 670819 h 670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25996" h="670819">
                <a:moveTo>
                  <a:pt x="0" y="80499"/>
                </a:moveTo>
                <a:cubicBezTo>
                  <a:pt x="198231" y="40249"/>
                  <a:pt x="396463" y="0"/>
                  <a:pt x="500796" y="98387"/>
                </a:cubicBezTo>
                <a:cubicBezTo>
                  <a:pt x="605129" y="196774"/>
                  <a:pt x="625996" y="670819"/>
                  <a:pt x="625996" y="670819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/>
          <p:cNvSpPr/>
          <p:nvPr/>
        </p:nvSpPr>
        <p:spPr>
          <a:xfrm>
            <a:off x="7543800" y="4038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5" name="TextBox 134"/>
          <p:cNvSpPr txBox="1"/>
          <p:nvPr/>
        </p:nvSpPr>
        <p:spPr>
          <a:xfrm>
            <a:off x="7696200" y="4114800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02</a:t>
            </a:r>
            <a:endParaRPr lang="en-US" dirty="0"/>
          </a:p>
        </p:txBody>
      </p:sp>
      <p:sp>
        <p:nvSpPr>
          <p:cNvPr id="136" name="TextBox 135"/>
          <p:cNvSpPr txBox="1"/>
          <p:nvPr/>
        </p:nvSpPr>
        <p:spPr>
          <a:xfrm>
            <a:off x="7620000" y="3059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47" name="Oval 146"/>
          <p:cNvSpPr/>
          <p:nvPr/>
        </p:nvSpPr>
        <p:spPr>
          <a:xfrm>
            <a:off x="6400800" y="5257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8" name="TextBox 147"/>
          <p:cNvSpPr txBox="1"/>
          <p:nvPr/>
        </p:nvSpPr>
        <p:spPr>
          <a:xfrm>
            <a:off x="6553200" y="5334000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30</a:t>
            </a:r>
            <a:endParaRPr lang="en-US" dirty="0"/>
          </a:p>
        </p:txBody>
      </p:sp>
      <p:cxnSp>
        <p:nvCxnSpPr>
          <p:cNvPr id="149" name="Straight Arrow Connector 148"/>
          <p:cNvCxnSpPr>
            <a:stCxn id="134" idx="3"/>
          </p:cNvCxnSpPr>
          <p:nvPr/>
        </p:nvCxnSpPr>
        <p:spPr>
          <a:xfrm rot="5400000">
            <a:off x="6885898" y="4586824"/>
            <a:ext cx="775074" cy="7192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7239000" y="4812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53" name="Freeform 152"/>
          <p:cNvSpPr/>
          <p:nvPr/>
        </p:nvSpPr>
        <p:spPr>
          <a:xfrm>
            <a:off x="4420718" y="2149600"/>
            <a:ext cx="1982318" cy="4072613"/>
          </a:xfrm>
          <a:custGeom>
            <a:avLst/>
            <a:gdLst>
              <a:gd name="connsiteX0" fmla="*/ 1982318 w 1982318"/>
              <a:gd name="connsiteY0" fmla="*/ 3538940 h 4072613"/>
              <a:gd name="connsiteX1" fmla="*/ 336845 w 1982318"/>
              <a:gd name="connsiteY1" fmla="*/ 3574717 h 4072613"/>
              <a:gd name="connsiteX2" fmla="*/ 157989 w 1982318"/>
              <a:gd name="connsiteY2" fmla="*/ 551562 h 4072613"/>
              <a:gd name="connsiteX3" fmla="*/ 1284780 w 1982318"/>
              <a:gd name="connsiteY3" fmla="*/ 265346 h 4072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2318" h="4072613">
                <a:moveTo>
                  <a:pt x="1982318" y="3538940"/>
                </a:moveTo>
                <a:cubicBezTo>
                  <a:pt x="1311609" y="3805776"/>
                  <a:pt x="640900" y="4072613"/>
                  <a:pt x="336845" y="3574717"/>
                </a:cubicBezTo>
                <a:cubicBezTo>
                  <a:pt x="32790" y="3076821"/>
                  <a:pt x="0" y="1103124"/>
                  <a:pt x="157989" y="551562"/>
                </a:cubicBezTo>
                <a:cubicBezTo>
                  <a:pt x="315978" y="0"/>
                  <a:pt x="800379" y="132673"/>
                  <a:pt x="1284780" y="265346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TextBox 153"/>
          <p:cNvSpPr txBox="1"/>
          <p:nvPr/>
        </p:nvSpPr>
        <p:spPr>
          <a:xfrm>
            <a:off x="5105400" y="19050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55" name="Freeform 154"/>
          <p:cNvSpPr/>
          <p:nvPr/>
        </p:nvSpPr>
        <p:spPr>
          <a:xfrm>
            <a:off x="6546120" y="2987378"/>
            <a:ext cx="983706" cy="2236061"/>
          </a:xfrm>
          <a:custGeom>
            <a:avLst/>
            <a:gdLst>
              <a:gd name="connsiteX0" fmla="*/ 125199 w 983706"/>
              <a:gd name="connsiteY0" fmla="*/ 2236061 h 2236061"/>
              <a:gd name="connsiteX1" fmla="*/ 125199 w 983706"/>
              <a:gd name="connsiteY1" fmla="*/ 1967734 h 2236061"/>
              <a:gd name="connsiteX2" fmla="*/ 876393 w 983706"/>
              <a:gd name="connsiteY2" fmla="*/ 1037532 h 2236061"/>
              <a:gd name="connsiteX3" fmla="*/ 769080 w 983706"/>
              <a:gd name="connsiteY3" fmla="*/ 0 h 2236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83706" h="2236061">
                <a:moveTo>
                  <a:pt x="125199" y="2236061"/>
                </a:moveTo>
                <a:cubicBezTo>
                  <a:pt x="62599" y="2201775"/>
                  <a:pt x="0" y="2167489"/>
                  <a:pt x="125199" y="1967734"/>
                </a:cubicBezTo>
                <a:cubicBezTo>
                  <a:pt x="250398" y="1767979"/>
                  <a:pt x="769080" y="1365488"/>
                  <a:pt x="876393" y="1037532"/>
                </a:cubicBezTo>
                <a:cubicBezTo>
                  <a:pt x="983706" y="709576"/>
                  <a:pt x="769080" y="0"/>
                  <a:pt x="769080" y="0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TextBox 155"/>
          <p:cNvSpPr txBox="1"/>
          <p:nvPr/>
        </p:nvSpPr>
        <p:spPr>
          <a:xfrm>
            <a:off x="7315200" y="2895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57" name="TextBox 156"/>
          <p:cNvSpPr txBox="1"/>
          <p:nvPr/>
        </p:nvSpPr>
        <p:spPr>
          <a:xfrm>
            <a:off x="6403036" y="6292468"/>
            <a:ext cx="2584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Finish 31 and 12 similarly.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/>
          <p:nvPr/>
        </p:nvGrpSpPr>
        <p:grpSpPr>
          <a:xfrm>
            <a:off x="3371850" y="1046202"/>
            <a:ext cx="609600" cy="609600"/>
            <a:chOff x="1600200" y="1371600"/>
            <a:chExt cx="609600" cy="609600"/>
          </a:xfrm>
        </p:grpSpPr>
        <p:sp>
          <p:nvSpPr>
            <p:cNvPr id="8" name="Oval 7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Oval 10"/>
          <p:cNvSpPr/>
          <p:nvPr/>
        </p:nvSpPr>
        <p:spPr>
          <a:xfrm>
            <a:off x="762000" y="97000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28600" y="134941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2"/>
          <p:cNvGrpSpPr/>
          <p:nvPr/>
        </p:nvGrpSpPr>
        <p:grpSpPr>
          <a:xfrm>
            <a:off x="839554" y="2265402"/>
            <a:ext cx="609600" cy="609600"/>
            <a:chOff x="1600200" y="1371600"/>
            <a:chExt cx="609600" cy="609600"/>
          </a:xfrm>
        </p:grpSpPr>
        <p:sp>
          <p:nvSpPr>
            <p:cNvPr id="24" name="Oval 2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1981200" y="21892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cxnSp>
        <p:nvCxnSpPr>
          <p:cNvPr id="33" name="Straight Arrow Connector 32"/>
          <p:cNvCxnSpPr>
            <a:stCxn id="8" idx="3"/>
            <a:endCxn id="24" idx="7"/>
          </p:cNvCxnSpPr>
          <p:nvPr/>
        </p:nvCxnSpPr>
        <p:spPr>
          <a:xfrm rot="5400000">
            <a:off x="2016428" y="909980"/>
            <a:ext cx="788148" cy="21012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Freeform 38"/>
          <p:cNvSpPr/>
          <p:nvPr/>
        </p:nvSpPr>
        <p:spPr>
          <a:xfrm>
            <a:off x="762000" y="27988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 rot="10800000">
            <a:off x="3295651" y="6652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1098015" y="3124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429000" y="2080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976375" y="10462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3510821" y="11340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991954" y="23532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55" name="Oval 54"/>
          <p:cNvSpPr/>
          <p:nvPr/>
        </p:nvSpPr>
        <p:spPr>
          <a:xfrm>
            <a:off x="3429000" y="2286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1371600" y="1347826"/>
            <a:ext cx="2000250" cy="3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55" idx="0"/>
            <a:endCxn id="8" idx="4"/>
          </p:cNvCxnSpPr>
          <p:nvPr/>
        </p:nvCxnSpPr>
        <p:spPr>
          <a:xfrm rot="16200000" flipV="1">
            <a:off x="3390126" y="1942326"/>
            <a:ext cx="630198" cy="571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1" idx="5"/>
            <a:endCxn id="55" idx="2"/>
          </p:cNvCxnSpPr>
          <p:nvPr/>
        </p:nvCxnSpPr>
        <p:spPr>
          <a:xfrm rot="16200000" flipH="1">
            <a:off x="1805427" y="967227"/>
            <a:ext cx="1100472" cy="21466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3905250" y="1784866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2133600" y="8292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71" name="Straight Arrow Connector 70"/>
          <p:cNvCxnSpPr>
            <a:endCxn id="11" idx="4"/>
          </p:cNvCxnSpPr>
          <p:nvPr/>
        </p:nvCxnSpPr>
        <p:spPr>
          <a:xfrm rot="16200000" flipV="1">
            <a:off x="762677" y="1883725"/>
            <a:ext cx="685800" cy="7755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762000" y="17436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3573294" y="238279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52400" y="152400"/>
            <a:ext cx="1832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DFA intersection : 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374740" y="1600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grpSp>
        <p:nvGrpSpPr>
          <p:cNvPr id="4" name="Group 6"/>
          <p:cNvGrpSpPr/>
          <p:nvPr/>
        </p:nvGrpSpPr>
        <p:grpSpPr>
          <a:xfrm>
            <a:off x="3371850" y="4182070"/>
            <a:ext cx="609600" cy="609600"/>
            <a:chOff x="1600200" y="1371600"/>
            <a:chExt cx="609600" cy="609600"/>
          </a:xfrm>
        </p:grpSpPr>
        <p:sp>
          <p:nvSpPr>
            <p:cNvPr id="52" name="Oval 51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Oval 53"/>
          <p:cNvSpPr/>
          <p:nvPr/>
        </p:nvSpPr>
        <p:spPr>
          <a:xfrm>
            <a:off x="762000" y="410587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228600" y="448528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" name="Group 22"/>
          <p:cNvGrpSpPr/>
          <p:nvPr/>
        </p:nvGrpSpPr>
        <p:grpSpPr>
          <a:xfrm>
            <a:off x="839554" y="5401270"/>
            <a:ext cx="609600" cy="609600"/>
            <a:chOff x="1600200" y="1371600"/>
            <a:chExt cx="609600" cy="609600"/>
          </a:xfrm>
        </p:grpSpPr>
        <p:sp>
          <p:nvSpPr>
            <p:cNvPr id="59" name="Oval 58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1981200" y="53250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cxnSp>
        <p:nvCxnSpPr>
          <p:cNvPr id="63" name="Straight Arrow Connector 62"/>
          <p:cNvCxnSpPr/>
          <p:nvPr/>
        </p:nvCxnSpPr>
        <p:spPr>
          <a:xfrm rot="5400000">
            <a:off x="2016428" y="4045848"/>
            <a:ext cx="788148" cy="21012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Freeform 64"/>
          <p:cNvSpPr/>
          <p:nvPr/>
        </p:nvSpPr>
        <p:spPr>
          <a:xfrm>
            <a:off x="762000" y="5934670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5"/>
          <p:cNvSpPr/>
          <p:nvPr/>
        </p:nvSpPr>
        <p:spPr>
          <a:xfrm rot="10800000">
            <a:off x="3295651" y="3801070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1098015" y="6260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3429000" y="33438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976375" y="41820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3510821" y="426993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991954" y="548913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78" name="Oval 77"/>
          <p:cNvSpPr/>
          <p:nvPr/>
        </p:nvSpPr>
        <p:spPr>
          <a:xfrm>
            <a:off x="3429000" y="5421868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Straight Arrow Connector 78"/>
          <p:cNvCxnSpPr/>
          <p:nvPr/>
        </p:nvCxnSpPr>
        <p:spPr>
          <a:xfrm>
            <a:off x="1371600" y="4483694"/>
            <a:ext cx="2000250" cy="3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78" idx="0"/>
          </p:cNvCxnSpPr>
          <p:nvPr/>
        </p:nvCxnSpPr>
        <p:spPr>
          <a:xfrm rot="16200000" flipV="1">
            <a:off x="3390126" y="5078194"/>
            <a:ext cx="630198" cy="571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54" idx="5"/>
            <a:endCxn id="78" idx="2"/>
          </p:cNvCxnSpPr>
          <p:nvPr/>
        </p:nvCxnSpPr>
        <p:spPr>
          <a:xfrm rot="16200000" flipH="1">
            <a:off x="1805427" y="4103095"/>
            <a:ext cx="1100472" cy="21466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3905250" y="4920734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2133600" y="396513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cxnSp>
        <p:nvCxnSpPr>
          <p:cNvPr id="84" name="Straight Arrow Connector 83"/>
          <p:cNvCxnSpPr>
            <a:endCxn id="54" idx="4"/>
          </p:cNvCxnSpPr>
          <p:nvPr/>
        </p:nvCxnSpPr>
        <p:spPr>
          <a:xfrm rot="16200000" flipV="1">
            <a:off x="762677" y="5019593"/>
            <a:ext cx="685800" cy="7755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762000" y="487953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3573294" y="551866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1374740" y="4736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88" name="Oval 87"/>
          <p:cNvSpPr/>
          <p:nvPr/>
        </p:nvSpPr>
        <p:spPr>
          <a:xfrm>
            <a:off x="4724400" y="31242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4876800" y="3200400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</a:t>
            </a:r>
            <a:endParaRPr lang="en-US" dirty="0"/>
          </a:p>
        </p:txBody>
      </p:sp>
      <p:cxnSp>
        <p:nvCxnSpPr>
          <p:cNvPr id="90" name="Straight Arrow Connector 89"/>
          <p:cNvCxnSpPr/>
          <p:nvPr/>
        </p:nvCxnSpPr>
        <p:spPr>
          <a:xfrm>
            <a:off x="4419600" y="3429000"/>
            <a:ext cx="304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>
            <a:off x="5638800" y="23622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/>
          <p:cNvSpPr txBox="1"/>
          <p:nvPr/>
        </p:nvSpPr>
        <p:spPr>
          <a:xfrm>
            <a:off x="5715000" y="2438400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13</a:t>
            </a:r>
            <a:endParaRPr lang="en-US" dirty="0"/>
          </a:p>
        </p:txBody>
      </p:sp>
      <p:cxnSp>
        <p:nvCxnSpPr>
          <p:cNvPr id="93" name="Straight Arrow Connector 92"/>
          <p:cNvCxnSpPr/>
          <p:nvPr/>
        </p:nvCxnSpPr>
        <p:spPr>
          <a:xfrm rot="5400000" flipH="1" flipV="1">
            <a:off x="5261819" y="2832437"/>
            <a:ext cx="44827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5184740" y="2678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6" name="Oval 95"/>
          <p:cNvSpPr/>
          <p:nvPr/>
        </p:nvSpPr>
        <p:spPr>
          <a:xfrm>
            <a:off x="5638800" y="3810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extBox 96"/>
          <p:cNvSpPr txBox="1"/>
          <p:nvPr/>
        </p:nvSpPr>
        <p:spPr>
          <a:xfrm>
            <a:off x="5715000" y="3886200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31</a:t>
            </a:r>
            <a:endParaRPr lang="en-US" dirty="0"/>
          </a:p>
        </p:txBody>
      </p:sp>
      <p:cxnSp>
        <p:nvCxnSpPr>
          <p:cNvPr id="98" name="Straight Arrow Connector 97"/>
          <p:cNvCxnSpPr>
            <a:stCxn id="88" idx="5"/>
          </p:cNvCxnSpPr>
          <p:nvPr/>
        </p:nvCxnSpPr>
        <p:spPr>
          <a:xfrm rot="16200000" flipH="1">
            <a:off x="5281457" y="3607795"/>
            <a:ext cx="320612" cy="3940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5181600" y="37338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grpSp>
        <p:nvGrpSpPr>
          <p:cNvPr id="6" name="Group 6"/>
          <p:cNvGrpSpPr/>
          <p:nvPr/>
        </p:nvGrpSpPr>
        <p:grpSpPr>
          <a:xfrm>
            <a:off x="6858000" y="2362200"/>
            <a:ext cx="609600" cy="609600"/>
            <a:chOff x="1600200" y="1371600"/>
            <a:chExt cx="609600" cy="609600"/>
          </a:xfrm>
        </p:grpSpPr>
        <p:sp>
          <p:nvSpPr>
            <p:cNvPr id="105" name="Oval 104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7" name="TextBox 106"/>
          <p:cNvSpPr txBox="1"/>
          <p:nvPr/>
        </p:nvSpPr>
        <p:spPr>
          <a:xfrm>
            <a:off x="6934200" y="2450068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cxnSp>
        <p:nvCxnSpPr>
          <p:cNvPr id="108" name="Straight Arrow Connector 107"/>
          <p:cNvCxnSpPr/>
          <p:nvPr/>
        </p:nvCxnSpPr>
        <p:spPr>
          <a:xfrm>
            <a:off x="6229350" y="2667000"/>
            <a:ext cx="62865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6327740" y="22098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6553200" y="3124200"/>
            <a:ext cx="609600" cy="609600"/>
            <a:chOff x="1600200" y="1371600"/>
            <a:chExt cx="609600" cy="609600"/>
          </a:xfrm>
        </p:grpSpPr>
        <p:sp>
          <p:nvSpPr>
            <p:cNvPr id="112" name="Oval 111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4" name="TextBox 113"/>
          <p:cNvSpPr txBox="1"/>
          <p:nvPr/>
        </p:nvSpPr>
        <p:spPr>
          <a:xfrm>
            <a:off x="6629400" y="3212068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115" name="Straight Arrow Connector 114"/>
          <p:cNvCxnSpPr/>
          <p:nvPr/>
        </p:nvCxnSpPr>
        <p:spPr>
          <a:xfrm rot="16200000" flipH="1">
            <a:off x="6167434" y="2858869"/>
            <a:ext cx="320612" cy="3940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6022940" y="2895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17" name="Freeform 116"/>
          <p:cNvSpPr/>
          <p:nvPr/>
        </p:nvSpPr>
        <p:spPr>
          <a:xfrm rot="10800000">
            <a:off x="6780446" y="20044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TextBox 117"/>
          <p:cNvSpPr txBox="1"/>
          <p:nvPr/>
        </p:nvSpPr>
        <p:spPr>
          <a:xfrm>
            <a:off x="6913795" y="15472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grpSp>
        <p:nvGrpSpPr>
          <p:cNvPr id="10" name="Group 6"/>
          <p:cNvGrpSpPr/>
          <p:nvPr/>
        </p:nvGrpSpPr>
        <p:grpSpPr>
          <a:xfrm>
            <a:off x="8153400" y="2362200"/>
            <a:ext cx="609600" cy="609600"/>
            <a:chOff x="1600200" y="1371600"/>
            <a:chExt cx="609600" cy="609600"/>
          </a:xfrm>
        </p:grpSpPr>
        <p:sp>
          <p:nvSpPr>
            <p:cNvPr id="120" name="Oval 119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2" name="TextBox 121"/>
          <p:cNvSpPr txBox="1"/>
          <p:nvPr/>
        </p:nvSpPr>
        <p:spPr>
          <a:xfrm>
            <a:off x="8229600" y="2450068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22</a:t>
            </a:r>
            <a:endParaRPr lang="en-US" dirty="0"/>
          </a:p>
        </p:txBody>
      </p:sp>
      <p:cxnSp>
        <p:nvCxnSpPr>
          <p:cNvPr id="123" name="Straight Arrow Connector 122"/>
          <p:cNvCxnSpPr/>
          <p:nvPr/>
        </p:nvCxnSpPr>
        <p:spPr>
          <a:xfrm>
            <a:off x="7524750" y="2667000"/>
            <a:ext cx="62865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7623140" y="22214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27" name="Freeform 126"/>
          <p:cNvSpPr/>
          <p:nvPr/>
        </p:nvSpPr>
        <p:spPr>
          <a:xfrm>
            <a:off x="4689001" y="837778"/>
            <a:ext cx="4298500" cy="2310596"/>
          </a:xfrm>
          <a:custGeom>
            <a:avLst/>
            <a:gdLst>
              <a:gd name="connsiteX0" fmla="*/ 3752990 w 4298500"/>
              <a:gd name="connsiteY0" fmla="*/ 1487726 h 2310596"/>
              <a:gd name="connsiteX1" fmla="*/ 3770876 w 4298500"/>
              <a:gd name="connsiteY1" fmla="*/ 575413 h 2310596"/>
              <a:gd name="connsiteX2" fmla="*/ 587243 w 4298500"/>
              <a:gd name="connsiteY2" fmla="*/ 289197 h 2310596"/>
              <a:gd name="connsiteX3" fmla="*/ 247418 w 4298500"/>
              <a:gd name="connsiteY3" fmla="*/ 2310596 h 2310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98500" h="2310596">
                <a:moveTo>
                  <a:pt x="3752990" y="1487726"/>
                </a:moveTo>
                <a:cubicBezTo>
                  <a:pt x="4025745" y="1131447"/>
                  <a:pt x="4298500" y="775168"/>
                  <a:pt x="3770876" y="575413"/>
                </a:cubicBezTo>
                <a:cubicBezTo>
                  <a:pt x="3243252" y="375658"/>
                  <a:pt x="1174486" y="0"/>
                  <a:pt x="587243" y="289197"/>
                </a:cubicBezTo>
                <a:cubicBezTo>
                  <a:pt x="0" y="578394"/>
                  <a:pt x="247418" y="2310596"/>
                  <a:pt x="247418" y="2310596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Freeform 127"/>
          <p:cNvSpPr/>
          <p:nvPr/>
        </p:nvSpPr>
        <p:spPr>
          <a:xfrm rot="10800000">
            <a:off x="8075846" y="2057400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TextBox 128"/>
          <p:cNvSpPr txBox="1"/>
          <p:nvPr/>
        </p:nvSpPr>
        <p:spPr>
          <a:xfrm>
            <a:off x="8209195" y="1600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30" name="TextBox 129"/>
          <p:cNvSpPr txBox="1"/>
          <p:nvPr/>
        </p:nvSpPr>
        <p:spPr>
          <a:xfrm>
            <a:off x="7775540" y="1219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31" name="Freeform 130"/>
          <p:cNvSpPr/>
          <p:nvPr/>
        </p:nvSpPr>
        <p:spPr>
          <a:xfrm rot="183179">
            <a:off x="6466659" y="3683059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TextBox 131"/>
          <p:cNvSpPr txBox="1"/>
          <p:nvPr/>
        </p:nvSpPr>
        <p:spPr>
          <a:xfrm>
            <a:off x="6781800" y="3669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33" name="Freeform 132"/>
          <p:cNvSpPr/>
          <p:nvPr/>
        </p:nvSpPr>
        <p:spPr>
          <a:xfrm>
            <a:off x="7172115" y="3336203"/>
            <a:ext cx="625996" cy="670819"/>
          </a:xfrm>
          <a:custGeom>
            <a:avLst/>
            <a:gdLst>
              <a:gd name="connsiteX0" fmla="*/ 0 w 625996"/>
              <a:gd name="connsiteY0" fmla="*/ 80499 h 670819"/>
              <a:gd name="connsiteX1" fmla="*/ 500796 w 625996"/>
              <a:gd name="connsiteY1" fmla="*/ 98387 h 670819"/>
              <a:gd name="connsiteX2" fmla="*/ 625996 w 625996"/>
              <a:gd name="connsiteY2" fmla="*/ 670819 h 670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25996" h="670819">
                <a:moveTo>
                  <a:pt x="0" y="80499"/>
                </a:moveTo>
                <a:cubicBezTo>
                  <a:pt x="198231" y="40249"/>
                  <a:pt x="396463" y="0"/>
                  <a:pt x="500796" y="98387"/>
                </a:cubicBezTo>
                <a:cubicBezTo>
                  <a:pt x="605129" y="196774"/>
                  <a:pt x="625996" y="670819"/>
                  <a:pt x="625996" y="670819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Oval 133"/>
          <p:cNvSpPr/>
          <p:nvPr/>
        </p:nvSpPr>
        <p:spPr>
          <a:xfrm>
            <a:off x="7543800" y="4038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5" name="TextBox 134"/>
          <p:cNvSpPr txBox="1"/>
          <p:nvPr/>
        </p:nvSpPr>
        <p:spPr>
          <a:xfrm>
            <a:off x="7696200" y="4114800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02</a:t>
            </a:r>
            <a:endParaRPr lang="en-US" dirty="0"/>
          </a:p>
        </p:txBody>
      </p:sp>
      <p:sp>
        <p:nvSpPr>
          <p:cNvPr id="136" name="TextBox 135"/>
          <p:cNvSpPr txBox="1"/>
          <p:nvPr/>
        </p:nvSpPr>
        <p:spPr>
          <a:xfrm>
            <a:off x="7620000" y="3059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38" name="TextBox 137"/>
          <p:cNvSpPr txBox="1"/>
          <p:nvPr/>
        </p:nvSpPr>
        <p:spPr>
          <a:xfrm>
            <a:off x="7620000" y="5334000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dirty="0" smtClean="0"/>
              <a:t>2</a:t>
            </a:r>
            <a:endParaRPr lang="en-US" dirty="0"/>
          </a:p>
        </p:txBody>
      </p:sp>
      <p:grpSp>
        <p:nvGrpSpPr>
          <p:cNvPr id="12" name="Group 6"/>
          <p:cNvGrpSpPr/>
          <p:nvPr/>
        </p:nvGrpSpPr>
        <p:grpSpPr>
          <a:xfrm>
            <a:off x="7543800" y="5257800"/>
            <a:ext cx="609600" cy="609600"/>
            <a:chOff x="1600200" y="1371600"/>
            <a:chExt cx="609600" cy="609600"/>
          </a:xfrm>
        </p:grpSpPr>
        <p:sp>
          <p:nvSpPr>
            <p:cNvPr id="140" name="Oval 139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2" name="Straight Arrow Connector 141"/>
          <p:cNvCxnSpPr>
            <a:stCxn id="134" idx="4"/>
            <a:endCxn id="140" idx="0"/>
          </p:cNvCxnSpPr>
          <p:nvPr/>
        </p:nvCxnSpPr>
        <p:spPr>
          <a:xfrm rot="5400000">
            <a:off x="7543800" y="4953000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5" name="TextBox 144"/>
          <p:cNvSpPr txBox="1"/>
          <p:nvPr/>
        </p:nvSpPr>
        <p:spPr>
          <a:xfrm>
            <a:off x="7851740" y="46598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7" name="Oval 146"/>
          <p:cNvSpPr/>
          <p:nvPr/>
        </p:nvSpPr>
        <p:spPr>
          <a:xfrm>
            <a:off x="6400800" y="5257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8" name="TextBox 147"/>
          <p:cNvSpPr txBox="1"/>
          <p:nvPr/>
        </p:nvSpPr>
        <p:spPr>
          <a:xfrm>
            <a:off x="6553200" y="5334000"/>
            <a:ext cx="41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30</a:t>
            </a:r>
            <a:endParaRPr lang="en-US" dirty="0"/>
          </a:p>
        </p:txBody>
      </p:sp>
      <p:cxnSp>
        <p:nvCxnSpPr>
          <p:cNvPr id="149" name="Straight Arrow Connector 148"/>
          <p:cNvCxnSpPr>
            <a:stCxn id="134" idx="3"/>
          </p:cNvCxnSpPr>
          <p:nvPr/>
        </p:nvCxnSpPr>
        <p:spPr>
          <a:xfrm rot="5400000">
            <a:off x="6885898" y="4586824"/>
            <a:ext cx="775074" cy="7192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7239000" y="4812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53" name="Freeform 152"/>
          <p:cNvSpPr/>
          <p:nvPr/>
        </p:nvSpPr>
        <p:spPr>
          <a:xfrm>
            <a:off x="4420718" y="2149600"/>
            <a:ext cx="1982318" cy="4072613"/>
          </a:xfrm>
          <a:custGeom>
            <a:avLst/>
            <a:gdLst>
              <a:gd name="connsiteX0" fmla="*/ 1982318 w 1982318"/>
              <a:gd name="connsiteY0" fmla="*/ 3538940 h 4072613"/>
              <a:gd name="connsiteX1" fmla="*/ 336845 w 1982318"/>
              <a:gd name="connsiteY1" fmla="*/ 3574717 h 4072613"/>
              <a:gd name="connsiteX2" fmla="*/ 157989 w 1982318"/>
              <a:gd name="connsiteY2" fmla="*/ 551562 h 4072613"/>
              <a:gd name="connsiteX3" fmla="*/ 1284780 w 1982318"/>
              <a:gd name="connsiteY3" fmla="*/ 265346 h 4072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82318" h="4072613">
                <a:moveTo>
                  <a:pt x="1982318" y="3538940"/>
                </a:moveTo>
                <a:cubicBezTo>
                  <a:pt x="1311609" y="3805776"/>
                  <a:pt x="640900" y="4072613"/>
                  <a:pt x="336845" y="3574717"/>
                </a:cubicBezTo>
                <a:cubicBezTo>
                  <a:pt x="32790" y="3076821"/>
                  <a:pt x="0" y="1103124"/>
                  <a:pt x="157989" y="551562"/>
                </a:cubicBezTo>
                <a:cubicBezTo>
                  <a:pt x="315978" y="0"/>
                  <a:pt x="800379" y="132673"/>
                  <a:pt x="1284780" y="265346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TextBox 153"/>
          <p:cNvSpPr txBox="1"/>
          <p:nvPr/>
        </p:nvSpPr>
        <p:spPr>
          <a:xfrm>
            <a:off x="5105400" y="19050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55" name="Freeform 154"/>
          <p:cNvSpPr/>
          <p:nvPr/>
        </p:nvSpPr>
        <p:spPr>
          <a:xfrm>
            <a:off x="6546120" y="2987378"/>
            <a:ext cx="983706" cy="2236061"/>
          </a:xfrm>
          <a:custGeom>
            <a:avLst/>
            <a:gdLst>
              <a:gd name="connsiteX0" fmla="*/ 125199 w 983706"/>
              <a:gd name="connsiteY0" fmla="*/ 2236061 h 2236061"/>
              <a:gd name="connsiteX1" fmla="*/ 125199 w 983706"/>
              <a:gd name="connsiteY1" fmla="*/ 1967734 h 2236061"/>
              <a:gd name="connsiteX2" fmla="*/ 876393 w 983706"/>
              <a:gd name="connsiteY2" fmla="*/ 1037532 h 2236061"/>
              <a:gd name="connsiteX3" fmla="*/ 769080 w 983706"/>
              <a:gd name="connsiteY3" fmla="*/ 0 h 2236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83706" h="2236061">
                <a:moveTo>
                  <a:pt x="125199" y="2236061"/>
                </a:moveTo>
                <a:cubicBezTo>
                  <a:pt x="62599" y="2201775"/>
                  <a:pt x="0" y="2167489"/>
                  <a:pt x="125199" y="1967734"/>
                </a:cubicBezTo>
                <a:cubicBezTo>
                  <a:pt x="250398" y="1767979"/>
                  <a:pt x="769080" y="1365488"/>
                  <a:pt x="876393" y="1037532"/>
                </a:cubicBezTo>
                <a:cubicBezTo>
                  <a:pt x="983706" y="709576"/>
                  <a:pt x="769080" y="0"/>
                  <a:pt x="769080" y="0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TextBox 155"/>
          <p:cNvSpPr txBox="1"/>
          <p:nvPr/>
        </p:nvSpPr>
        <p:spPr>
          <a:xfrm>
            <a:off x="7315200" y="2895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57" name="TextBox 156"/>
          <p:cNvSpPr txBox="1"/>
          <p:nvPr/>
        </p:nvSpPr>
        <p:spPr>
          <a:xfrm>
            <a:off x="6403036" y="6292468"/>
            <a:ext cx="2584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Finish 31 and 12 similarly.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Oval 47"/>
          <p:cNvSpPr/>
          <p:nvPr/>
        </p:nvSpPr>
        <p:spPr>
          <a:xfrm>
            <a:off x="3657600" y="304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4800600" y="304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5943600" y="36933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4286250" y="67254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5410200" y="67413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Group 52"/>
          <p:cNvGrpSpPr/>
          <p:nvPr/>
        </p:nvGrpSpPr>
        <p:grpSpPr>
          <a:xfrm>
            <a:off x="7086600" y="369332"/>
            <a:ext cx="609600" cy="609600"/>
            <a:chOff x="1600200" y="1371600"/>
            <a:chExt cx="609600" cy="609600"/>
          </a:xfrm>
        </p:grpSpPr>
        <p:sp>
          <p:nvSpPr>
            <p:cNvPr id="54" name="Oval 5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6" name="Straight Arrow Connector 55"/>
          <p:cNvCxnSpPr/>
          <p:nvPr/>
        </p:nvCxnSpPr>
        <p:spPr>
          <a:xfrm>
            <a:off x="6553200" y="67413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2514600" y="29313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3143250" y="660876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201970" y="18466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5489540" y="14073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4346540" y="152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6729144" y="18466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1981200" y="67254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Oval 74"/>
          <p:cNvSpPr/>
          <p:nvPr/>
        </p:nvSpPr>
        <p:spPr>
          <a:xfrm>
            <a:off x="3657600" y="1371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4800600" y="1371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5943600" y="143613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4286250" y="173934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5410200" y="174093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79"/>
          <p:cNvGrpSpPr/>
          <p:nvPr/>
        </p:nvGrpSpPr>
        <p:grpSpPr>
          <a:xfrm>
            <a:off x="7086600" y="1436132"/>
            <a:ext cx="609600" cy="609600"/>
            <a:chOff x="1600200" y="1371600"/>
            <a:chExt cx="609600" cy="609600"/>
          </a:xfrm>
        </p:grpSpPr>
        <p:sp>
          <p:nvSpPr>
            <p:cNvPr id="81" name="Oval 80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83" name="Straight Arrow Connector 82"/>
          <p:cNvCxnSpPr/>
          <p:nvPr/>
        </p:nvCxnSpPr>
        <p:spPr>
          <a:xfrm>
            <a:off x="6553200" y="174093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5489540" y="120753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88" name="TextBox 87"/>
          <p:cNvSpPr txBox="1"/>
          <p:nvPr/>
        </p:nvSpPr>
        <p:spPr>
          <a:xfrm>
            <a:off x="4346540" y="1219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89" name="TextBox 88"/>
          <p:cNvSpPr txBox="1"/>
          <p:nvPr/>
        </p:nvSpPr>
        <p:spPr>
          <a:xfrm>
            <a:off x="6729144" y="125146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cxnSp>
        <p:nvCxnSpPr>
          <p:cNvPr id="92" name="Straight Arrow Connector 91"/>
          <p:cNvCxnSpPr>
            <a:endCxn id="75" idx="1"/>
          </p:cNvCxnSpPr>
          <p:nvPr/>
        </p:nvCxnSpPr>
        <p:spPr>
          <a:xfrm>
            <a:off x="3124200" y="902732"/>
            <a:ext cx="622674" cy="5581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>
            <a:off x="4254126" y="902732"/>
            <a:ext cx="622674" cy="5581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>
            <a:off x="5397126" y="902732"/>
            <a:ext cx="622674" cy="5581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>
            <a:off x="6616326" y="902732"/>
            <a:ext cx="622674" cy="5581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3203540" y="7620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97" name="TextBox 96"/>
          <p:cNvSpPr txBox="1"/>
          <p:nvPr/>
        </p:nvSpPr>
        <p:spPr>
          <a:xfrm>
            <a:off x="4422740" y="75033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8" name="TextBox 97"/>
          <p:cNvSpPr txBox="1"/>
          <p:nvPr/>
        </p:nvSpPr>
        <p:spPr>
          <a:xfrm>
            <a:off x="5565740" y="7620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99" name="TextBox 98"/>
          <p:cNvSpPr txBox="1"/>
          <p:nvPr/>
        </p:nvSpPr>
        <p:spPr>
          <a:xfrm>
            <a:off x="6729144" y="7620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00" name="Freeform 99"/>
          <p:cNvSpPr/>
          <p:nvPr/>
        </p:nvSpPr>
        <p:spPr>
          <a:xfrm rot="10800000">
            <a:off x="2437046" y="-64667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reeform 101"/>
          <p:cNvSpPr/>
          <p:nvPr/>
        </p:nvSpPr>
        <p:spPr>
          <a:xfrm>
            <a:off x="7009046" y="196953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reeform 102"/>
          <p:cNvSpPr/>
          <p:nvPr/>
        </p:nvSpPr>
        <p:spPr>
          <a:xfrm rot="10800000">
            <a:off x="7010401" y="-11668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/>
          <p:cNvSpPr txBox="1"/>
          <p:nvPr/>
        </p:nvSpPr>
        <p:spPr>
          <a:xfrm>
            <a:off x="7143750" y="1969532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sp>
        <p:nvSpPr>
          <p:cNvPr id="106" name="TextBox 105"/>
          <p:cNvSpPr txBox="1"/>
          <p:nvPr/>
        </p:nvSpPr>
        <p:spPr>
          <a:xfrm>
            <a:off x="2514600" y="-76200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sp>
        <p:nvSpPr>
          <p:cNvPr id="107" name="TextBox 106"/>
          <p:cNvSpPr txBox="1"/>
          <p:nvPr/>
        </p:nvSpPr>
        <p:spPr>
          <a:xfrm>
            <a:off x="7143750" y="-76200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sp>
        <p:nvSpPr>
          <p:cNvPr id="108" name="TextBox 107"/>
          <p:cNvSpPr txBox="1"/>
          <p:nvPr/>
        </p:nvSpPr>
        <p:spPr>
          <a:xfrm>
            <a:off x="2728975" y="369332"/>
            <a:ext cx="24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3810000" y="369332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11" name="TextBox 110"/>
          <p:cNvSpPr txBox="1"/>
          <p:nvPr/>
        </p:nvSpPr>
        <p:spPr>
          <a:xfrm>
            <a:off x="4939571" y="36933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endParaRPr lang="en-US" dirty="0"/>
          </a:p>
        </p:txBody>
      </p:sp>
      <p:sp>
        <p:nvSpPr>
          <p:cNvPr id="112" name="TextBox 111"/>
          <p:cNvSpPr txBox="1"/>
          <p:nvPr/>
        </p:nvSpPr>
        <p:spPr>
          <a:xfrm>
            <a:off x="6082571" y="457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  <a:endParaRPr lang="en-US" dirty="0"/>
          </a:p>
        </p:txBody>
      </p:sp>
      <p:sp>
        <p:nvSpPr>
          <p:cNvPr id="113" name="TextBox 112"/>
          <p:cNvSpPr txBox="1"/>
          <p:nvPr/>
        </p:nvSpPr>
        <p:spPr>
          <a:xfrm>
            <a:off x="7225571" y="457200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sp>
        <p:nvSpPr>
          <p:cNvPr id="114" name="TextBox 113"/>
          <p:cNvSpPr txBox="1"/>
          <p:nvPr/>
        </p:nvSpPr>
        <p:spPr>
          <a:xfrm>
            <a:off x="7239000" y="1524000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F2</a:t>
            </a:r>
            <a:endParaRPr lang="en-US" dirty="0"/>
          </a:p>
        </p:txBody>
      </p:sp>
      <p:sp>
        <p:nvSpPr>
          <p:cNvPr id="115" name="TextBox 114"/>
          <p:cNvSpPr txBox="1"/>
          <p:nvPr/>
        </p:nvSpPr>
        <p:spPr>
          <a:xfrm>
            <a:off x="6096000" y="151233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endParaRPr lang="en-US" dirty="0"/>
          </a:p>
        </p:txBody>
      </p:sp>
      <p:sp>
        <p:nvSpPr>
          <p:cNvPr id="116" name="TextBox 115"/>
          <p:cNvSpPr txBox="1"/>
          <p:nvPr/>
        </p:nvSpPr>
        <p:spPr>
          <a:xfrm>
            <a:off x="4939571" y="1524000"/>
            <a:ext cx="339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  <a:endParaRPr lang="en-US" dirty="0"/>
          </a:p>
        </p:txBody>
      </p:sp>
      <p:sp>
        <p:nvSpPr>
          <p:cNvPr id="117" name="TextBox 116"/>
          <p:cNvSpPr txBox="1"/>
          <p:nvPr/>
        </p:nvSpPr>
        <p:spPr>
          <a:xfrm>
            <a:off x="3810000" y="1512332"/>
            <a:ext cx="303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85" name="Freeform 184"/>
          <p:cNvSpPr/>
          <p:nvPr/>
        </p:nvSpPr>
        <p:spPr>
          <a:xfrm>
            <a:off x="1123810" y="2665385"/>
            <a:ext cx="3758952" cy="4510881"/>
          </a:xfrm>
          <a:custGeom>
            <a:avLst/>
            <a:gdLst>
              <a:gd name="connsiteX0" fmla="*/ 3758952 w 3758952"/>
              <a:gd name="connsiteY0" fmla="*/ 3881802 h 4510881"/>
              <a:gd name="connsiteX1" fmla="*/ 3186613 w 3758952"/>
              <a:gd name="connsiteY1" fmla="*/ 4060687 h 4510881"/>
              <a:gd name="connsiteX2" fmla="*/ 414349 w 3758952"/>
              <a:gd name="connsiteY2" fmla="*/ 3935468 h 4510881"/>
              <a:gd name="connsiteX3" fmla="*/ 700519 w 3758952"/>
              <a:gd name="connsiteY3" fmla="*/ 608209 h 4510881"/>
              <a:gd name="connsiteX4" fmla="*/ 1863081 w 3758952"/>
              <a:gd name="connsiteY4" fmla="*/ 286216 h 4510881"/>
              <a:gd name="connsiteX5" fmla="*/ 2381763 w 3758952"/>
              <a:gd name="connsiteY5" fmla="*/ 661874 h 4510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58952" h="4510881">
                <a:moveTo>
                  <a:pt x="3758952" y="3881802"/>
                </a:moveTo>
                <a:cubicBezTo>
                  <a:pt x="3751499" y="3966772"/>
                  <a:pt x="3744047" y="4051743"/>
                  <a:pt x="3186613" y="4060687"/>
                </a:cubicBezTo>
                <a:cubicBezTo>
                  <a:pt x="2629179" y="4069631"/>
                  <a:pt x="828698" y="4510881"/>
                  <a:pt x="414349" y="3935468"/>
                </a:cubicBezTo>
                <a:cubicBezTo>
                  <a:pt x="0" y="3360055"/>
                  <a:pt x="459064" y="1216418"/>
                  <a:pt x="700519" y="608209"/>
                </a:cubicBezTo>
                <a:cubicBezTo>
                  <a:pt x="941974" y="0"/>
                  <a:pt x="1582874" y="277272"/>
                  <a:pt x="1863081" y="286216"/>
                </a:cubicBezTo>
                <a:cubicBezTo>
                  <a:pt x="2143288" y="295160"/>
                  <a:pt x="2381763" y="661874"/>
                  <a:pt x="2381763" y="661874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/>
          <p:cNvSpPr/>
          <p:nvPr/>
        </p:nvSpPr>
        <p:spPr>
          <a:xfrm>
            <a:off x="2514600" y="3733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100"/>
          <p:cNvSpPr txBox="1"/>
          <p:nvPr/>
        </p:nvSpPr>
        <p:spPr>
          <a:xfrm>
            <a:off x="2667000" y="3821668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IA</a:t>
            </a:r>
            <a:endParaRPr lang="en-US" dirty="0"/>
          </a:p>
        </p:txBody>
      </p:sp>
      <p:sp>
        <p:nvSpPr>
          <p:cNvPr id="104" name="Oval 103"/>
          <p:cNvSpPr/>
          <p:nvPr/>
        </p:nvSpPr>
        <p:spPr>
          <a:xfrm>
            <a:off x="2514600" y="5181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TextBox 109"/>
          <p:cNvSpPr txBox="1"/>
          <p:nvPr/>
        </p:nvSpPr>
        <p:spPr>
          <a:xfrm>
            <a:off x="2667000" y="5269468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IP</a:t>
            </a:r>
            <a:endParaRPr lang="en-US" dirty="0"/>
          </a:p>
        </p:txBody>
      </p:sp>
      <p:sp>
        <p:nvSpPr>
          <p:cNvPr id="118" name="Oval 117"/>
          <p:cNvSpPr/>
          <p:nvPr/>
        </p:nvSpPr>
        <p:spPr>
          <a:xfrm>
            <a:off x="1676400" y="4495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TextBox 118"/>
          <p:cNvSpPr txBox="1"/>
          <p:nvPr/>
        </p:nvSpPr>
        <p:spPr>
          <a:xfrm>
            <a:off x="1890775" y="4572000"/>
            <a:ext cx="24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p:cxnSp>
        <p:nvCxnSpPr>
          <p:cNvPr id="120" name="Straight Arrow Connector 119"/>
          <p:cNvCxnSpPr/>
          <p:nvPr/>
        </p:nvCxnSpPr>
        <p:spPr>
          <a:xfrm>
            <a:off x="2209800" y="5004458"/>
            <a:ext cx="379646" cy="3295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 flipV="1">
            <a:off x="2209800" y="4267200"/>
            <a:ext cx="379646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4" name="Oval 123"/>
          <p:cNvSpPr/>
          <p:nvPr/>
        </p:nvSpPr>
        <p:spPr>
          <a:xfrm>
            <a:off x="3429000" y="3276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TextBox 124"/>
          <p:cNvSpPr txBox="1"/>
          <p:nvPr/>
        </p:nvSpPr>
        <p:spPr>
          <a:xfrm>
            <a:off x="3507685" y="3364468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IAQ</a:t>
            </a:r>
            <a:endParaRPr lang="en-US" dirty="0"/>
          </a:p>
        </p:txBody>
      </p:sp>
      <p:sp>
        <p:nvSpPr>
          <p:cNvPr id="127" name="Oval 126"/>
          <p:cNvSpPr/>
          <p:nvPr/>
        </p:nvSpPr>
        <p:spPr>
          <a:xfrm>
            <a:off x="3429000" y="4495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TextBox 127"/>
          <p:cNvSpPr txBox="1"/>
          <p:nvPr/>
        </p:nvSpPr>
        <p:spPr>
          <a:xfrm>
            <a:off x="3507685" y="4583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IPB</a:t>
            </a:r>
            <a:endParaRPr lang="en-US" dirty="0"/>
          </a:p>
        </p:txBody>
      </p:sp>
      <p:cxnSp>
        <p:nvCxnSpPr>
          <p:cNvPr id="129" name="Straight Arrow Connector 128"/>
          <p:cNvCxnSpPr/>
          <p:nvPr/>
        </p:nvCxnSpPr>
        <p:spPr>
          <a:xfrm>
            <a:off x="2973154" y="4419600"/>
            <a:ext cx="379646" cy="3295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3049354" y="3505200"/>
            <a:ext cx="379646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rot="5400000" flipH="1" flipV="1">
            <a:off x="2546264" y="4756065"/>
            <a:ext cx="533400" cy="1287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2136740" y="3974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2974940" y="3276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21" name="Oval 120"/>
          <p:cNvSpPr/>
          <p:nvPr/>
        </p:nvSpPr>
        <p:spPr>
          <a:xfrm>
            <a:off x="4191000" y="2667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TextBox 122"/>
          <p:cNvSpPr txBox="1"/>
          <p:nvPr/>
        </p:nvSpPr>
        <p:spPr>
          <a:xfrm>
            <a:off x="4191000" y="27548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IAQR</a:t>
            </a:r>
            <a:endParaRPr lang="en-US" dirty="0"/>
          </a:p>
        </p:txBody>
      </p:sp>
      <p:cxnSp>
        <p:nvCxnSpPr>
          <p:cNvPr id="126" name="Straight Arrow Connector 125"/>
          <p:cNvCxnSpPr/>
          <p:nvPr/>
        </p:nvCxnSpPr>
        <p:spPr>
          <a:xfrm flipV="1">
            <a:off x="3735154" y="2895600"/>
            <a:ext cx="379646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3584540" y="2743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32" name="Oval 131"/>
          <p:cNvSpPr/>
          <p:nvPr/>
        </p:nvSpPr>
        <p:spPr>
          <a:xfrm>
            <a:off x="3429000" y="58674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TextBox 132"/>
          <p:cNvSpPr txBox="1"/>
          <p:nvPr/>
        </p:nvSpPr>
        <p:spPr>
          <a:xfrm>
            <a:off x="3505200" y="5955268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IPQ</a:t>
            </a:r>
            <a:endParaRPr lang="en-US" dirty="0"/>
          </a:p>
        </p:txBody>
      </p:sp>
      <p:cxnSp>
        <p:nvCxnSpPr>
          <p:cNvPr id="134" name="Straight Arrow Connector 133"/>
          <p:cNvCxnSpPr/>
          <p:nvPr/>
        </p:nvCxnSpPr>
        <p:spPr>
          <a:xfrm>
            <a:off x="3125554" y="5690258"/>
            <a:ext cx="379646" cy="3295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5" name="TextBox 134"/>
          <p:cNvSpPr txBox="1"/>
          <p:nvPr/>
        </p:nvSpPr>
        <p:spPr>
          <a:xfrm>
            <a:off x="2058970" y="5181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36" name="TextBox 135"/>
          <p:cNvSpPr txBox="1"/>
          <p:nvPr/>
        </p:nvSpPr>
        <p:spPr>
          <a:xfrm>
            <a:off x="2974940" y="5791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37" name="TextBox 136"/>
          <p:cNvSpPr txBox="1"/>
          <p:nvPr/>
        </p:nvSpPr>
        <p:spPr>
          <a:xfrm>
            <a:off x="3124200" y="41910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38" name="TextBox 137"/>
          <p:cNvSpPr txBox="1"/>
          <p:nvPr/>
        </p:nvSpPr>
        <p:spPr>
          <a:xfrm>
            <a:off x="2517740" y="45074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39" name="Freeform 138"/>
          <p:cNvSpPr/>
          <p:nvPr/>
        </p:nvSpPr>
        <p:spPr>
          <a:xfrm rot="10800000">
            <a:off x="4113446" y="2438400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TextBox 139"/>
          <p:cNvSpPr txBox="1"/>
          <p:nvPr/>
        </p:nvSpPr>
        <p:spPr>
          <a:xfrm>
            <a:off x="4788741" y="2526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150" name="Straight Arrow Connector 149"/>
          <p:cNvCxnSpPr/>
          <p:nvPr/>
        </p:nvCxnSpPr>
        <p:spPr>
          <a:xfrm rot="16200000" flipH="1">
            <a:off x="3422564" y="4184564"/>
            <a:ext cx="609600" cy="128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3736940" y="3886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53" name="Oval 152"/>
          <p:cNvSpPr/>
          <p:nvPr/>
        </p:nvSpPr>
        <p:spPr>
          <a:xfrm>
            <a:off x="4419600" y="51054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TextBox 153"/>
          <p:cNvSpPr txBox="1"/>
          <p:nvPr/>
        </p:nvSpPr>
        <p:spPr>
          <a:xfrm>
            <a:off x="4423574" y="519326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IAC</a:t>
            </a:r>
            <a:endParaRPr lang="en-US" dirty="0"/>
          </a:p>
        </p:txBody>
      </p:sp>
      <p:cxnSp>
        <p:nvCxnSpPr>
          <p:cNvPr id="155" name="Straight Arrow Connector 154"/>
          <p:cNvCxnSpPr>
            <a:stCxn id="127" idx="5"/>
          </p:cNvCxnSpPr>
          <p:nvPr/>
        </p:nvCxnSpPr>
        <p:spPr>
          <a:xfrm rot="16200000" flipH="1">
            <a:off x="3987426" y="4978026"/>
            <a:ext cx="394075" cy="4702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7" name="TextBox 156"/>
          <p:cNvSpPr txBox="1"/>
          <p:nvPr/>
        </p:nvSpPr>
        <p:spPr>
          <a:xfrm>
            <a:off x="4191000" y="4736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61" name="Oval 160"/>
          <p:cNvSpPr/>
          <p:nvPr/>
        </p:nvSpPr>
        <p:spPr>
          <a:xfrm>
            <a:off x="4401234" y="38862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TextBox 161"/>
          <p:cNvSpPr txBox="1"/>
          <p:nvPr/>
        </p:nvSpPr>
        <p:spPr>
          <a:xfrm>
            <a:off x="4401234" y="3974068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IPQR</a:t>
            </a:r>
            <a:endParaRPr lang="en-US" dirty="0"/>
          </a:p>
        </p:txBody>
      </p:sp>
      <p:cxnSp>
        <p:nvCxnSpPr>
          <p:cNvPr id="163" name="Straight Arrow Connector 162"/>
          <p:cNvCxnSpPr>
            <a:stCxn id="127" idx="7"/>
          </p:cNvCxnSpPr>
          <p:nvPr/>
        </p:nvCxnSpPr>
        <p:spPr>
          <a:xfrm rot="5400000" flipH="1" flipV="1">
            <a:off x="4100156" y="4192572"/>
            <a:ext cx="241672" cy="5433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5" name="TextBox 164"/>
          <p:cNvSpPr txBox="1"/>
          <p:nvPr/>
        </p:nvSpPr>
        <p:spPr>
          <a:xfrm>
            <a:off x="4038600" y="41148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68" name="Oval 167"/>
          <p:cNvSpPr/>
          <p:nvPr/>
        </p:nvSpPr>
        <p:spPr>
          <a:xfrm>
            <a:off x="4724400" y="5943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TextBox 168"/>
          <p:cNvSpPr txBox="1"/>
          <p:nvPr/>
        </p:nvSpPr>
        <p:spPr>
          <a:xfrm>
            <a:off x="4728374" y="603146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IAR</a:t>
            </a:r>
            <a:endParaRPr lang="en-US" dirty="0"/>
          </a:p>
        </p:txBody>
      </p:sp>
      <p:cxnSp>
        <p:nvCxnSpPr>
          <p:cNvPr id="170" name="Straight Arrow Connector 169"/>
          <p:cNvCxnSpPr/>
          <p:nvPr/>
        </p:nvCxnSpPr>
        <p:spPr>
          <a:xfrm>
            <a:off x="4113914" y="6324600"/>
            <a:ext cx="53428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3" name="TextBox 172"/>
          <p:cNvSpPr txBox="1"/>
          <p:nvPr/>
        </p:nvSpPr>
        <p:spPr>
          <a:xfrm>
            <a:off x="4041740" y="5955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74" name="Freeform 173"/>
          <p:cNvSpPr/>
          <p:nvPr/>
        </p:nvSpPr>
        <p:spPr>
          <a:xfrm rot="11134020">
            <a:off x="3351446" y="5509601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TextBox 174"/>
          <p:cNvSpPr txBox="1"/>
          <p:nvPr/>
        </p:nvSpPr>
        <p:spPr>
          <a:xfrm>
            <a:off x="3355940" y="5193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83" name="TextBox 182"/>
          <p:cNvSpPr txBox="1"/>
          <p:nvPr/>
        </p:nvSpPr>
        <p:spPr>
          <a:xfrm>
            <a:off x="5108540" y="3657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184" name="Straight Arrow Connector 183"/>
          <p:cNvCxnSpPr/>
          <p:nvPr/>
        </p:nvCxnSpPr>
        <p:spPr>
          <a:xfrm>
            <a:off x="1143000" y="479901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6" name="TextBox 185"/>
          <p:cNvSpPr txBox="1"/>
          <p:nvPr/>
        </p:nvSpPr>
        <p:spPr>
          <a:xfrm>
            <a:off x="3276600" y="2743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88" name="Freeform 187"/>
          <p:cNvSpPr/>
          <p:nvPr/>
        </p:nvSpPr>
        <p:spPr>
          <a:xfrm>
            <a:off x="5025846" y="3857951"/>
            <a:ext cx="366655" cy="2152582"/>
          </a:xfrm>
          <a:custGeom>
            <a:avLst/>
            <a:gdLst>
              <a:gd name="connsiteX0" fmla="*/ 0 w 366655"/>
              <a:gd name="connsiteY0" fmla="*/ 292179 h 2152582"/>
              <a:gd name="connsiteX1" fmla="*/ 321941 w 366655"/>
              <a:gd name="connsiteY1" fmla="*/ 310067 h 2152582"/>
              <a:gd name="connsiteX2" fmla="*/ 268284 w 366655"/>
              <a:gd name="connsiteY2" fmla="*/ 2152582 h 2152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6655" h="2152582">
                <a:moveTo>
                  <a:pt x="0" y="292179"/>
                </a:moveTo>
                <a:cubicBezTo>
                  <a:pt x="138613" y="146089"/>
                  <a:pt x="277227" y="0"/>
                  <a:pt x="321941" y="310067"/>
                </a:cubicBezTo>
                <a:cubicBezTo>
                  <a:pt x="366655" y="620134"/>
                  <a:pt x="268284" y="2152582"/>
                  <a:pt x="268284" y="2152582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Oval 47"/>
          <p:cNvSpPr/>
          <p:nvPr/>
        </p:nvSpPr>
        <p:spPr>
          <a:xfrm>
            <a:off x="3657600" y="304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4800600" y="304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5943600" y="36933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4286250" y="67254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5410200" y="67413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Group 52"/>
          <p:cNvGrpSpPr/>
          <p:nvPr/>
        </p:nvGrpSpPr>
        <p:grpSpPr>
          <a:xfrm>
            <a:off x="7086600" y="369332"/>
            <a:ext cx="609600" cy="609600"/>
            <a:chOff x="1600200" y="1371600"/>
            <a:chExt cx="609600" cy="609600"/>
          </a:xfrm>
        </p:grpSpPr>
        <p:sp>
          <p:nvSpPr>
            <p:cNvPr id="54" name="Oval 5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6" name="Straight Arrow Connector 55"/>
          <p:cNvCxnSpPr/>
          <p:nvPr/>
        </p:nvCxnSpPr>
        <p:spPr>
          <a:xfrm>
            <a:off x="6553200" y="67413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2514600" y="29313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3143250" y="660876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201970" y="18466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5489540" y="14073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4346540" y="152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6729144" y="18466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1981200" y="67254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Oval 74"/>
          <p:cNvSpPr/>
          <p:nvPr/>
        </p:nvSpPr>
        <p:spPr>
          <a:xfrm>
            <a:off x="3657600" y="1371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4800600" y="1371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5943600" y="143613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4286250" y="173934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5410200" y="174093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79"/>
          <p:cNvGrpSpPr/>
          <p:nvPr/>
        </p:nvGrpSpPr>
        <p:grpSpPr>
          <a:xfrm>
            <a:off x="7086600" y="1436132"/>
            <a:ext cx="609600" cy="609600"/>
            <a:chOff x="1600200" y="1371600"/>
            <a:chExt cx="609600" cy="609600"/>
          </a:xfrm>
        </p:grpSpPr>
        <p:sp>
          <p:nvSpPr>
            <p:cNvPr id="81" name="Oval 80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83" name="Straight Arrow Connector 82"/>
          <p:cNvCxnSpPr/>
          <p:nvPr/>
        </p:nvCxnSpPr>
        <p:spPr>
          <a:xfrm>
            <a:off x="6553200" y="174093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5489540" y="120753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88" name="TextBox 87"/>
          <p:cNvSpPr txBox="1"/>
          <p:nvPr/>
        </p:nvSpPr>
        <p:spPr>
          <a:xfrm>
            <a:off x="4346540" y="1219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89" name="TextBox 88"/>
          <p:cNvSpPr txBox="1"/>
          <p:nvPr/>
        </p:nvSpPr>
        <p:spPr>
          <a:xfrm>
            <a:off x="6729144" y="125146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cxnSp>
        <p:nvCxnSpPr>
          <p:cNvPr id="92" name="Straight Arrow Connector 91"/>
          <p:cNvCxnSpPr>
            <a:endCxn id="75" idx="1"/>
          </p:cNvCxnSpPr>
          <p:nvPr/>
        </p:nvCxnSpPr>
        <p:spPr>
          <a:xfrm>
            <a:off x="3124200" y="902732"/>
            <a:ext cx="622674" cy="5581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>
            <a:off x="4254126" y="902732"/>
            <a:ext cx="622674" cy="5581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>
            <a:off x="5397126" y="902732"/>
            <a:ext cx="622674" cy="5581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>
            <a:off x="6616326" y="902732"/>
            <a:ext cx="622674" cy="5581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3203540" y="7620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97" name="TextBox 96"/>
          <p:cNvSpPr txBox="1"/>
          <p:nvPr/>
        </p:nvSpPr>
        <p:spPr>
          <a:xfrm>
            <a:off x="4422740" y="75033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8" name="TextBox 97"/>
          <p:cNvSpPr txBox="1"/>
          <p:nvPr/>
        </p:nvSpPr>
        <p:spPr>
          <a:xfrm>
            <a:off x="5565740" y="7620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99" name="TextBox 98"/>
          <p:cNvSpPr txBox="1"/>
          <p:nvPr/>
        </p:nvSpPr>
        <p:spPr>
          <a:xfrm>
            <a:off x="6729144" y="7620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00" name="Freeform 99"/>
          <p:cNvSpPr/>
          <p:nvPr/>
        </p:nvSpPr>
        <p:spPr>
          <a:xfrm rot="10800000">
            <a:off x="2437046" y="-64667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reeform 101"/>
          <p:cNvSpPr/>
          <p:nvPr/>
        </p:nvSpPr>
        <p:spPr>
          <a:xfrm>
            <a:off x="7009046" y="196953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reeform 102"/>
          <p:cNvSpPr/>
          <p:nvPr/>
        </p:nvSpPr>
        <p:spPr>
          <a:xfrm rot="10800000">
            <a:off x="7010401" y="-11668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/>
          <p:cNvSpPr txBox="1"/>
          <p:nvPr/>
        </p:nvSpPr>
        <p:spPr>
          <a:xfrm>
            <a:off x="7143750" y="1969532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sp>
        <p:nvSpPr>
          <p:cNvPr id="106" name="TextBox 105"/>
          <p:cNvSpPr txBox="1"/>
          <p:nvPr/>
        </p:nvSpPr>
        <p:spPr>
          <a:xfrm>
            <a:off x="2514600" y="-76200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sp>
        <p:nvSpPr>
          <p:cNvPr id="107" name="TextBox 106"/>
          <p:cNvSpPr txBox="1"/>
          <p:nvPr/>
        </p:nvSpPr>
        <p:spPr>
          <a:xfrm>
            <a:off x="7143750" y="-76200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sp>
        <p:nvSpPr>
          <p:cNvPr id="108" name="TextBox 107"/>
          <p:cNvSpPr txBox="1"/>
          <p:nvPr/>
        </p:nvSpPr>
        <p:spPr>
          <a:xfrm>
            <a:off x="2728975" y="369332"/>
            <a:ext cx="24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3810000" y="369332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11" name="TextBox 110"/>
          <p:cNvSpPr txBox="1"/>
          <p:nvPr/>
        </p:nvSpPr>
        <p:spPr>
          <a:xfrm>
            <a:off x="4939571" y="36933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endParaRPr lang="en-US" dirty="0"/>
          </a:p>
        </p:txBody>
      </p:sp>
      <p:sp>
        <p:nvSpPr>
          <p:cNvPr id="112" name="TextBox 111"/>
          <p:cNvSpPr txBox="1"/>
          <p:nvPr/>
        </p:nvSpPr>
        <p:spPr>
          <a:xfrm>
            <a:off x="6082571" y="457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  <a:endParaRPr lang="en-US" dirty="0"/>
          </a:p>
        </p:txBody>
      </p:sp>
      <p:sp>
        <p:nvSpPr>
          <p:cNvPr id="113" name="TextBox 112"/>
          <p:cNvSpPr txBox="1"/>
          <p:nvPr/>
        </p:nvSpPr>
        <p:spPr>
          <a:xfrm>
            <a:off x="7225571" y="457200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sp>
        <p:nvSpPr>
          <p:cNvPr id="114" name="TextBox 113"/>
          <p:cNvSpPr txBox="1"/>
          <p:nvPr/>
        </p:nvSpPr>
        <p:spPr>
          <a:xfrm>
            <a:off x="7239000" y="1524000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F2</a:t>
            </a:r>
            <a:endParaRPr lang="en-US" dirty="0"/>
          </a:p>
        </p:txBody>
      </p:sp>
      <p:sp>
        <p:nvSpPr>
          <p:cNvPr id="115" name="TextBox 114"/>
          <p:cNvSpPr txBox="1"/>
          <p:nvPr/>
        </p:nvSpPr>
        <p:spPr>
          <a:xfrm>
            <a:off x="6096000" y="151233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endParaRPr lang="en-US" dirty="0"/>
          </a:p>
        </p:txBody>
      </p:sp>
      <p:sp>
        <p:nvSpPr>
          <p:cNvPr id="116" name="TextBox 115"/>
          <p:cNvSpPr txBox="1"/>
          <p:nvPr/>
        </p:nvSpPr>
        <p:spPr>
          <a:xfrm>
            <a:off x="4939571" y="1524000"/>
            <a:ext cx="339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  <a:endParaRPr lang="en-US" dirty="0"/>
          </a:p>
        </p:txBody>
      </p:sp>
      <p:sp>
        <p:nvSpPr>
          <p:cNvPr id="117" name="TextBox 116"/>
          <p:cNvSpPr txBox="1"/>
          <p:nvPr/>
        </p:nvSpPr>
        <p:spPr>
          <a:xfrm>
            <a:off x="3810000" y="1512332"/>
            <a:ext cx="303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85" name="Freeform 184"/>
          <p:cNvSpPr/>
          <p:nvPr/>
        </p:nvSpPr>
        <p:spPr>
          <a:xfrm>
            <a:off x="1123810" y="2665385"/>
            <a:ext cx="3758952" cy="4510881"/>
          </a:xfrm>
          <a:custGeom>
            <a:avLst/>
            <a:gdLst>
              <a:gd name="connsiteX0" fmla="*/ 3758952 w 3758952"/>
              <a:gd name="connsiteY0" fmla="*/ 3881802 h 4510881"/>
              <a:gd name="connsiteX1" fmla="*/ 3186613 w 3758952"/>
              <a:gd name="connsiteY1" fmla="*/ 4060687 h 4510881"/>
              <a:gd name="connsiteX2" fmla="*/ 414349 w 3758952"/>
              <a:gd name="connsiteY2" fmla="*/ 3935468 h 4510881"/>
              <a:gd name="connsiteX3" fmla="*/ 700519 w 3758952"/>
              <a:gd name="connsiteY3" fmla="*/ 608209 h 4510881"/>
              <a:gd name="connsiteX4" fmla="*/ 1863081 w 3758952"/>
              <a:gd name="connsiteY4" fmla="*/ 286216 h 4510881"/>
              <a:gd name="connsiteX5" fmla="*/ 2381763 w 3758952"/>
              <a:gd name="connsiteY5" fmla="*/ 661874 h 4510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58952" h="4510881">
                <a:moveTo>
                  <a:pt x="3758952" y="3881802"/>
                </a:moveTo>
                <a:cubicBezTo>
                  <a:pt x="3751499" y="3966772"/>
                  <a:pt x="3744047" y="4051743"/>
                  <a:pt x="3186613" y="4060687"/>
                </a:cubicBezTo>
                <a:cubicBezTo>
                  <a:pt x="2629179" y="4069631"/>
                  <a:pt x="828698" y="4510881"/>
                  <a:pt x="414349" y="3935468"/>
                </a:cubicBezTo>
                <a:cubicBezTo>
                  <a:pt x="0" y="3360055"/>
                  <a:pt x="459064" y="1216418"/>
                  <a:pt x="700519" y="608209"/>
                </a:cubicBezTo>
                <a:cubicBezTo>
                  <a:pt x="941974" y="0"/>
                  <a:pt x="1582874" y="277272"/>
                  <a:pt x="1863081" y="286216"/>
                </a:cubicBezTo>
                <a:cubicBezTo>
                  <a:pt x="2143288" y="295160"/>
                  <a:pt x="2381763" y="661874"/>
                  <a:pt x="2381763" y="661874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/>
          <p:cNvSpPr/>
          <p:nvPr/>
        </p:nvSpPr>
        <p:spPr>
          <a:xfrm>
            <a:off x="2514600" y="3733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100"/>
          <p:cNvSpPr txBox="1"/>
          <p:nvPr/>
        </p:nvSpPr>
        <p:spPr>
          <a:xfrm>
            <a:off x="2667000" y="3821668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IA</a:t>
            </a:r>
            <a:endParaRPr lang="en-US" dirty="0"/>
          </a:p>
        </p:txBody>
      </p:sp>
      <p:sp>
        <p:nvSpPr>
          <p:cNvPr id="104" name="Oval 103"/>
          <p:cNvSpPr/>
          <p:nvPr/>
        </p:nvSpPr>
        <p:spPr>
          <a:xfrm>
            <a:off x="2514600" y="5181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TextBox 109"/>
          <p:cNvSpPr txBox="1"/>
          <p:nvPr/>
        </p:nvSpPr>
        <p:spPr>
          <a:xfrm>
            <a:off x="2667000" y="5269468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IP</a:t>
            </a:r>
            <a:endParaRPr lang="en-US" dirty="0"/>
          </a:p>
        </p:txBody>
      </p:sp>
      <p:sp>
        <p:nvSpPr>
          <p:cNvPr id="118" name="Oval 117"/>
          <p:cNvSpPr/>
          <p:nvPr/>
        </p:nvSpPr>
        <p:spPr>
          <a:xfrm>
            <a:off x="1676400" y="4495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TextBox 118"/>
          <p:cNvSpPr txBox="1"/>
          <p:nvPr/>
        </p:nvSpPr>
        <p:spPr>
          <a:xfrm>
            <a:off x="1890775" y="4572000"/>
            <a:ext cx="24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p:cxnSp>
        <p:nvCxnSpPr>
          <p:cNvPr id="120" name="Straight Arrow Connector 119"/>
          <p:cNvCxnSpPr/>
          <p:nvPr/>
        </p:nvCxnSpPr>
        <p:spPr>
          <a:xfrm>
            <a:off x="2209800" y="5004458"/>
            <a:ext cx="379646" cy="3295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 flipV="1">
            <a:off x="2209800" y="4267200"/>
            <a:ext cx="379646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4" name="Oval 123"/>
          <p:cNvSpPr/>
          <p:nvPr/>
        </p:nvSpPr>
        <p:spPr>
          <a:xfrm>
            <a:off x="3429000" y="3276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TextBox 124"/>
          <p:cNvSpPr txBox="1"/>
          <p:nvPr/>
        </p:nvSpPr>
        <p:spPr>
          <a:xfrm>
            <a:off x="3507685" y="3364468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IAQ</a:t>
            </a:r>
            <a:endParaRPr lang="en-US" dirty="0"/>
          </a:p>
        </p:txBody>
      </p:sp>
      <p:sp>
        <p:nvSpPr>
          <p:cNvPr id="127" name="Oval 126"/>
          <p:cNvSpPr/>
          <p:nvPr/>
        </p:nvSpPr>
        <p:spPr>
          <a:xfrm>
            <a:off x="3429000" y="4495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TextBox 127"/>
          <p:cNvSpPr txBox="1"/>
          <p:nvPr/>
        </p:nvSpPr>
        <p:spPr>
          <a:xfrm>
            <a:off x="3507685" y="4583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IPB</a:t>
            </a:r>
            <a:endParaRPr lang="en-US" dirty="0"/>
          </a:p>
        </p:txBody>
      </p:sp>
      <p:cxnSp>
        <p:nvCxnSpPr>
          <p:cNvPr id="129" name="Straight Arrow Connector 128"/>
          <p:cNvCxnSpPr/>
          <p:nvPr/>
        </p:nvCxnSpPr>
        <p:spPr>
          <a:xfrm>
            <a:off x="2973154" y="4419600"/>
            <a:ext cx="379646" cy="3295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3049354" y="3505200"/>
            <a:ext cx="379646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rot="5400000" flipH="1" flipV="1">
            <a:off x="2546264" y="4756065"/>
            <a:ext cx="533400" cy="1287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2136740" y="3974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2974940" y="3276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21" name="Oval 120"/>
          <p:cNvSpPr/>
          <p:nvPr/>
        </p:nvSpPr>
        <p:spPr>
          <a:xfrm>
            <a:off x="4191000" y="2667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TextBox 122"/>
          <p:cNvSpPr txBox="1"/>
          <p:nvPr/>
        </p:nvSpPr>
        <p:spPr>
          <a:xfrm>
            <a:off x="4191000" y="27548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IAQR</a:t>
            </a:r>
            <a:endParaRPr lang="en-US" dirty="0"/>
          </a:p>
        </p:txBody>
      </p:sp>
      <p:cxnSp>
        <p:nvCxnSpPr>
          <p:cNvPr id="126" name="Straight Arrow Connector 125"/>
          <p:cNvCxnSpPr/>
          <p:nvPr/>
        </p:nvCxnSpPr>
        <p:spPr>
          <a:xfrm flipV="1">
            <a:off x="3735154" y="2895600"/>
            <a:ext cx="379646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3584540" y="2743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32" name="Oval 131"/>
          <p:cNvSpPr/>
          <p:nvPr/>
        </p:nvSpPr>
        <p:spPr>
          <a:xfrm>
            <a:off x="3429000" y="58674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TextBox 132"/>
          <p:cNvSpPr txBox="1"/>
          <p:nvPr/>
        </p:nvSpPr>
        <p:spPr>
          <a:xfrm>
            <a:off x="3505200" y="5955268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IPQ</a:t>
            </a:r>
            <a:endParaRPr lang="en-US" dirty="0"/>
          </a:p>
        </p:txBody>
      </p:sp>
      <p:cxnSp>
        <p:nvCxnSpPr>
          <p:cNvPr id="134" name="Straight Arrow Connector 133"/>
          <p:cNvCxnSpPr/>
          <p:nvPr/>
        </p:nvCxnSpPr>
        <p:spPr>
          <a:xfrm>
            <a:off x="3125554" y="5690258"/>
            <a:ext cx="379646" cy="3295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5" name="TextBox 134"/>
          <p:cNvSpPr txBox="1"/>
          <p:nvPr/>
        </p:nvSpPr>
        <p:spPr>
          <a:xfrm>
            <a:off x="2058970" y="5181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36" name="TextBox 135"/>
          <p:cNvSpPr txBox="1"/>
          <p:nvPr/>
        </p:nvSpPr>
        <p:spPr>
          <a:xfrm>
            <a:off x="2974940" y="5791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37" name="TextBox 136"/>
          <p:cNvSpPr txBox="1"/>
          <p:nvPr/>
        </p:nvSpPr>
        <p:spPr>
          <a:xfrm>
            <a:off x="3124200" y="41910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38" name="TextBox 137"/>
          <p:cNvSpPr txBox="1"/>
          <p:nvPr/>
        </p:nvSpPr>
        <p:spPr>
          <a:xfrm>
            <a:off x="2517740" y="45074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39" name="Freeform 138"/>
          <p:cNvSpPr/>
          <p:nvPr/>
        </p:nvSpPr>
        <p:spPr>
          <a:xfrm rot="10800000">
            <a:off x="4113446" y="2438400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TextBox 139"/>
          <p:cNvSpPr txBox="1"/>
          <p:nvPr/>
        </p:nvSpPr>
        <p:spPr>
          <a:xfrm>
            <a:off x="4788741" y="2526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2" name="TextBox 141"/>
          <p:cNvSpPr txBox="1"/>
          <p:nvPr/>
        </p:nvSpPr>
        <p:spPr>
          <a:xfrm>
            <a:off x="5196599" y="2743200"/>
            <a:ext cx="710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IPBF2</a:t>
            </a:r>
            <a:endParaRPr lang="en-US" dirty="0"/>
          </a:p>
        </p:txBody>
      </p:sp>
      <p:cxnSp>
        <p:nvCxnSpPr>
          <p:cNvPr id="144" name="Straight Arrow Connector 143"/>
          <p:cNvCxnSpPr/>
          <p:nvPr/>
        </p:nvCxnSpPr>
        <p:spPr>
          <a:xfrm>
            <a:off x="4724400" y="3198812"/>
            <a:ext cx="432307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5" name="TextBox 144"/>
          <p:cNvSpPr txBox="1"/>
          <p:nvPr/>
        </p:nvSpPr>
        <p:spPr>
          <a:xfrm>
            <a:off x="4800600" y="3288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grpSp>
        <p:nvGrpSpPr>
          <p:cNvPr id="4" name="Group 7"/>
          <p:cNvGrpSpPr/>
          <p:nvPr/>
        </p:nvGrpSpPr>
        <p:grpSpPr>
          <a:xfrm>
            <a:off x="5102260" y="2514600"/>
            <a:ext cx="841340" cy="902732"/>
            <a:chOff x="1600200" y="1371600"/>
            <a:chExt cx="609600" cy="609600"/>
          </a:xfrm>
        </p:grpSpPr>
        <p:sp>
          <p:nvSpPr>
            <p:cNvPr id="148" name="Oval 147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50" name="Straight Arrow Connector 149"/>
          <p:cNvCxnSpPr/>
          <p:nvPr/>
        </p:nvCxnSpPr>
        <p:spPr>
          <a:xfrm rot="16200000" flipH="1">
            <a:off x="3422564" y="4184564"/>
            <a:ext cx="609600" cy="128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3736940" y="3886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53" name="Oval 152"/>
          <p:cNvSpPr/>
          <p:nvPr/>
        </p:nvSpPr>
        <p:spPr>
          <a:xfrm>
            <a:off x="4419600" y="51054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TextBox 153"/>
          <p:cNvSpPr txBox="1"/>
          <p:nvPr/>
        </p:nvSpPr>
        <p:spPr>
          <a:xfrm>
            <a:off x="4423574" y="519326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IAC</a:t>
            </a:r>
            <a:endParaRPr lang="en-US" dirty="0"/>
          </a:p>
        </p:txBody>
      </p:sp>
      <p:cxnSp>
        <p:nvCxnSpPr>
          <p:cNvPr id="155" name="Straight Arrow Connector 154"/>
          <p:cNvCxnSpPr>
            <a:stCxn id="127" idx="5"/>
          </p:cNvCxnSpPr>
          <p:nvPr/>
        </p:nvCxnSpPr>
        <p:spPr>
          <a:xfrm rot="16200000" flipH="1">
            <a:off x="3987426" y="4978026"/>
            <a:ext cx="394075" cy="4702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7" name="TextBox 156"/>
          <p:cNvSpPr txBox="1"/>
          <p:nvPr/>
        </p:nvSpPr>
        <p:spPr>
          <a:xfrm>
            <a:off x="4191000" y="4736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61" name="Oval 160"/>
          <p:cNvSpPr/>
          <p:nvPr/>
        </p:nvSpPr>
        <p:spPr>
          <a:xfrm>
            <a:off x="4401234" y="38862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TextBox 161"/>
          <p:cNvSpPr txBox="1"/>
          <p:nvPr/>
        </p:nvSpPr>
        <p:spPr>
          <a:xfrm>
            <a:off x="4401234" y="3974068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IPQR</a:t>
            </a:r>
            <a:endParaRPr lang="en-US" dirty="0"/>
          </a:p>
        </p:txBody>
      </p:sp>
      <p:cxnSp>
        <p:nvCxnSpPr>
          <p:cNvPr id="163" name="Straight Arrow Connector 162"/>
          <p:cNvCxnSpPr>
            <a:stCxn id="127" idx="7"/>
          </p:cNvCxnSpPr>
          <p:nvPr/>
        </p:nvCxnSpPr>
        <p:spPr>
          <a:xfrm rot="5400000" flipH="1" flipV="1">
            <a:off x="4100156" y="4192572"/>
            <a:ext cx="241672" cy="5433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5" name="TextBox 164"/>
          <p:cNvSpPr txBox="1"/>
          <p:nvPr/>
        </p:nvSpPr>
        <p:spPr>
          <a:xfrm>
            <a:off x="4038600" y="41148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68" name="Oval 167"/>
          <p:cNvSpPr/>
          <p:nvPr/>
        </p:nvSpPr>
        <p:spPr>
          <a:xfrm>
            <a:off x="4724400" y="5943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TextBox 168"/>
          <p:cNvSpPr txBox="1"/>
          <p:nvPr/>
        </p:nvSpPr>
        <p:spPr>
          <a:xfrm>
            <a:off x="4728374" y="603146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IAR</a:t>
            </a:r>
            <a:endParaRPr lang="en-US" dirty="0"/>
          </a:p>
        </p:txBody>
      </p:sp>
      <p:cxnSp>
        <p:nvCxnSpPr>
          <p:cNvPr id="170" name="Straight Arrow Connector 169"/>
          <p:cNvCxnSpPr/>
          <p:nvPr/>
        </p:nvCxnSpPr>
        <p:spPr>
          <a:xfrm>
            <a:off x="4113914" y="6324600"/>
            <a:ext cx="53428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3" name="TextBox 172"/>
          <p:cNvSpPr txBox="1"/>
          <p:nvPr/>
        </p:nvSpPr>
        <p:spPr>
          <a:xfrm>
            <a:off x="4041740" y="5955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74" name="Freeform 173"/>
          <p:cNvSpPr/>
          <p:nvPr/>
        </p:nvSpPr>
        <p:spPr>
          <a:xfrm rot="11134020">
            <a:off x="3351446" y="5509601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TextBox 174"/>
          <p:cNvSpPr txBox="1"/>
          <p:nvPr/>
        </p:nvSpPr>
        <p:spPr>
          <a:xfrm>
            <a:off x="3355940" y="5193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83" name="TextBox 182"/>
          <p:cNvSpPr txBox="1"/>
          <p:nvPr/>
        </p:nvSpPr>
        <p:spPr>
          <a:xfrm>
            <a:off x="5108540" y="3657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184" name="Straight Arrow Connector 183"/>
          <p:cNvCxnSpPr/>
          <p:nvPr/>
        </p:nvCxnSpPr>
        <p:spPr>
          <a:xfrm>
            <a:off x="1143000" y="479901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6" name="TextBox 185"/>
          <p:cNvSpPr txBox="1"/>
          <p:nvPr/>
        </p:nvSpPr>
        <p:spPr>
          <a:xfrm>
            <a:off x="3276600" y="2743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87" name="Freeform 186"/>
          <p:cNvSpPr/>
          <p:nvPr/>
        </p:nvSpPr>
        <p:spPr>
          <a:xfrm>
            <a:off x="5329901" y="2513333"/>
            <a:ext cx="2244640" cy="4063668"/>
          </a:xfrm>
          <a:custGeom>
            <a:avLst/>
            <a:gdLst>
              <a:gd name="connsiteX0" fmla="*/ 0 w 2244640"/>
              <a:gd name="connsiteY0" fmla="*/ 3801304 h 4063668"/>
              <a:gd name="connsiteX1" fmla="*/ 1949528 w 2244640"/>
              <a:gd name="connsiteY1" fmla="*/ 3515088 h 4063668"/>
              <a:gd name="connsiteX2" fmla="*/ 1770672 w 2244640"/>
              <a:gd name="connsiteY2" fmla="*/ 509822 h 4063668"/>
              <a:gd name="connsiteX3" fmla="*/ 625995 w 2244640"/>
              <a:gd name="connsiteY3" fmla="*/ 456156 h 4063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44640" h="4063668">
                <a:moveTo>
                  <a:pt x="0" y="3801304"/>
                </a:moveTo>
                <a:cubicBezTo>
                  <a:pt x="827208" y="3932486"/>
                  <a:pt x="1654416" y="4063668"/>
                  <a:pt x="1949528" y="3515088"/>
                </a:cubicBezTo>
                <a:cubicBezTo>
                  <a:pt x="2244640" y="2966508"/>
                  <a:pt x="1991261" y="1019644"/>
                  <a:pt x="1770672" y="509822"/>
                </a:cubicBezTo>
                <a:cubicBezTo>
                  <a:pt x="1550083" y="0"/>
                  <a:pt x="625995" y="456156"/>
                  <a:pt x="625995" y="456156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Freeform 187"/>
          <p:cNvSpPr/>
          <p:nvPr/>
        </p:nvSpPr>
        <p:spPr>
          <a:xfrm>
            <a:off x="5025846" y="3857951"/>
            <a:ext cx="366655" cy="2152582"/>
          </a:xfrm>
          <a:custGeom>
            <a:avLst/>
            <a:gdLst>
              <a:gd name="connsiteX0" fmla="*/ 0 w 366655"/>
              <a:gd name="connsiteY0" fmla="*/ 292179 h 2152582"/>
              <a:gd name="connsiteX1" fmla="*/ 321941 w 366655"/>
              <a:gd name="connsiteY1" fmla="*/ 310067 h 2152582"/>
              <a:gd name="connsiteX2" fmla="*/ 268284 w 366655"/>
              <a:gd name="connsiteY2" fmla="*/ 2152582 h 2152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6655" h="2152582">
                <a:moveTo>
                  <a:pt x="0" y="292179"/>
                </a:moveTo>
                <a:cubicBezTo>
                  <a:pt x="138613" y="146089"/>
                  <a:pt x="277227" y="0"/>
                  <a:pt x="321941" y="310067"/>
                </a:cubicBezTo>
                <a:cubicBezTo>
                  <a:pt x="366655" y="620134"/>
                  <a:pt x="268284" y="2152582"/>
                  <a:pt x="268284" y="2152582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TextBox 188"/>
          <p:cNvSpPr txBox="1"/>
          <p:nvPr/>
        </p:nvSpPr>
        <p:spPr>
          <a:xfrm>
            <a:off x="5806199" y="4202668"/>
            <a:ext cx="752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IAQF2</a:t>
            </a:r>
            <a:endParaRPr lang="en-US" dirty="0"/>
          </a:p>
        </p:txBody>
      </p:sp>
      <p:grpSp>
        <p:nvGrpSpPr>
          <p:cNvPr id="5" name="Group 7"/>
          <p:cNvGrpSpPr/>
          <p:nvPr/>
        </p:nvGrpSpPr>
        <p:grpSpPr>
          <a:xfrm>
            <a:off x="5711860" y="3974068"/>
            <a:ext cx="841340" cy="902732"/>
            <a:chOff x="1600200" y="1371600"/>
            <a:chExt cx="609600" cy="609600"/>
          </a:xfrm>
        </p:grpSpPr>
        <p:sp>
          <p:nvSpPr>
            <p:cNvPr id="191" name="Oval 190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93" name="Straight Arrow Connector 192"/>
          <p:cNvCxnSpPr/>
          <p:nvPr/>
        </p:nvCxnSpPr>
        <p:spPr>
          <a:xfrm flipV="1">
            <a:off x="4954354" y="4507468"/>
            <a:ext cx="757506" cy="5979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5" name="TextBox 194"/>
          <p:cNvSpPr txBox="1"/>
          <p:nvPr/>
        </p:nvSpPr>
        <p:spPr>
          <a:xfrm>
            <a:off x="4876800" y="4583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96" name="TextBox 195"/>
          <p:cNvSpPr txBox="1"/>
          <p:nvPr/>
        </p:nvSpPr>
        <p:spPr>
          <a:xfrm>
            <a:off x="5809339" y="5193268"/>
            <a:ext cx="710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IPBF1</a:t>
            </a:r>
            <a:endParaRPr lang="en-US" dirty="0"/>
          </a:p>
        </p:txBody>
      </p:sp>
      <p:grpSp>
        <p:nvGrpSpPr>
          <p:cNvPr id="6" name="Group 7"/>
          <p:cNvGrpSpPr/>
          <p:nvPr/>
        </p:nvGrpSpPr>
        <p:grpSpPr>
          <a:xfrm>
            <a:off x="5715000" y="4964668"/>
            <a:ext cx="841340" cy="902732"/>
            <a:chOff x="1600200" y="1371600"/>
            <a:chExt cx="609600" cy="609600"/>
          </a:xfrm>
        </p:grpSpPr>
        <p:sp>
          <p:nvSpPr>
            <p:cNvPr id="198" name="Oval 197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00" name="Straight Arrow Connector 199"/>
          <p:cNvCxnSpPr/>
          <p:nvPr/>
        </p:nvCxnSpPr>
        <p:spPr>
          <a:xfrm>
            <a:off x="5104514" y="5486400"/>
            <a:ext cx="53428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1" name="TextBox 200"/>
          <p:cNvSpPr txBox="1"/>
          <p:nvPr/>
        </p:nvSpPr>
        <p:spPr>
          <a:xfrm>
            <a:off x="4953000" y="5105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202" name="TextBox 201"/>
          <p:cNvSpPr txBox="1"/>
          <p:nvPr/>
        </p:nvSpPr>
        <p:spPr>
          <a:xfrm>
            <a:off x="6266539" y="3124200"/>
            <a:ext cx="74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IPQF2</a:t>
            </a:r>
            <a:endParaRPr lang="en-US" dirty="0"/>
          </a:p>
        </p:txBody>
      </p:sp>
      <p:grpSp>
        <p:nvGrpSpPr>
          <p:cNvPr id="7" name="Group 7"/>
          <p:cNvGrpSpPr/>
          <p:nvPr/>
        </p:nvGrpSpPr>
        <p:grpSpPr>
          <a:xfrm>
            <a:off x="6172200" y="2895600"/>
            <a:ext cx="841340" cy="902732"/>
            <a:chOff x="1600200" y="1371600"/>
            <a:chExt cx="609600" cy="609600"/>
          </a:xfrm>
        </p:grpSpPr>
        <p:sp>
          <p:nvSpPr>
            <p:cNvPr id="204" name="Oval 20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Oval 20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6" name="Freeform 205"/>
          <p:cNvSpPr/>
          <p:nvPr/>
        </p:nvSpPr>
        <p:spPr>
          <a:xfrm>
            <a:off x="4846991" y="3505200"/>
            <a:ext cx="1325209" cy="430268"/>
          </a:xfrm>
          <a:custGeom>
            <a:avLst/>
            <a:gdLst>
              <a:gd name="connsiteX0" fmla="*/ 0 w 2575522"/>
              <a:gd name="connsiteY0" fmla="*/ 679763 h 679763"/>
              <a:gd name="connsiteX1" fmla="*/ 143084 w 2575522"/>
              <a:gd name="connsiteY1" fmla="*/ 465101 h 679763"/>
              <a:gd name="connsiteX2" fmla="*/ 536567 w 2575522"/>
              <a:gd name="connsiteY2" fmla="*/ 339882 h 679763"/>
              <a:gd name="connsiteX3" fmla="*/ 2575522 w 2575522"/>
              <a:gd name="connsiteY3" fmla="*/ 0 h 679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75522" h="679763">
                <a:moveTo>
                  <a:pt x="0" y="679763"/>
                </a:moveTo>
                <a:cubicBezTo>
                  <a:pt x="26828" y="600755"/>
                  <a:pt x="53656" y="521748"/>
                  <a:pt x="143084" y="465101"/>
                </a:cubicBezTo>
                <a:cubicBezTo>
                  <a:pt x="232512" y="408454"/>
                  <a:pt x="131161" y="417399"/>
                  <a:pt x="536567" y="339882"/>
                </a:cubicBezTo>
                <a:cubicBezTo>
                  <a:pt x="941973" y="262365"/>
                  <a:pt x="2575522" y="0"/>
                  <a:pt x="2575522" y="0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TextBox 206"/>
          <p:cNvSpPr txBox="1"/>
          <p:nvPr/>
        </p:nvSpPr>
        <p:spPr>
          <a:xfrm>
            <a:off x="6520028" y="601053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208" name="TextBox 207"/>
          <p:cNvSpPr txBox="1"/>
          <p:nvPr/>
        </p:nvSpPr>
        <p:spPr>
          <a:xfrm>
            <a:off x="7782233" y="2743200"/>
            <a:ext cx="72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IACF2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7687894" y="2514600"/>
            <a:ext cx="841340" cy="902732"/>
            <a:chOff x="1600200" y="1371600"/>
            <a:chExt cx="609600" cy="609600"/>
          </a:xfrm>
        </p:grpSpPr>
        <p:sp>
          <p:nvSpPr>
            <p:cNvPr id="210" name="Oval 209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Oval 210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2" name="Freeform 211"/>
          <p:cNvSpPr/>
          <p:nvPr/>
        </p:nvSpPr>
        <p:spPr>
          <a:xfrm>
            <a:off x="5884354" y="2444761"/>
            <a:ext cx="1734901" cy="327955"/>
          </a:xfrm>
          <a:custGeom>
            <a:avLst/>
            <a:gdLst>
              <a:gd name="connsiteX0" fmla="*/ 0 w 1734901"/>
              <a:gd name="connsiteY0" fmla="*/ 184847 h 327955"/>
              <a:gd name="connsiteX1" fmla="*/ 321940 w 1734901"/>
              <a:gd name="connsiteY1" fmla="*/ 23851 h 327955"/>
              <a:gd name="connsiteX2" fmla="*/ 1734901 w 1734901"/>
              <a:gd name="connsiteY2" fmla="*/ 327955 h 327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34901" h="327955">
                <a:moveTo>
                  <a:pt x="0" y="184847"/>
                </a:moveTo>
                <a:cubicBezTo>
                  <a:pt x="16395" y="92423"/>
                  <a:pt x="32790" y="0"/>
                  <a:pt x="321940" y="23851"/>
                </a:cubicBezTo>
                <a:cubicBezTo>
                  <a:pt x="611090" y="47702"/>
                  <a:pt x="1172995" y="187828"/>
                  <a:pt x="1734901" y="3279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Oval 47"/>
          <p:cNvSpPr/>
          <p:nvPr/>
        </p:nvSpPr>
        <p:spPr>
          <a:xfrm>
            <a:off x="3657600" y="304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4800600" y="304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5943600" y="36933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4286250" y="67254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5410200" y="67413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Group 52"/>
          <p:cNvGrpSpPr/>
          <p:nvPr/>
        </p:nvGrpSpPr>
        <p:grpSpPr>
          <a:xfrm>
            <a:off x="7086600" y="369332"/>
            <a:ext cx="609600" cy="609600"/>
            <a:chOff x="1600200" y="1371600"/>
            <a:chExt cx="609600" cy="609600"/>
          </a:xfrm>
        </p:grpSpPr>
        <p:sp>
          <p:nvSpPr>
            <p:cNvPr id="54" name="Oval 5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6" name="Straight Arrow Connector 55"/>
          <p:cNvCxnSpPr/>
          <p:nvPr/>
        </p:nvCxnSpPr>
        <p:spPr>
          <a:xfrm>
            <a:off x="6553200" y="67413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2514600" y="29313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3143250" y="660876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201970" y="18466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5489540" y="14073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4346540" y="152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6729144" y="18466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1981200" y="67254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Oval 74"/>
          <p:cNvSpPr/>
          <p:nvPr/>
        </p:nvSpPr>
        <p:spPr>
          <a:xfrm>
            <a:off x="3657600" y="1371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4800600" y="1371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5943600" y="143613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4286250" y="173934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5410200" y="174093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79"/>
          <p:cNvGrpSpPr/>
          <p:nvPr/>
        </p:nvGrpSpPr>
        <p:grpSpPr>
          <a:xfrm>
            <a:off x="7086600" y="1436132"/>
            <a:ext cx="609600" cy="609600"/>
            <a:chOff x="1600200" y="1371600"/>
            <a:chExt cx="609600" cy="609600"/>
          </a:xfrm>
        </p:grpSpPr>
        <p:sp>
          <p:nvSpPr>
            <p:cNvPr id="81" name="Oval 80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83" name="Straight Arrow Connector 82"/>
          <p:cNvCxnSpPr/>
          <p:nvPr/>
        </p:nvCxnSpPr>
        <p:spPr>
          <a:xfrm>
            <a:off x="6553200" y="174093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5489540" y="120753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88" name="TextBox 87"/>
          <p:cNvSpPr txBox="1"/>
          <p:nvPr/>
        </p:nvSpPr>
        <p:spPr>
          <a:xfrm>
            <a:off x="4346540" y="1219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89" name="TextBox 88"/>
          <p:cNvSpPr txBox="1"/>
          <p:nvPr/>
        </p:nvSpPr>
        <p:spPr>
          <a:xfrm>
            <a:off x="6729144" y="125146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cxnSp>
        <p:nvCxnSpPr>
          <p:cNvPr id="92" name="Straight Arrow Connector 91"/>
          <p:cNvCxnSpPr>
            <a:endCxn id="75" idx="1"/>
          </p:cNvCxnSpPr>
          <p:nvPr/>
        </p:nvCxnSpPr>
        <p:spPr>
          <a:xfrm>
            <a:off x="3124200" y="902732"/>
            <a:ext cx="622674" cy="5581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>
            <a:off x="4254126" y="902732"/>
            <a:ext cx="622674" cy="5581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>
            <a:off x="5397126" y="902732"/>
            <a:ext cx="622674" cy="5581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>
            <a:off x="6616326" y="902732"/>
            <a:ext cx="622674" cy="5581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3203540" y="7620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97" name="TextBox 96"/>
          <p:cNvSpPr txBox="1"/>
          <p:nvPr/>
        </p:nvSpPr>
        <p:spPr>
          <a:xfrm>
            <a:off x="4422740" y="75033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8" name="TextBox 97"/>
          <p:cNvSpPr txBox="1"/>
          <p:nvPr/>
        </p:nvSpPr>
        <p:spPr>
          <a:xfrm>
            <a:off x="5565740" y="7620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99" name="TextBox 98"/>
          <p:cNvSpPr txBox="1"/>
          <p:nvPr/>
        </p:nvSpPr>
        <p:spPr>
          <a:xfrm>
            <a:off x="6729144" y="7620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00" name="Freeform 99"/>
          <p:cNvSpPr/>
          <p:nvPr/>
        </p:nvSpPr>
        <p:spPr>
          <a:xfrm rot="10800000">
            <a:off x="2437046" y="-64667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reeform 101"/>
          <p:cNvSpPr/>
          <p:nvPr/>
        </p:nvSpPr>
        <p:spPr>
          <a:xfrm>
            <a:off x="7009046" y="196953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reeform 102"/>
          <p:cNvSpPr/>
          <p:nvPr/>
        </p:nvSpPr>
        <p:spPr>
          <a:xfrm rot="10800000">
            <a:off x="7010401" y="-11668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/>
          <p:cNvSpPr txBox="1"/>
          <p:nvPr/>
        </p:nvSpPr>
        <p:spPr>
          <a:xfrm>
            <a:off x="7143750" y="1969532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sp>
        <p:nvSpPr>
          <p:cNvPr id="106" name="TextBox 105"/>
          <p:cNvSpPr txBox="1"/>
          <p:nvPr/>
        </p:nvSpPr>
        <p:spPr>
          <a:xfrm>
            <a:off x="2514600" y="-76200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sp>
        <p:nvSpPr>
          <p:cNvPr id="107" name="TextBox 106"/>
          <p:cNvSpPr txBox="1"/>
          <p:nvPr/>
        </p:nvSpPr>
        <p:spPr>
          <a:xfrm>
            <a:off x="7143750" y="-76200"/>
            <a:ext cx="47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0,1</a:t>
            </a:r>
            <a:endParaRPr lang="en-US" dirty="0"/>
          </a:p>
        </p:txBody>
      </p:sp>
      <p:sp>
        <p:nvSpPr>
          <p:cNvPr id="108" name="TextBox 107"/>
          <p:cNvSpPr txBox="1"/>
          <p:nvPr/>
        </p:nvSpPr>
        <p:spPr>
          <a:xfrm>
            <a:off x="2728975" y="369332"/>
            <a:ext cx="24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3810000" y="369332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11" name="TextBox 110"/>
          <p:cNvSpPr txBox="1"/>
          <p:nvPr/>
        </p:nvSpPr>
        <p:spPr>
          <a:xfrm>
            <a:off x="4939571" y="36933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endParaRPr lang="en-US" dirty="0"/>
          </a:p>
        </p:txBody>
      </p:sp>
      <p:sp>
        <p:nvSpPr>
          <p:cNvPr id="112" name="TextBox 111"/>
          <p:cNvSpPr txBox="1"/>
          <p:nvPr/>
        </p:nvSpPr>
        <p:spPr>
          <a:xfrm>
            <a:off x="6082571" y="457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  <a:endParaRPr lang="en-US" dirty="0"/>
          </a:p>
        </p:txBody>
      </p:sp>
      <p:sp>
        <p:nvSpPr>
          <p:cNvPr id="113" name="TextBox 112"/>
          <p:cNvSpPr txBox="1"/>
          <p:nvPr/>
        </p:nvSpPr>
        <p:spPr>
          <a:xfrm>
            <a:off x="7225571" y="457200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sp>
        <p:nvSpPr>
          <p:cNvPr id="114" name="TextBox 113"/>
          <p:cNvSpPr txBox="1"/>
          <p:nvPr/>
        </p:nvSpPr>
        <p:spPr>
          <a:xfrm>
            <a:off x="7239000" y="1524000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F2</a:t>
            </a:r>
            <a:endParaRPr lang="en-US" dirty="0"/>
          </a:p>
        </p:txBody>
      </p:sp>
      <p:sp>
        <p:nvSpPr>
          <p:cNvPr id="115" name="TextBox 114"/>
          <p:cNvSpPr txBox="1"/>
          <p:nvPr/>
        </p:nvSpPr>
        <p:spPr>
          <a:xfrm>
            <a:off x="6096000" y="151233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endParaRPr lang="en-US" dirty="0"/>
          </a:p>
        </p:txBody>
      </p:sp>
      <p:sp>
        <p:nvSpPr>
          <p:cNvPr id="116" name="TextBox 115"/>
          <p:cNvSpPr txBox="1"/>
          <p:nvPr/>
        </p:nvSpPr>
        <p:spPr>
          <a:xfrm>
            <a:off x="4939571" y="1524000"/>
            <a:ext cx="339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</a:t>
            </a:r>
            <a:endParaRPr lang="en-US" dirty="0"/>
          </a:p>
        </p:txBody>
      </p:sp>
      <p:sp>
        <p:nvSpPr>
          <p:cNvPr id="117" name="TextBox 116"/>
          <p:cNvSpPr txBox="1"/>
          <p:nvPr/>
        </p:nvSpPr>
        <p:spPr>
          <a:xfrm>
            <a:off x="3810000" y="1512332"/>
            <a:ext cx="303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185" name="Freeform 184"/>
          <p:cNvSpPr/>
          <p:nvPr/>
        </p:nvSpPr>
        <p:spPr>
          <a:xfrm>
            <a:off x="1123810" y="2665385"/>
            <a:ext cx="3758952" cy="4510881"/>
          </a:xfrm>
          <a:custGeom>
            <a:avLst/>
            <a:gdLst>
              <a:gd name="connsiteX0" fmla="*/ 3758952 w 3758952"/>
              <a:gd name="connsiteY0" fmla="*/ 3881802 h 4510881"/>
              <a:gd name="connsiteX1" fmla="*/ 3186613 w 3758952"/>
              <a:gd name="connsiteY1" fmla="*/ 4060687 h 4510881"/>
              <a:gd name="connsiteX2" fmla="*/ 414349 w 3758952"/>
              <a:gd name="connsiteY2" fmla="*/ 3935468 h 4510881"/>
              <a:gd name="connsiteX3" fmla="*/ 700519 w 3758952"/>
              <a:gd name="connsiteY3" fmla="*/ 608209 h 4510881"/>
              <a:gd name="connsiteX4" fmla="*/ 1863081 w 3758952"/>
              <a:gd name="connsiteY4" fmla="*/ 286216 h 4510881"/>
              <a:gd name="connsiteX5" fmla="*/ 2381763 w 3758952"/>
              <a:gd name="connsiteY5" fmla="*/ 661874 h 4510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58952" h="4510881">
                <a:moveTo>
                  <a:pt x="3758952" y="3881802"/>
                </a:moveTo>
                <a:cubicBezTo>
                  <a:pt x="3751499" y="3966772"/>
                  <a:pt x="3744047" y="4051743"/>
                  <a:pt x="3186613" y="4060687"/>
                </a:cubicBezTo>
                <a:cubicBezTo>
                  <a:pt x="2629179" y="4069631"/>
                  <a:pt x="828698" y="4510881"/>
                  <a:pt x="414349" y="3935468"/>
                </a:cubicBezTo>
                <a:cubicBezTo>
                  <a:pt x="0" y="3360055"/>
                  <a:pt x="459064" y="1216418"/>
                  <a:pt x="700519" y="608209"/>
                </a:cubicBezTo>
                <a:cubicBezTo>
                  <a:pt x="941974" y="0"/>
                  <a:pt x="1582874" y="277272"/>
                  <a:pt x="1863081" y="286216"/>
                </a:cubicBezTo>
                <a:cubicBezTo>
                  <a:pt x="2143288" y="295160"/>
                  <a:pt x="2381763" y="661874"/>
                  <a:pt x="2381763" y="661874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213"/>
          <p:cNvGrpSpPr/>
          <p:nvPr/>
        </p:nvGrpSpPr>
        <p:grpSpPr>
          <a:xfrm>
            <a:off x="1143000" y="2438400"/>
            <a:ext cx="7827908" cy="4185523"/>
            <a:chOff x="1143000" y="2438400"/>
            <a:chExt cx="7827908" cy="4185523"/>
          </a:xfrm>
        </p:grpSpPr>
        <p:sp>
          <p:nvSpPr>
            <p:cNvPr id="91" name="Oval 90"/>
            <p:cNvSpPr/>
            <p:nvPr/>
          </p:nvSpPr>
          <p:spPr>
            <a:xfrm>
              <a:off x="2514600" y="37338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2667000" y="3821668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IA</a:t>
              </a:r>
              <a:endParaRPr lang="en-US" dirty="0"/>
            </a:p>
          </p:txBody>
        </p:sp>
        <p:sp>
          <p:nvSpPr>
            <p:cNvPr id="104" name="Oval 103"/>
            <p:cNvSpPr/>
            <p:nvPr/>
          </p:nvSpPr>
          <p:spPr>
            <a:xfrm>
              <a:off x="2514600" y="518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2667000" y="5269468"/>
              <a:ext cx="3642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IP</a:t>
              </a:r>
              <a:endParaRPr lang="en-US" dirty="0"/>
            </a:p>
          </p:txBody>
        </p:sp>
        <p:sp>
          <p:nvSpPr>
            <p:cNvPr id="118" name="Oval 117"/>
            <p:cNvSpPr/>
            <p:nvPr/>
          </p:nvSpPr>
          <p:spPr>
            <a:xfrm>
              <a:off x="1676400" y="44958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1890775" y="4572000"/>
              <a:ext cx="2428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</a:t>
              </a:r>
            </a:p>
          </p:txBody>
        </p:sp>
        <p:cxnSp>
          <p:nvCxnSpPr>
            <p:cNvPr id="120" name="Straight Arrow Connector 119"/>
            <p:cNvCxnSpPr/>
            <p:nvPr/>
          </p:nvCxnSpPr>
          <p:spPr>
            <a:xfrm>
              <a:off x="2209800" y="5004458"/>
              <a:ext cx="379646" cy="32954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/>
            <p:cNvCxnSpPr/>
            <p:nvPr/>
          </p:nvCxnSpPr>
          <p:spPr>
            <a:xfrm flipV="1">
              <a:off x="2209800" y="4267200"/>
              <a:ext cx="379646" cy="3048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Oval 123"/>
            <p:cNvSpPr/>
            <p:nvPr/>
          </p:nvSpPr>
          <p:spPr>
            <a:xfrm>
              <a:off x="3429000" y="3276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3507685" y="3364468"/>
              <a:ext cx="5309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IAQ</a:t>
              </a:r>
              <a:endParaRPr lang="en-US" dirty="0"/>
            </a:p>
          </p:txBody>
        </p:sp>
        <p:sp>
          <p:nvSpPr>
            <p:cNvPr id="127" name="Oval 126"/>
            <p:cNvSpPr/>
            <p:nvPr/>
          </p:nvSpPr>
          <p:spPr>
            <a:xfrm>
              <a:off x="3429000" y="44958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3507685" y="4583668"/>
              <a:ext cx="4924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IPB</a:t>
              </a:r>
              <a:endParaRPr lang="en-US" dirty="0"/>
            </a:p>
          </p:txBody>
        </p:sp>
        <p:cxnSp>
          <p:nvCxnSpPr>
            <p:cNvPr id="129" name="Straight Arrow Connector 128"/>
            <p:cNvCxnSpPr/>
            <p:nvPr/>
          </p:nvCxnSpPr>
          <p:spPr>
            <a:xfrm>
              <a:off x="2973154" y="4419600"/>
              <a:ext cx="379646" cy="32954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/>
            <p:nvPr/>
          </p:nvCxnSpPr>
          <p:spPr>
            <a:xfrm flipV="1">
              <a:off x="3049354" y="3505200"/>
              <a:ext cx="379646" cy="3048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/>
            <p:nvPr/>
          </p:nvCxnSpPr>
          <p:spPr>
            <a:xfrm rot="5400000" flipH="1" flipV="1">
              <a:off x="2546264" y="4756065"/>
              <a:ext cx="533400" cy="1287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2136740" y="3974068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2974940" y="3276600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21" name="Oval 120"/>
            <p:cNvSpPr/>
            <p:nvPr/>
          </p:nvSpPr>
          <p:spPr>
            <a:xfrm>
              <a:off x="4191000" y="26670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4191000" y="2754868"/>
              <a:ext cx="6591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IAQR</a:t>
              </a:r>
              <a:endParaRPr lang="en-US" dirty="0"/>
            </a:p>
          </p:txBody>
        </p:sp>
        <p:cxnSp>
          <p:nvCxnSpPr>
            <p:cNvPr id="126" name="Straight Arrow Connector 125"/>
            <p:cNvCxnSpPr/>
            <p:nvPr/>
          </p:nvCxnSpPr>
          <p:spPr>
            <a:xfrm flipV="1">
              <a:off x="3735154" y="2895600"/>
              <a:ext cx="379646" cy="3048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TextBox 130"/>
            <p:cNvSpPr txBox="1"/>
            <p:nvPr/>
          </p:nvSpPr>
          <p:spPr>
            <a:xfrm>
              <a:off x="3584540" y="2743200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32" name="Oval 131"/>
            <p:cNvSpPr/>
            <p:nvPr/>
          </p:nvSpPr>
          <p:spPr>
            <a:xfrm>
              <a:off x="3429000" y="58674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3505200" y="5955268"/>
              <a:ext cx="5180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IPQ</a:t>
              </a:r>
              <a:endParaRPr lang="en-US" dirty="0"/>
            </a:p>
          </p:txBody>
        </p:sp>
        <p:cxnSp>
          <p:nvCxnSpPr>
            <p:cNvPr id="134" name="Straight Arrow Connector 133"/>
            <p:cNvCxnSpPr/>
            <p:nvPr/>
          </p:nvCxnSpPr>
          <p:spPr>
            <a:xfrm>
              <a:off x="3125554" y="5690258"/>
              <a:ext cx="379646" cy="32954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TextBox 134"/>
            <p:cNvSpPr txBox="1"/>
            <p:nvPr/>
          </p:nvSpPr>
          <p:spPr>
            <a:xfrm>
              <a:off x="2058970" y="5181600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  <a:endParaRPr lang="en-US" dirty="0"/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2974940" y="5791200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  <a:endParaRPr lang="en-US" dirty="0"/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3124200" y="4191000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  <a:endParaRPr lang="en-US" dirty="0"/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2517740" y="4507468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39" name="Freeform 138"/>
            <p:cNvSpPr/>
            <p:nvPr/>
          </p:nvSpPr>
          <p:spPr>
            <a:xfrm rot="10800000">
              <a:off x="4113446" y="2438400"/>
              <a:ext cx="763354" cy="357798"/>
            </a:xfrm>
            <a:custGeom>
              <a:avLst/>
              <a:gdLst>
                <a:gd name="connsiteX0" fmla="*/ 1522110 w 1753954"/>
                <a:gd name="connsiteY0" fmla="*/ 0 h 357798"/>
                <a:gd name="connsiteX1" fmla="*/ 1537230 w 1753954"/>
                <a:gd name="connsiteY1" fmla="*/ 287246 h 357798"/>
                <a:gd name="connsiteX2" fmla="*/ 221764 w 1753954"/>
                <a:gd name="connsiteY2" fmla="*/ 317483 h 357798"/>
                <a:gd name="connsiteX3" fmla="*/ 206644 w 1753954"/>
                <a:gd name="connsiteY3" fmla="*/ 45355 h 3577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53954" h="357798">
                  <a:moveTo>
                    <a:pt x="1522110" y="0"/>
                  </a:moveTo>
                  <a:cubicBezTo>
                    <a:pt x="1638032" y="117166"/>
                    <a:pt x="1753954" y="234332"/>
                    <a:pt x="1537230" y="287246"/>
                  </a:cubicBezTo>
                  <a:cubicBezTo>
                    <a:pt x="1320506" y="340160"/>
                    <a:pt x="443528" y="357798"/>
                    <a:pt x="221764" y="317483"/>
                  </a:cubicBezTo>
                  <a:cubicBezTo>
                    <a:pt x="0" y="277168"/>
                    <a:pt x="206644" y="45355"/>
                    <a:pt x="206644" y="45355"/>
                  </a:cubicBezTo>
                </a:path>
              </a:pathLst>
            </a:custGeom>
            <a:ln>
              <a:solidFill>
                <a:schemeClr val="tx1"/>
              </a:solidFill>
              <a:tailEnd type="stealt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4788741" y="2526268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5196599" y="2743200"/>
              <a:ext cx="7106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IPBF2</a:t>
              </a:r>
              <a:endParaRPr lang="en-US" dirty="0"/>
            </a:p>
          </p:txBody>
        </p:sp>
        <p:cxnSp>
          <p:nvCxnSpPr>
            <p:cNvPr id="144" name="Straight Arrow Connector 143"/>
            <p:cNvCxnSpPr/>
            <p:nvPr/>
          </p:nvCxnSpPr>
          <p:spPr>
            <a:xfrm>
              <a:off x="4724400" y="3198812"/>
              <a:ext cx="432307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TextBox 144"/>
            <p:cNvSpPr txBox="1"/>
            <p:nvPr/>
          </p:nvSpPr>
          <p:spPr>
            <a:xfrm>
              <a:off x="4800600" y="3288268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  <a:endParaRPr lang="en-US" dirty="0"/>
            </a:p>
          </p:txBody>
        </p:sp>
        <p:grpSp>
          <p:nvGrpSpPr>
            <p:cNvPr id="5" name="Group 7"/>
            <p:cNvGrpSpPr/>
            <p:nvPr/>
          </p:nvGrpSpPr>
          <p:grpSpPr>
            <a:xfrm>
              <a:off x="5102260" y="2514600"/>
              <a:ext cx="841340" cy="902732"/>
              <a:chOff x="1600200" y="1371600"/>
              <a:chExt cx="609600" cy="609600"/>
            </a:xfrm>
          </p:grpSpPr>
          <p:sp>
            <p:nvSpPr>
              <p:cNvPr id="148" name="Oval 147"/>
              <p:cNvSpPr/>
              <p:nvPr/>
            </p:nvSpPr>
            <p:spPr>
              <a:xfrm>
                <a:off x="1600200" y="1371600"/>
                <a:ext cx="609600" cy="60960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Oval 148"/>
              <p:cNvSpPr/>
              <p:nvPr/>
            </p:nvSpPr>
            <p:spPr>
              <a:xfrm>
                <a:off x="1676400" y="1447800"/>
                <a:ext cx="457200" cy="45720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50" name="Straight Arrow Connector 149"/>
            <p:cNvCxnSpPr/>
            <p:nvPr/>
          </p:nvCxnSpPr>
          <p:spPr>
            <a:xfrm rot="16200000" flipH="1">
              <a:off x="3422564" y="4184564"/>
              <a:ext cx="609600" cy="1287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TextBox 151"/>
            <p:cNvSpPr txBox="1"/>
            <p:nvPr/>
          </p:nvSpPr>
          <p:spPr>
            <a:xfrm>
              <a:off x="3736940" y="3886200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  <a:endParaRPr lang="en-US" dirty="0"/>
            </a:p>
          </p:txBody>
        </p:sp>
        <p:sp>
          <p:nvSpPr>
            <p:cNvPr id="153" name="Oval 152"/>
            <p:cNvSpPr/>
            <p:nvPr/>
          </p:nvSpPr>
          <p:spPr>
            <a:xfrm>
              <a:off x="4419600" y="51054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4423574" y="5193268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IAC</a:t>
              </a:r>
              <a:endParaRPr lang="en-US" dirty="0"/>
            </a:p>
          </p:txBody>
        </p:sp>
        <p:cxnSp>
          <p:nvCxnSpPr>
            <p:cNvPr id="155" name="Straight Arrow Connector 154"/>
            <p:cNvCxnSpPr>
              <a:stCxn id="127" idx="5"/>
            </p:cNvCxnSpPr>
            <p:nvPr/>
          </p:nvCxnSpPr>
          <p:spPr>
            <a:xfrm rot="16200000" flipH="1">
              <a:off x="3987426" y="4978026"/>
              <a:ext cx="394075" cy="47027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TextBox 156"/>
            <p:cNvSpPr txBox="1"/>
            <p:nvPr/>
          </p:nvSpPr>
          <p:spPr>
            <a:xfrm>
              <a:off x="4191000" y="4736068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61" name="Oval 160"/>
            <p:cNvSpPr/>
            <p:nvPr/>
          </p:nvSpPr>
          <p:spPr>
            <a:xfrm>
              <a:off x="4401234" y="38862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4401234" y="3974068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IPQR</a:t>
              </a:r>
              <a:endParaRPr lang="en-US" dirty="0"/>
            </a:p>
          </p:txBody>
        </p:sp>
        <p:cxnSp>
          <p:nvCxnSpPr>
            <p:cNvPr id="163" name="Straight Arrow Connector 162"/>
            <p:cNvCxnSpPr>
              <a:stCxn id="127" idx="7"/>
            </p:cNvCxnSpPr>
            <p:nvPr/>
          </p:nvCxnSpPr>
          <p:spPr>
            <a:xfrm rot="5400000" flipH="1" flipV="1">
              <a:off x="4100156" y="4192572"/>
              <a:ext cx="241672" cy="54333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5" name="TextBox 164"/>
            <p:cNvSpPr txBox="1"/>
            <p:nvPr/>
          </p:nvSpPr>
          <p:spPr>
            <a:xfrm>
              <a:off x="4038600" y="4114800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  <a:endParaRPr lang="en-US" dirty="0"/>
            </a:p>
          </p:txBody>
        </p:sp>
        <p:sp>
          <p:nvSpPr>
            <p:cNvPr id="168" name="Oval 167"/>
            <p:cNvSpPr/>
            <p:nvPr/>
          </p:nvSpPr>
          <p:spPr>
            <a:xfrm>
              <a:off x="4724400" y="5943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4728374" y="6031468"/>
              <a:ext cx="505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IAR</a:t>
              </a:r>
              <a:endParaRPr lang="en-US" dirty="0"/>
            </a:p>
          </p:txBody>
        </p:sp>
        <p:cxnSp>
          <p:nvCxnSpPr>
            <p:cNvPr id="170" name="Straight Arrow Connector 169"/>
            <p:cNvCxnSpPr/>
            <p:nvPr/>
          </p:nvCxnSpPr>
          <p:spPr>
            <a:xfrm>
              <a:off x="4113914" y="6324600"/>
              <a:ext cx="534286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TextBox 172"/>
            <p:cNvSpPr txBox="1"/>
            <p:nvPr/>
          </p:nvSpPr>
          <p:spPr>
            <a:xfrm>
              <a:off x="4041740" y="5955268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74" name="Freeform 173"/>
            <p:cNvSpPr/>
            <p:nvPr/>
          </p:nvSpPr>
          <p:spPr>
            <a:xfrm rot="11134020">
              <a:off x="3351446" y="5509601"/>
              <a:ext cx="763354" cy="357798"/>
            </a:xfrm>
            <a:custGeom>
              <a:avLst/>
              <a:gdLst>
                <a:gd name="connsiteX0" fmla="*/ 1522110 w 1753954"/>
                <a:gd name="connsiteY0" fmla="*/ 0 h 357798"/>
                <a:gd name="connsiteX1" fmla="*/ 1537230 w 1753954"/>
                <a:gd name="connsiteY1" fmla="*/ 287246 h 357798"/>
                <a:gd name="connsiteX2" fmla="*/ 221764 w 1753954"/>
                <a:gd name="connsiteY2" fmla="*/ 317483 h 357798"/>
                <a:gd name="connsiteX3" fmla="*/ 206644 w 1753954"/>
                <a:gd name="connsiteY3" fmla="*/ 45355 h 3577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53954" h="357798">
                  <a:moveTo>
                    <a:pt x="1522110" y="0"/>
                  </a:moveTo>
                  <a:cubicBezTo>
                    <a:pt x="1638032" y="117166"/>
                    <a:pt x="1753954" y="234332"/>
                    <a:pt x="1537230" y="287246"/>
                  </a:cubicBezTo>
                  <a:cubicBezTo>
                    <a:pt x="1320506" y="340160"/>
                    <a:pt x="443528" y="357798"/>
                    <a:pt x="221764" y="317483"/>
                  </a:cubicBezTo>
                  <a:cubicBezTo>
                    <a:pt x="0" y="277168"/>
                    <a:pt x="206644" y="45355"/>
                    <a:pt x="206644" y="45355"/>
                  </a:cubicBezTo>
                </a:path>
              </a:pathLst>
            </a:custGeom>
            <a:ln>
              <a:solidFill>
                <a:schemeClr val="tx1"/>
              </a:solidFill>
              <a:tailEnd type="stealt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3355940" y="5193268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  <a:endParaRPr lang="en-US" dirty="0"/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5108540" y="3657600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cxnSp>
          <p:nvCxnSpPr>
            <p:cNvPr id="184" name="Straight Arrow Connector 183"/>
            <p:cNvCxnSpPr/>
            <p:nvPr/>
          </p:nvCxnSpPr>
          <p:spPr>
            <a:xfrm>
              <a:off x="1143000" y="4799012"/>
              <a:ext cx="5334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6" name="TextBox 185"/>
            <p:cNvSpPr txBox="1"/>
            <p:nvPr/>
          </p:nvSpPr>
          <p:spPr>
            <a:xfrm>
              <a:off x="3276600" y="2743200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87" name="Freeform 186"/>
            <p:cNvSpPr/>
            <p:nvPr/>
          </p:nvSpPr>
          <p:spPr>
            <a:xfrm>
              <a:off x="5329901" y="2513333"/>
              <a:ext cx="2244640" cy="4063668"/>
            </a:xfrm>
            <a:custGeom>
              <a:avLst/>
              <a:gdLst>
                <a:gd name="connsiteX0" fmla="*/ 0 w 2244640"/>
                <a:gd name="connsiteY0" fmla="*/ 3801304 h 4063668"/>
                <a:gd name="connsiteX1" fmla="*/ 1949528 w 2244640"/>
                <a:gd name="connsiteY1" fmla="*/ 3515088 h 4063668"/>
                <a:gd name="connsiteX2" fmla="*/ 1770672 w 2244640"/>
                <a:gd name="connsiteY2" fmla="*/ 509822 h 4063668"/>
                <a:gd name="connsiteX3" fmla="*/ 625995 w 2244640"/>
                <a:gd name="connsiteY3" fmla="*/ 456156 h 4063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44640" h="4063668">
                  <a:moveTo>
                    <a:pt x="0" y="3801304"/>
                  </a:moveTo>
                  <a:cubicBezTo>
                    <a:pt x="827208" y="3932486"/>
                    <a:pt x="1654416" y="4063668"/>
                    <a:pt x="1949528" y="3515088"/>
                  </a:cubicBezTo>
                  <a:cubicBezTo>
                    <a:pt x="2244640" y="2966508"/>
                    <a:pt x="1991261" y="1019644"/>
                    <a:pt x="1770672" y="509822"/>
                  </a:cubicBezTo>
                  <a:cubicBezTo>
                    <a:pt x="1550083" y="0"/>
                    <a:pt x="625995" y="456156"/>
                    <a:pt x="625995" y="456156"/>
                  </a:cubicBezTo>
                </a:path>
              </a:pathLst>
            </a:custGeom>
            <a:ln>
              <a:solidFill>
                <a:schemeClr val="tx1"/>
              </a:solidFill>
              <a:tailEnd type="stealt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Freeform 187"/>
            <p:cNvSpPr/>
            <p:nvPr/>
          </p:nvSpPr>
          <p:spPr>
            <a:xfrm>
              <a:off x="5025846" y="3857951"/>
              <a:ext cx="366655" cy="2152582"/>
            </a:xfrm>
            <a:custGeom>
              <a:avLst/>
              <a:gdLst>
                <a:gd name="connsiteX0" fmla="*/ 0 w 366655"/>
                <a:gd name="connsiteY0" fmla="*/ 292179 h 2152582"/>
                <a:gd name="connsiteX1" fmla="*/ 321941 w 366655"/>
                <a:gd name="connsiteY1" fmla="*/ 310067 h 2152582"/>
                <a:gd name="connsiteX2" fmla="*/ 268284 w 366655"/>
                <a:gd name="connsiteY2" fmla="*/ 2152582 h 2152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6655" h="2152582">
                  <a:moveTo>
                    <a:pt x="0" y="292179"/>
                  </a:moveTo>
                  <a:cubicBezTo>
                    <a:pt x="138613" y="146089"/>
                    <a:pt x="277227" y="0"/>
                    <a:pt x="321941" y="310067"/>
                  </a:cubicBezTo>
                  <a:cubicBezTo>
                    <a:pt x="366655" y="620134"/>
                    <a:pt x="268284" y="2152582"/>
                    <a:pt x="268284" y="2152582"/>
                  </a:cubicBezTo>
                </a:path>
              </a:pathLst>
            </a:custGeom>
            <a:ln>
              <a:solidFill>
                <a:schemeClr val="tx1"/>
              </a:solidFill>
              <a:tailEnd type="stealt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TextBox 188"/>
            <p:cNvSpPr txBox="1"/>
            <p:nvPr/>
          </p:nvSpPr>
          <p:spPr>
            <a:xfrm>
              <a:off x="5806199" y="4202668"/>
              <a:ext cx="7521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IAQF2</a:t>
              </a:r>
              <a:endParaRPr lang="en-US" dirty="0"/>
            </a:p>
          </p:txBody>
        </p:sp>
        <p:grpSp>
          <p:nvGrpSpPr>
            <p:cNvPr id="6" name="Group 7"/>
            <p:cNvGrpSpPr/>
            <p:nvPr/>
          </p:nvGrpSpPr>
          <p:grpSpPr>
            <a:xfrm>
              <a:off x="5711860" y="3974068"/>
              <a:ext cx="841340" cy="902732"/>
              <a:chOff x="1600200" y="1371600"/>
              <a:chExt cx="609600" cy="609600"/>
            </a:xfrm>
          </p:grpSpPr>
          <p:sp>
            <p:nvSpPr>
              <p:cNvPr id="191" name="Oval 190"/>
              <p:cNvSpPr/>
              <p:nvPr/>
            </p:nvSpPr>
            <p:spPr>
              <a:xfrm>
                <a:off x="1600200" y="1371600"/>
                <a:ext cx="609600" cy="60960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Oval 191"/>
              <p:cNvSpPr/>
              <p:nvPr/>
            </p:nvSpPr>
            <p:spPr>
              <a:xfrm>
                <a:off x="1676400" y="1447800"/>
                <a:ext cx="457200" cy="45720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93" name="Straight Arrow Connector 192"/>
            <p:cNvCxnSpPr/>
            <p:nvPr/>
          </p:nvCxnSpPr>
          <p:spPr>
            <a:xfrm flipV="1">
              <a:off x="4954354" y="4507468"/>
              <a:ext cx="757506" cy="59793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5" name="TextBox 194"/>
            <p:cNvSpPr txBox="1"/>
            <p:nvPr/>
          </p:nvSpPr>
          <p:spPr>
            <a:xfrm>
              <a:off x="4876800" y="4583668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  <p:sp>
          <p:nvSpPr>
            <p:cNvPr id="196" name="TextBox 195"/>
            <p:cNvSpPr txBox="1"/>
            <p:nvPr/>
          </p:nvSpPr>
          <p:spPr>
            <a:xfrm>
              <a:off x="5809339" y="5193268"/>
              <a:ext cx="7106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IPBF1</a:t>
              </a:r>
              <a:endParaRPr lang="en-US" dirty="0"/>
            </a:p>
          </p:txBody>
        </p:sp>
        <p:grpSp>
          <p:nvGrpSpPr>
            <p:cNvPr id="7" name="Group 7"/>
            <p:cNvGrpSpPr/>
            <p:nvPr/>
          </p:nvGrpSpPr>
          <p:grpSpPr>
            <a:xfrm>
              <a:off x="5715000" y="4964668"/>
              <a:ext cx="841340" cy="902732"/>
              <a:chOff x="1600200" y="1371600"/>
              <a:chExt cx="609600" cy="609600"/>
            </a:xfrm>
          </p:grpSpPr>
          <p:sp>
            <p:nvSpPr>
              <p:cNvPr id="198" name="Oval 197"/>
              <p:cNvSpPr/>
              <p:nvPr/>
            </p:nvSpPr>
            <p:spPr>
              <a:xfrm>
                <a:off x="1600200" y="1371600"/>
                <a:ext cx="609600" cy="60960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Oval 198"/>
              <p:cNvSpPr/>
              <p:nvPr/>
            </p:nvSpPr>
            <p:spPr>
              <a:xfrm>
                <a:off x="1676400" y="1447800"/>
                <a:ext cx="457200" cy="45720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00" name="Straight Arrow Connector 199"/>
            <p:cNvCxnSpPr/>
            <p:nvPr/>
          </p:nvCxnSpPr>
          <p:spPr>
            <a:xfrm>
              <a:off x="5104514" y="5486400"/>
              <a:ext cx="534286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1" name="TextBox 200"/>
            <p:cNvSpPr txBox="1"/>
            <p:nvPr/>
          </p:nvSpPr>
          <p:spPr>
            <a:xfrm>
              <a:off x="4953000" y="5105400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  <a:endParaRPr lang="en-US" dirty="0"/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6266539" y="3124200"/>
              <a:ext cx="74044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IPQF2</a:t>
              </a:r>
              <a:endParaRPr lang="en-US" dirty="0"/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6172200" y="2895600"/>
              <a:ext cx="841340" cy="902732"/>
              <a:chOff x="1600200" y="1371600"/>
              <a:chExt cx="609600" cy="609600"/>
            </a:xfrm>
          </p:grpSpPr>
          <p:sp>
            <p:nvSpPr>
              <p:cNvPr id="204" name="Oval 203"/>
              <p:cNvSpPr/>
              <p:nvPr/>
            </p:nvSpPr>
            <p:spPr>
              <a:xfrm>
                <a:off x="1600200" y="1371600"/>
                <a:ext cx="609600" cy="60960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5" name="Oval 204"/>
              <p:cNvSpPr/>
              <p:nvPr/>
            </p:nvSpPr>
            <p:spPr>
              <a:xfrm>
                <a:off x="1676400" y="1447800"/>
                <a:ext cx="457200" cy="45720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6" name="Freeform 205"/>
            <p:cNvSpPr/>
            <p:nvPr/>
          </p:nvSpPr>
          <p:spPr>
            <a:xfrm>
              <a:off x="4846991" y="3505200"/>
              <a:ext cx="1325209" cy="430268"/>
            </a:xfrm>
            <a:custGeom>
              <a:avLst/>
              <a:gdLst>
                <a:gd name="connsiteX0" fmla="*/ 0 w 2575522"/>
                <a:gd name="connsiteY0" fmla="*/ 679763 h 679763"/>
                <a:gd name="connsiteX1" fmla="*/ 143084 w 2575522"/>
                <a:gd name="connsiteY1" fmla="*/ 465101 h 679763"/>
                <a:gd name="connsiteX2" fmla="*/ 536567 w 2575522"/>
                <a:gd name="connsiteY2" fmla="*/ 339882 h 679763"/>
                <a:gd name="connsiteX3" fmla="*/ 2575522 w 2575522"/>
                <a:gd name="connsiteY3" fmla="*/ 0 h 679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5522" h="679763">
                  <a:moveTo>
                    <a:pt x="0" y="679763"/>
                  </a:moveTo>
                  <a:cubicBezTo>
                    <a:pt x="26828" y="600755"/>
                    <a:pt x="53656" y="521748"/>
                    <a:pt x="143084" y="465101"/>
                  </a:cubicBezTo>
                  <a:cubicBezTo>
                    <a:pt x="232512" y="408454"/>
                    <a:pt x="131161" y="417399"/>
                    <a:pt x="536567" y="339882"/>
                  </a:cubicBezTo>
                  <a:cubicBezTo>
                    <a:pt x="941973" y="262365"/>
                    <a:pt x="2575522" y="0"/>
                    <a:pt x="2575522" y="0"/>
                  </a:cubicBezTo>
                </a:path>
              </a:pathLst>
            </a:custGeom>
            <a:ln>
              <a:solidFill>
                <a:schemeClr val="tx1"/>
              </a:solidFill>
              <a:tailEnd type="stealt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6520028" y="6010533"/>
              <a:ext cx="301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1</a:t>
              </a:r>
              <a:endParaRPr lang="en-US" dirty="0"/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7782233" y="2743200"/>
              <a:ext cx="7208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IACF2</a:t>
              </a:r>
              <a:endParaRPr lang="en-US" dirty="0"/>
            </a:p>
          </p:txBody>
        </p:sp>
        <p:grpSp>
          <p:nvGrpSpPr>
            <p:cNvPr id="9" name="Group 7"/>
            <p:cNvGrpSpPr/>
            <p:nvPr/>
          </p:nvGrpSpPr>
          <p:grpSpPr>
            <a:xfrm>
              <a:off x="7687894" y="2514600"/>
              <a:ext cx="841340" cy="902732"/>
              <a:chOff x="1600200" y="1371600"/>
              <a:chExt cx="609600" cy="609600"/>
            </a:xfrm>
          </p:grpSpPr>
          <p:sp>
            <p:nvSpPr>
              <p:cNvPr id="210" name="Oval 209"/>
              <p:cNvSpPr/>
              <p:nvPr/>
            </p:nvSpPr>
            <p:spPr>
              <a:xfrm>
                <a:off x="1600200" y="1371600"/>
                <a:ext cx="609600" cy="60960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1" name="Oval 210"/>
              <p:cNvSpPr/>
              <p:nvPr/>
            </p:nvSpPr>
            <p:spPr>
              <a:xfrm>
                <a:off x="1676400" y="1447800"/>
                <a:ext cx="457200" cy="45720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12" name="Freeform 211"/>
            <p:cNvSpPr/>
            <p:nvPr/>
          </p:nvSpPr>
          <p:spPr>
            <a:xfrm>
              <a:off x="5884354" y="2444761"/>
              <a:ext cx="1734901" cy="327955"/>
            </a:xfrm>
            <a:custGeom>
              <a:avLst/>
              <a:gdLst>
                <a:gd name="connsiteX0" fmla="*/ 0 w 1734901"/>
                <a:gd name="connsiteY0" fmla="*/ 184847 h 327955"/>
                <a:gd name="connsiteX1" fmla="*/ 321940 w 1734901"/>
                <a:gd name="connsiteY1" fmla="*/ 23851 h 327955"/>
                <a:gd name="connsiteX2" fmla="*/ 1734901 w 1734901"/>
                <a:gd name="connsiteY2" fmla="*/ 327955 h 327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34901" h="327955">
                  <a:moveTo>
                    <a:pt x="0" y="184847"/>
                  </a:moveTo>
                  <a:cubicBezTo>
                    <a:pt x="16395" y="92423"/>
                    <a:pt x="32790" y="0"/>
                    <a:pt x="321940" y="23851"/>
                  </a:cubicBezTo>
                  <a:cubicBezTo>
                    <a:pt x="611090" y="47702"/>
                    <a:pt x="1172995" y="187828"/>
                    <a:pt x="1734901" y="327955"/>
                  </a:cubicBezTo>
                </a:path>
              </a:pathLst>
            </a:custGeom>
            <a:ln>
              <a:solidFill>
                <a:schemeClr val="tx1"/>
              </a:solidFill>
              <a:tailEnd type="stealt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7696200" y="4038600"/>
              <a:ext cx="1274708" cy="258532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ETC.</a:t>
              </a:r>
            </a:p>
            <a:p>
              <a:endParaRPr lang="en-US" dirty="0" smtClean="0"/>
            </a:p>
            <a:p>
              <a:r>
                <a:rPr lang="en-US" dirty="0" smtClean="0"/>
                <a:t>This DFA</a:t>
              </a:r>
            </a:p>
            <a:p>
              <a:r>
                <a:rPr lang="en-US" dirty="0" smtClean="0"/>
                <a:t>Is also exp.</a:t>
              </a:r>
            </a:p>
            <a:p>
              <a:r>
                <a:rPr lang="en-US" dirty="0" smtClean="0"/>
                <a:t>In size, as</a:t>
              </a:r>
            </a:p>
            <a:p>
              <a:r>
                <a:rPr lang="en-US" dirty="0" smtClean="0"/>
                <a:t>It tends to</a:t>
              </a:r>
            </a:p>
            <a:p>
              <a:r>
                <a:rPr lang="en-US" dirty="0" smtClean="0"/>
                <a:t>Keep track</a:t>
              </a:r>
            </a:p>
            <a:p>
              <a:r>
                <a:rPr lang="en-US" dirty="0" smtClean="0"/>
                <a:t>Of the </a:t>
              </a:r>
            </a:p>
            <a:p>
              <a:r>
                <a:rPr lang="en-US" dirty="0" smtClean="0"/>
                <a:t>Past history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Freeform 184"/>
          <p:cNvSpPr/>
          <p:nvPr/>
        </p:nvSpPr>
        <p:spPr>
          <a:xfrm>
            <a:off x="1123810" y="609600"/>
            <a:ext cx="3758952" cy="4510881"/>
          </a:xfrm>
          <a:custGeom>
            <a:avLst/>
            <a:gdLst>
              <a:gd name="connsiteX0" fmla="*/ 3758952 w 3758952"/>
              <a:gd name="connsiteY0" fmla="*/ 3881802 h 4510881"/>
              <a:gd name="connsiteX1" fmla="*/ 3186613 w 3758952"/>
              <a:gd name="connsiteY1" fmla="*/ 4060687 h 4510881"/>
              <a:gd name="connsiteX2" fmla="*/ 414349 w 3758952"/>
              <a:gd name="connsiteY2" fmla="*/ 3935468 h 4510881"/>
              <a:gd name="connsiteX3" fmla="*/ 700519 w 3758952"/>
              <a:gd name="connsiteY3" fmla="*/ 608209 h 4510881"/>
              <a:gd name="connsiteX4" fmla="*/ 1863081 w 3758952"/>
              <a:gd name="connsiteY4" fmla="*/ 286216 h 4510881"/>
              <a:gd name="connsiteX5" fmla="*/ 2381763 w 3758952"/>
              <a:gd name="connsiteY5" fmla="*/ 661874 h 4510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58952" h="4510881">
                <a:moveTo>
                  <a:pt x="3758952" y="3881802"/>
                </a:moveTo>
                <a:cubicBezTo>
                  <a:pt x="3751499" y="3966772"/>
                  <a:pt x="3744047" y="4051743"/>
                  <a:pt x="3186613" y="4060687"/>
                </a:cubicBezTo>
                <a:cubicBezTo>
                  <a:pt x="2629179" y="4069631"/>
                  <a:pt x="828698" y="4510881"/>
                  <a:pt x="414349" y="3935468"/>
                </a:cubicBezTo>
                <a:cubicBezTo>
                  <a:pt x="0" y="3360055"/>
                  <a:pt x="459064" y="1216418"/>
                  <a:pt x="700519" y="608209"/>
                </a:cubicBezTo>
                <a:cubicBezTo>
                  <a:pt x="941974" y="0"/>
                  <a:pt x="1582874" y="277272"/>
                  <a:pt x="1863081" y="286216"/>
                </a:cubicBezTo>
                <a:cubicBezTo>
                  <a:pt x="2143288" y="295160"/>
                  <a:pt x="2381763" y="661874"/>
                  <a:pt x="2381763" y="661874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/>
          <p:cNvSpPr/>
          <p:nvPr/>
        </p:nvSpPr>
        <p:spPr>
          <a:xfrm>
            <a:off x="2514600" y="16764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100"/>
          <p:cNvSpPr txBox="1"/>
          <p:nvPr/>
        </p:nvSpPr>
        <p:spPr>
          <a:xfrm>
            <a:off x="2667000" y="1764268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IA</a:t>
            </a:r>
            <a:endParaRPr lang="en-US" dirty="0"/>
          </a:p>
        </p:txBody>
      </p:sp>
      <p:sp>
        <p:nvSpPr>
          <p:cNvPr id="104" name="Oval 103"/>
          <p:cNvSpPr/>
          <p:nvPr/>
        </p:nvSpPr>
        <p:spPr>
          <a:xfrm>
            <a:off x="2514600" y="31242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TextBox 109"/>
          <p:cNvSpPr txBox="1"/>
          <p:nvPr/>
        </p:nvSpPr>
        <p:spPr>
          <a:xfrm>
            <a:off x="2667000" y="3212068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IP</a:t>
            </a:r>
            <a:endParaRPr lang="en-US" dirty="0"/>
          </a:p>
        </p:txBody>
      </p:sp>
      <p:sp>
        <p:nvSpPr>
          <p:cNvPr id="118" name="Oval 117"/>
          <p:cNvSpPr/>
          <p:nvPr/>
        </p:nvSpPr>
        <p:spPr>
          <a:xfrm>
            <a:off x="1676400" y="24384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TextBox 118"/>
          <p:cNvSpPr txBox="1"/>
          <p:nvPr/>
        </p:nvSpPr>
        <p:spPr>
          <a:xfrm>
            <a:off x="1890775" y="2514600"/>
            <a:ext cx="24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p:cxnSp>
        <p:nvCxnSpPr>
          <p:cNvPr id="120" name="Straight Arrow Connector 119"/>
          <p:cNvCxnSpPr/>
          <p:nvPr/>
        </p:nvCxnSpPr>
        <p:spPr>
          <a:xfrm>
            <a:off x="2209800" y="2947058"/>
            <a:ext cx="379646" cy="3295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 flipV="1">
            <a:off x="2209800" y="2209800"/>
            <a:ext cx="379646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4" name="Oval 123"/>
          <p:cNvSpPr/>
          <p:nvPr/>
        </p:nvSpPr>
        <p:spPr>
          <a:xfrm>
            <a:off x="3429000" y="12192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TextBox 124"/>
          <p:cNvSpPr txBox="1"/>
          <p:nvPr/>
        </p:nvSpPr>
        <p:spPr>
          <a:xfrm>
            <a:off x="3507685" y="1307068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IAQ</a:t>
            </a:r>
            <a:endParaRPr lang="en-US" dirty="0"/>
          </a:p>
        </p:txBody>
      </p:sp>
      <p:sp>
        <p:nvSpPr>
          <p:cNvPr id="127" name="Oval 126"/>
          <p:cNvSpPr/>
          <p:nvPr/>
        </p:nvSpPr>
        <p:spPr>
          <a:xfrm>
            <a:off x="3429000" y="24384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TextBox 127"/>
          <p:cNvSpPr txBox="1"/>
          <p:nvPr/>
        </p:nvSpPr>
        <p:spPr>
          <a:xfrm>
            <a:off x="3507685" y="25262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IPB</a:t>
            </a:r>
            <a:endParaRPr lang="en-US" dirty="0"/>
          </a:p>
        </p:txBody>
      </p:sp>
      <p:cxnSp>
        <p:nvCxnSpPr>
          <p:cNvPr id="129" name="Straight Arrow Connector 128"/>
          <p:cNvCxnSpPr/>
          <p:nvPr/>
        </p:nvCxnSpPr>
        <p:spPr>
          <a:xfrm>
            <a:off x="2973154" y="2362200"/>
            <a:ext cx="379646" cy="3295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3049354" y="1447800"/>
            <a:ext cx="379646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rot="5400000" flipH="1" flipV="1">
            <a:off x="2546264" y="2698665"/>
            <a:ext cx="533400" cy="1287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2136740" y="1916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2974940" y="1219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21" name="Oval 120"/>
          <p:cNvSpPr/>
          <p:nvPr/>
        </p:nvSpPr>
        <p:spPr>
          <a:xfrm>
            <a:off x="4191000" y="609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TextBox 122"/>
          <p:cNvSpPr txBox="1"/>
          <p:nvPr/>
        </p:nvSpPr>
        <p:spPr>
          <a:xfrm>
            <a:off x="4191000" y="6974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IAQR</a:t>
            </a:r>
            <a:endParaRPr lang="en-US" dirty="0"/>
          </a:p>
        </p:txBody>
      </p:sp>
      <p:cxnSp>
        <p:nvCxnSpPr>
          <p:cNvPr id="126" name="Straight Arrow Connector 125"/>
          <p:cNvCxnSpPr/>
          <p:nvPr/>
        </p:nvCxnSpPr>
        <p:spPr>
          <a:xfrm flipV="1">
            <a:off x="3735154" y="838200"/>
            <a:ext cx="379646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3584540" y="6858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32" name="Oval 131"/>
          <p:cNvSpPr/>
          <p:nvPr/>
        </p:nvSpPr>
        <p:spPr>
          <a:xfrm>
            <a:off x="3429000" y="3810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TextBox 132"/>
          <p:cNvSpPr txBox="1"/>
          <p:nvPr/>
        </p:nvSpPr>
        <p:spPr>
          <a:xfrm>
            <a:off x="3505200" y="3897868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IPQ</a:t>
            </a:r>
            <a:endParaRPr lang="en-US" dirty="0"/>
          </a:p>
        </p:txBody>
      </p:sp>
      <p:cxnSp>
        <p:nvCxnSpPr>
          <p:cNvPr id="134" name="Straight Arrow Connector 133"/>
          <p:cNvCxnSpPr/>
          <p:nvPr/>
        </p:nvCxnSpPr>
        <p:spPr>
          <a:xfrm>
            <a:off x="3125554" y="3632858"/>
            <a:ext cx="379646" cy="3295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5" name="TextBox 134"/>
          <p:cNvSpPr txBox="1"/>
          <p:nvPr/>
        </p:nvSpPr>
        <p:spPr>
          <a:xfrm>
            <a:off x="2058970" y="3124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36" name="TextBox 135"/>
          <p:cNvSpPr txBox="1"/>
          <p:nvPr/>
        </p:nvSpPr>
        <p:spPr>
          <a:xfrm>
            <a:off x="2974940" y="37338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37" name="TextBox 136"/>
          <p:cNvSpPr txBox="1"/>
          <p:nvPr/>
        </p:nvSpPr>
        <p:spPr>
          <a:xfrm>
            <a:off x="3124200" y="2133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38" name="TextBox 137"/>
          <p:cNvSpPr txBox="1"/>
          <p:nvPr/>
        </p:nvSpPr>
        <p:spPr>
          <a:xfrm>
            <a:off x="2517740" y="2450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39" name="Freeform 138"/>
          <p:cNvSpPr/>
          <p:nvPr/>
        </p:nvSpPr>
        <p:spPr>
          <a:xfrm rot="10800000">
            <a:off x="4113446" y="381000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TextBox 139"/>
          <p:cNvSpPr txBox="1"/>
          <p:nvPr/>
        </p:nvSpPr>
        <p:spPr>
          <a:xfrm>
            <a:off x="4788741" y="4688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5" name="TextBox 144"/>
          <p:cNvSpPr txBox="1"/>
          <p:nvPr/>
        </p:nvSpPr>
        <p:spPr>
          <a:xfrm>
            <a:off x="5641940" y="1916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grpSp>
        <p:nvGrpSpPr>
          <p:cNvPr id="9" name="Group 7"/>
          <p:cNvGrpSpPr/>
          <p:nvPr/>
        </p:nvGrpSpPr>
        <p:grpSpPr>
          <a:xfrm>
            <a:off x="5940460" y="2678668"/>
            <a:ext cx="841340" cy="902732"/>
            <a:chOff x="1600200" y="1371600"/>
            <a:chExt cx="609600" cy="609600"/>
          </a:xfrm>
        </p:grpSpPr>
        <p:sp>
          <p:nvSpPr>
            <p:cNvPr id="148" name="Oval 147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50" name="Straight Arrow Connector 149"/>
          <p:cNvCxnSpPr/>
          <p:nvPr/>
        </p:nvCxnSpPr>
        <p:spPr>
          <a:xfrm rot="16200000" flipH="1">
            <a:off x="3422564" y="2127164"/>
            <a:ext cx="609600" cy="128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3736940" y="18288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53" name="Oval 152"/>
          <p:cNvSpPr/>
          <p:nvPr/>
        </p:nvSpPr>
        <p:spPr>
          <a:xfrm>
            <a:off x="4419600" y="3048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TextBox 153"/>
          <p:cNvSpPr txBox="1"/>
          <p:nvPr/>
        </p:nvSpPr>
        <p:spPr>
          <a:xfrm>
            <a:off x="4423574" y="313586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IAC</a:t>
            </a:r>
            <a:endParaRPr lang="en-US" dirty="0"/>
          </a:p>
        </p:txBody>
      </p:sp>
      <p:cxnSp>
        <p:nvCxnSpPr>
          <p:cNvPr id="155" name="Straight Arrow Connector 154"/>
          <p:cNvCxnSpPr>
            <a:stCxn id="127" idx="5"/>
          </p:cNvCxnSpPr>
          <p:nvPr/>
        </p:nvCxnSpPr>
        <p:spPr>
          <a:xfrm rot="16200000" flipH="1">
            <a:off x="3987426" y="2920626"/>
            <a:ext cx="394075" cy="4702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7" name="TextBox 156"/>
          <p:cNvSpPr txBox="1"/>
          <p:nvPr/>
        </p:nvSpPr>
        <p:spPr>
          <a:xfrm>
            <a:off x="4191000" y="2678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61" name="Oval 160"/>
          <p:cNvSpPr/>
          <p:nvPr/>
        </p:nvSpPr>
        <p:spPr>
          <a:xfrm>
            <a:off x="4401234" y="1828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TextBox 161"/>
          <p:cNvSpPr txBox="1"/>
          <p:nvPr/>
        </p:nvSpPr>
        <p:spPr>
          <a:xfrm>
            <a:off x="4401234" y="1916668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IPQR</a:t>
            </a:r>
            <a:endParaRPr lang="en-US" dirty="0"/>
          </a:p>
        </p:txBody>
      </p:sp>
      <p:cxnSp>
        <p:nvCxnSpPr>
          <p:cNvPr id="163" name="Straight Arrow Connector 162"/>
          <p:cNvCxnSpPr>
            <a:stCxn id="127" idx="7"/>
          </p:cNvCxnSpPr>
          <p:nvPr/>
        </p:nvCxnSpPr>
        <p:spPr>
          <a:xfrm rot="5400000" flipH="1" flipV="1">
            <a:off x="4100156" y="2135172"/>
            <a:ext cx="241672" cy="5433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5" name="TextBox 164"/>
          <p:cNvSpPr txBox="1"/>
          <p:nvPr/>
        </p:nvSpPr>
        <p:spPr>
          <a:xfrm>
            <a:off x="4038600" y="2057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68" name="Oval 167"/>
          <p:cNvSpPr/>
          <p:nvPr/>
        </p:nvSpPr>
        <p:spPr>
          <a:xfrm>
            <a:off x="4724400" y="38862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TextBox 168"/>
          <p:cNvSpPr txBox="1"/>
          <p:nvPr/>
        </p:nvSpPr>
        <p:spPr>
          <a:xfrm>
            <a:off x="4728374" y="397406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IAR</a:t>
            </a:r>
            <a:endParaRPr lang="en-US" dirty="0"/>
          </a:p>
        </p:txBody>
      </p:sp>
      <p:cxnSp>
        <p:nvCxnSpPr>
          <p:cNvPr id="170" name="Straight Arrow Connector 169"/>
          <p:cNvCxnSpPr/>
          <p:nvPr/>
        </p:nvCxnSpPr>
        <p:spPr>
          <a:xfrm>
            <a:off x="4113914" y="4267200"/>
            <a:ext cx="53428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3" name="TextBox 172"/>
          <p:cNvSpPr txBox="1"/>
          <p:nvPr/>
        </p:nvSpPr>
        <p:spPr>
          <a:xfrm>
            <a:off x="4041740" y="38978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74" name="Freeform 173"/>
          <p:cNvSpPr/>
          <p:nvPr/>
        </p:nvSpPr>
        <p:spPr>
          <a:xfrm rot="11134020">
            <a:off x="3351446" y="3452201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TextBox 174"/>
          <p:cNvSpPr txBox="1"/>
          <p:nvPr/>
        </p:nvSpPr>
        <p:spPr>
          <a:xfrm>
            <a:off x="3355940" y="31358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83" name="TextBox 182"/>
          <p:cNvSpPr txBox="1"/>
          <p:nvPr/>
        </p:nvSpPr>
        <p:spPr>
          <a:xfrm>
            <a:off x="5108540" y="1600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184" name="Straight Arrow Connector 183"/>
          <p:cNvCxnSpPr/>
          <p:nvPr/>
        </p:nvCxnSpPr>
        <p:spPr>
          <a:xfrm>
            <a:off x="1143000" y="2741612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6" name="TextBox 185"/>
          <p:cNvSpPr txBox="1"/>
          <p:nvPr/>
        </p:nvSpPr>
        <p:spPr>
          <a:xfrm>
            <a:off x="3276600" y="6858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88" name="Freeform 187"/>
          <p:cNvSpPr/>
          <p:nvPr/>
        </p:nvSpPr>
        <p:spPr>
          <a:xfrm>
            <a:off x="5025846" y="1800551"/>
            <a:ext cx="366655" cy="2152582"/>
          </a:xfrm>
          <a:custGeom>
            <a:avLst/>
            <a:gdLst>
              <a:gd name="connsiteX0" fmla="*/ 0 w 366655"/>
              <a:gd name="connsiteY0" fmla="*/ 292179 h 2152582"/>
              <a:gd name="connsiteX1" fmla="*/ 321941 w 366655"/>
              <a:gd name="connsiteY1" fmla="*/ 310067 h 2152582"/>
              <a:gd name="connsiteX2" fmla="*/ 268284 w 366655"/>
              <a:gd name="connsiteY2" fmla="*/ 2152582 h 2152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6655" h="2152582">
                <a:moveTo>
                  <a:pt x="0" y="292179"/>
                </a:moveTo>
                <a:cubicBezTo>
                  <a:pt x="138613" y="146089"/>
                  <a:pt x="277227" y="0"/>
                  <a:pt x="321941" y="310067"/>
                </a:cubicBezTo>
                <a:cubicBezTo>
                  <a:pt x="366655" y="620134"/>
                  <a:pt x="268284" y="2152582"/>
                  <a:pt x="268284" y="2152582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0" name="Straight Arrow Connector 199"/>
          <p:cNvCxnSpPr/>
          <p:nvPr/>
        </p:nvCxnSpPr>
        <p:spPr>
          <a:xfrm>
            <a:off x="5104514" y="3429000"/>
            <a:ext cx="83908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1" name="TextBox 200"/>
          <p:cNvSpPr txBox="1"/>
          <p:nvPr/>
        </p:nvSpPr>
        <p:spPr>
          <a:xfrm>
            <a:off x="4953000" y="30480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207" name="TextBox 206"/>
          <p:cNvSpPr txBox="1"/>
          <p:nvPr/>
        </p:nvSpPr>
        <p:spPr>
          <a:xfrm>
            <a:off x="6520028" y="395313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147" name="Freeform 146"/>
          <p:cNvSpPr/>
          <p:nvPr/>
        </p:nvSpPr>
        <p:spPr>
          <a:xfrm>
            <a:off x="5347787" y="3667141"/>
            <a:ext cx="1216219" cy="703613"/>
          </a:xfrm>
          <a:custGeom>
            <a:avLst/>
            <a:gdLst>
              <a:gd name="connsiteX0" fmla="*/ 0 w 1216219"/>
              <a:gd name="connsiteY0" fmla="*/ 572431 h 703613"/>
              <a:gd name="connsiteX1" fmla="*/ 1019478 w 1216219"/>
              <a:gd name="connsiteY1" fmla="*/ 608208 h 703613"/>
              <a:gd name="connsiteX2" fmla="*/ 1180448 w 1216219"/>
              <a:gd name="connsiteY2" fmla="*/ 0 h 703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6219" h="703613">
                <a:moveTo>
                  <a:pt x="0" y="572431"/>
                </a:moveTo>
                <a:cubicBezTo>
                  <a:pt x="411368" y="638022"/>
                  <a:pt x="822737" y="703613"/>
                  <a:pt x="1019478" y="608208"/>
                </a:cubicBezTo>
                <a:cubicBezTo>
                  <a:pt x="1216219" y="512803"/>
                  <a:pt x="1180448" y="0"/>
                  <a:pt x="1180448" y="0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Freeform 150"/>
          <p:cNvSpPr/>
          <p:nvPr/>
        </p:nvSpPr>
        <p:spPr>
          <a:xfrm>
            <a:off x="5025846" y="2271838"/>
            <a:ext cx="1234105" cy="375659"/>
          </a:xfrm>
          <a:custGeom>
            <a:avLst/>
            <a:gdLst>
              <a:gd name="connsiteX0" fmla="*/ 0 w 1234105"/>
              <a:gd name="connsiteY0" fmla="*/ 0 h 375659"/>
              <a:gd name="connsiteX1" fmla="*/ 840622 w 1234105"/>
              <a:gd name="connsiteY1" fmla="*/ 89443 h 375659"/>
              <a:gd name="connsiteX2" fmla="*/ 1234105 w 1234105"/>
              <a:gd name="connsiteY2" fmla="*/ 375659 h 375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34105" h="375659">
                <a:moveTo>
                  <a:pt x="0" y="0"/>
                </a:moveTo>
                <a:cubicBezTo>
                  <a:pt x="317469" y="13416"/>
                  <a:pt x="634938" y="26833"/>
                  <a:pt x="840622" y="89443"/>
                </a:cubicBezTo>
                <a:cubicBezTo>
                  <a:pt x="1046306" y="152053"/>
                  <a:pt x="1234105" y="375659"/>
                  <a:pt x="1234105" y="375659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Freeform 155"/>
          <p:cNvSpPr/>
          <p:nvPr/>
        </p:nvSpPr>
        <p:spPr>
          <a:xfrm>
            <a:off x="4775448" y="1019644"/>
            <a:ext cx="1949528" cy="1663630"/>
          </a:xfrm>
          <a:custGeom>
            <a:avLst/>
            <a:gdLst>
              <a:gd name="connsiteX0" fmla="*/ 0 w 1949528"/>
              <a:gd name="connsiteY0" fmla="*/ 0 h 1663630"/>
              <a:gd name="connsiteX1" fmla="*/ 1645473 w 1949528"/>
              <a:gd name="connsiteY1" fmla="*/ 751317 h 1663630"/>
              <a:gd name="connsiteX2" fmla="*/ 1824329 w 1949528"/>
              <a:gd name="connsiteY2" fmla="*/ 1663630 h 1663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49528" h="1663630">
                <a:moveTo>
                  <a:pt x="0" y="0"/>
                </a:moveTo>
                <a:cubicBezTo>
                  <a:pt x="670709" y="237022"/>
                  <a:pt x="1341418" y="474045"/>
                  <a:pt x="1645473" y="751317"/>
                </a:cubicBezTo>
                <a:cubicBezTo>
                  <a:pt x="1949528" y="1028589"/>
                  <a:pt x="1824329" y="1663630"/>
                  <a:pt x="1824329" y="1663630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TextBox 157"/>
          <p:cNvSpPr txBox="1"/>
          <p:nvPr/>
        </p:nvSpPr>
        <p:spPr>
          <a:xfrm>
            <a:off x="5794339" y="1066800"/>
            <a:ext cx="465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438650" y="2189202"/>
            <a:ext cx="609600" cy="609600"/>
            <a:chOff x="1600200" y="1371600"/>
            <a:chExt cx="609600" cy="609600"/>
          </a:xfrm>
        </p:grpSpPr>
        <p:sp>
          <p:nvSpPr>
            <p:cNvPr id="8" name="Oval 7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Oval 10"/>
          <p:cNvSpPr/>
          <p:nvPr/>
        </p:nvSpPr>
        <p:spPr>
          <a:xfrm>
            <a:off x="1828800" y="211300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295400" y="249241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1906354" y="3408402"/>
            <a:ext cx="609600" cy="609600"/>
            <a:chOff x="1600200" y="1371600"/>
            <a:chExt cx="609600" cy="609600"/>
          </a:xfrm>
        </p:grpSpPr>
        <p:sp>
          <p:nvSpPr>
            <p:cNvPr id="24" name="Oval 2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3048000" y="33322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cxnSp>
        <p:nvCxnSpPr>
          <p:cNvPr id="33" name="Straight Arrow Connector 32"/>
          <p:cNvCxnSpPr/>
          <p:nvPr/>
        </p:nvCxnSpPr>
        <p:spPr>
          <a:xfrm rot="5400000">
            <a:off x="3280967" y="2033789"/>
            <a:ext cx="697470" cy="22274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Freeform 38"/>
          <p:cNvSpPr/>
          <p:nvPr/>
        </p:nvSpPr>
        <p:spPr>
          <a:xfrm>
            <a:off x="1828800" y="39418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 rot="10800000">
            <a:off x="4362451" y="18082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2164815" y="45074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4495800" y="13510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43175" y="2189202"/>
            <a:ext cx="24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577621" y="2277070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058754" y="3496270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F2</a:t>
            </a:r>
            <a:endParaRPr lang="en-US" dirty="0"/>
          </a:p>
        </p:txBody>
      </p:sp>
      <p:sp>
        <p:nvSpPr>
          <p:cNvPr id="55" name="Oval 54"/>
          <p:cNvSpPr/>
          <p:nvPr/>
        </p:nvSpPr>
        <p:spPr>
          <a:xfrm>
            <a:off x="6248400" y="340840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2438400" y="2490826"/>
            <a:ext cx="2000250" cy="3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55" idx="2"/>
          </p:cNvCxnSpPr>
          <p:nvPr/>
        </p:nvCxnSpPr>
        <p:spPr>
          <a:xfrm rot="10800000">
            <a:off x="4958976" y="2709528"/>
            <a:ext cx="1289424" cy="10036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1" idx="5"/>
          </p:cNvCxnSpPr>
          <p:nvPr/>
        </p:nvCxnSpPr>
        <p:spPr>
          <a:xfrm rot="16200000" flipH="1">
            <a:off x="3644526" y="1337928"/>
            <a:ext cx="1308474" cy="38992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4194140" y="3408402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5638800" y="261413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3200400" y="19722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71" name="Straight Arrow Connector 70"/>
          <p:cNvCxnSpPr>
            <a:endCxn id="11" idx="4"/>
          </p:cNvCxnSpPr>
          <p:nvPr/>
        </p:nvCxnSpPr>
        <p:spPr>
          <a:xfrm rot="16200000" flipV="1">
            <a:off x="1829477" y="3026725"/>
            <a:ext cx="685800" cy="7755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1828800" y="28866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6392694" y="3505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381000" y="304800"/>
            <a:ext cx="1099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NFA to 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1828800" y="211300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295400" y="249241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048000" y="33322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cxnSp>
        <p:nvCxnSpPr>
          <p:cNvPr id="33" name="Straight Arrow Connector 32"/>
          <p:cNvCxnSpPr/>
          <p:nvPr/>
        </p:nvCxnSpPr>
        <p:spPr>
          <a:xfrm rot="5400000">
            <a:off x="3280967" y="2033789"/>
            <a:ext cx="697470" cy="22274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Freeform 38"/>
          <p:cNvSpPr/>
          <p:nvPr/>
        </p:nvSpPr>
        <p:spPr>
          <a:xfrm>
            <a:off x="1828800" y="39418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 rot="10800000">
            <a:off x="4362451" y="18082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2164815" y="45074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4495800" y="13510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43175" y="2189202"/>
            <a:ext cx="24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577621" y="2277070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058754" y="3496270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F2</a:t>
            </a:r>
            <a:endParaRPr lang="en-US" dirty="0"/>
          </a:p>
        </p:txBody>
      </p:sp>
      <p:sp>
        <p:nvSpPr>
          <p:cNvPr id="55" name="Oval 54"/>
          <p:cNvSpPr/>
          <p:nvPr/>
        </p:nvSpPr>
        <p:spPr>
          <a:xfrm>
            <a:off x="6248400" y="340840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2438400" y="2490826"/>
            <a:ext cx="2000250" cy="3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55" idx="2"/>
          </p:cNvCxnSpPr>
          <p:nvPr/>
        </p:nvCxnSpPr>
        <p:spPr>
          <a:xfrm rot="10800000">
            <a:off x="4958976" y="2709528"/>
            <a:ext cx="1289424" cy="10036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1" idx="5"/>
          </p:cNvCxnSpPr>
          <p:nvPr/>
        </p:nvCxnSpPr>
        <p:spPr>
          <a:xfrm rot="16200000" flipH="1">
            <a:off x="3644526" y="1337928"/>
            <a:ext cx="1308474" cy="38992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4194140" y="3408402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5638800" y="261413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3200400" y="19722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71" name="Straight Arrow Connector 70"/>
          <p:cNvCxnSpPr>
            <a:endCxn id="11" idx="4"/>
          </p:cNvCxnSpPr>
          <p:nvPr/>
        </p:nvCxnSpPr>
        <p:spPr>
          <a:xfrm rot="16200000" flipV="1">
            <a:off x="1829477" y="3026725"/>
            <a:ext cx="685800" cy="7755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1828800" y="28866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685800" y="2209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>
            <a:endCxn id="28" idx="2"/>
          </p:cNvCxnSpPr>
          <p:nvPr/>
        </p:nvCxnSpPr>
        <p:spPr>
          <a:xfrm>
            <a:off x="228600" y="2514600"/>
            <a:ext cx="457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2" name="Group 6"/>
          <p:cNvGrpSpPr/>
          <p:nvPr/>
        </p:nvGrpSpPr>
        <p:grpSpPr>
          <a:xfrm>
            <a:off x="7010400" y="1905000"/>
            <a:ext cx="609600" cy="609600"/>
            <a:chOff x="1600200" y="1371600"/>
            <a:chExt cx="609600" cy="609600"/>
          </a:xfrm>
        </p:grpSpPr>
        <p:sp>
          <p:nvSpPr>
            <p:cNvPr id="34" name="Oval 3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7149371" y="1992868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1905000" y="3429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95800" y="2133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6392694" y="3505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5" name="Freeform 44"/>
          <p:cNvSpPr/>
          <p:nvPr/>
        </p:nvSpPr>
        <p:spPr>
          <a:xfrm>
            <a:off x="5115274" y="2271838"/>
            <a:ext cx="1860100" cy="107331"/>
          </a:xfrm>
          <a:custGeom>
            <a:avLst/>
            <a:gdLst>
              <a:gd name="connsiteX0" fmla="*/ 0 w 1860100"/>
              <a:gd name="connsiteY0" fmla="*/ 107331 h 107331"/>
              <a:gd name="connsiteX1" fmla="*/ 1860100 w 1860100"/>
              <a:gd name="connsiteY1" fmla="*/ 0 h 107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60100" h="107331">
                <a:moveTo>
                  <a:pt x="0" y="107331"/>
                </a:moveTo>
                <a:lnTo>
                  <a:pt x="1860100" y="0"/>
                </a:ln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/>
          <p:cNvSpPr/>
          <p:nvPr/>
        </p:nvSpPr>
        <p:spPr>
          <a:xfrm>
            <a:off x="2503980" y="2611720"/>
            <a:ext cx="5204703" cy="1931956"/>
          </a:xfrm>
          <a:custGeom>
            <a:avLst/>
            <a:gdLst>
              <a:gd name="connsiteX0" fmla="*/ 0 w 5204703"/>
              <a:gd name="connsiteY0" fmla="*/ 1126974 h 1931956"/>
              <a:gd name="connsiteX1" fmla="*/ 2700722 w 5204703"/>
              <a:gd name="connsiteY1" fmla="*/ 1824626 h 1931956"/>
              <a:gd name="connsiteX2" fmla="*/ 4829106 w 5204703"/>
              <a:gd name="connsiteY2" fmla="*/ 1627852 h 1931956"/>
              <a:gd name="connsiteX3" fmla="*/ 4954305 w 5204703"/>
              <a:gd name="connsiteY3" fmla="*/ 0 h 193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04703" h="1931956">
                <a:moveTo>
                  <a:pt x="0" y="1126974"/>
                </a:moveTo>
                <a:cubicBezTo>
                  <a:pt x="947935" y="1434060"/>
                  <a:pt x="1895871" y="1741146"/>
                  <a:pt x="2700722" y="1824626"/>
                </a:cubicBezTo>
                <a:cubicBezTo>
                  <a:pt x="3505573" y="1908106"/>
                  <a:pt x="4453509" y="1931956"/>
                  <a:pt x="4829106" y="1627852"/>
                </a:cubicBezTo>
                <a:cubicBezTo>
                  <a:pt x="5204703" y="1323748"/>
                  <a:pt x="4954305" y="0"/>
                  <a:pt x="4954305" y="0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5720281" y="1905000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7549081" y="2983468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1295400" y="1981200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1828800" y="211300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295400" y="2492414"/>
            <a:ext cx="533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048000" y="33322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cxnSp>
        <p:nvCxnSpPr>
          <p:cNvPr id="33" name="Straight Arrow Connector 32"/>
          <p:cNvCxnSpPr/>
          <p:nvPr/>
        </p:nvCxnSpPr>
        <p:spPr>
          <a:xfrm rot="5400000">
            <a:off x="3280967" y="2033789"/>
            <a:ext cx="697470" cy="22274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Freeform 38"/>
          <p:cNvSpPr/>
          <p:nvPr/>
        </p:nvSpPr>
        <p:spPr>
          <a:xfrm>
            <a:off x="1828800" y="39418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 rot="10800000">
            <a:off x="4362451" y="1808202"/>
            <a:ext cx="763354" cy="357798"/>
          </a:xfrm>
          <a:custGeom>
            <a:avLst/>
            <a:gdLst>
              <a:gd name="connsiteX0" fmla="*/ 1522110 w 1753954"/>
              <a:gd name="connsiteY0" fmla="*/ 0 h 357798"/>
              <a:gd name="connsiteX1" fmla="*/ 1537230 w 1753954"/>
              <a:gd name="connsiteY1" fmla="*/ 287246 h 357798"/>
              <a:gd name="connsiteX2" fmla="*/ 221764 w 1753954"/>
              <a:gd name="connsiteY2" fmla="*/ 317483 h 357798"/>
              <a:gd name="connsiteX3" fmla="*/ 206644 w 1753954"/>
              <a:gd name="connsiteY3" fmla="*/ 45355 h 357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53954" h="357798">
                <a:moveTo>
                  <a:pt x="1522110" y="0"/>
                </a:moveTo>
                <a:cubicBezTo>
                  <a:pt x="1638032" y="117166"/>
                  <a:pt x="1753954" y="234332"/>
                  <a:pt x="1537230" y="287246"/>
                </a:cubicBezTo>
                <a:cubicBezTo>
                  <a:pt x="1320506" y="340160"/>
                  <a:pt x="443528" y="357798"/>
                  <a:pt x="221764" y="317483"/>
                </a:cubicBezTo>
                <a:cubicBezTo>
                  <a:pt x="0" y="277168"/>
                  <a:pt x="206644" y="45355"/>
                  <a:pt x="206644" y="45355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2164815" y="45074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4495800" y="1351002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43175" y="2189202"/>
            <a:ext cx="2428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577621" y="2277070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058754" y="3496270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F2</a:t>
            </a:r>
            <a:endParaRPr lang="en-US" dirty="0"/>
          </a:p>
        </p:txBody>
      </p:sp>
      <p:sp>
        <p:nvSpPr>
          <p:cNvPr id="55" name="Oval 54"/>
          <p:cNvSpPr/>
          <p:nvPr/>
        </p:nvSpPr>
        <p:spPr>
          <a:xfrm>
            <a:off x="6248400" y="3408402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2438400" y="2490826"/>
            <a:ext cx="2000250" cy="31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55" idx="2"/>
          </p:cNvCxnSpPr>
          <p:nvPr/>
        </p:nvCxnSpPr>
        <p:spPr>
          <a:xfrm rot="10800000">
            <a:off x="4958976" y="2709528"/>
            <a:ext cx="1289424" cy="10036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11" idx="5"/>
          </p:cNvCxnSpPr>
          <p:nvPr/>
        </p:nvCxnSpPr>
        <p:spPr>
          <a:xfrm rot="16200000" flipH="1">
            <a:off x="3644526" y="1337928"/>
            <a:ext cx="1308474" cy="389927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4194140" y="3408402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5638800" y="261413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3200400" y="19722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71" name="Straight Arrow Connector 70"/>
          <p:cNvCxnSpPr>
            <a:endCxn id="11" idx="4"/>
          </p:cNvCxnSpPr>
          <p:nvPr/>
        </p:nvCxnSpPr>
        <p:spPr>
          <a:xfrm rot="16200000" flipV="1">
            <a:off x="1829477" y="3026725"/>
            <a:ext cx="685800" cy="7755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1828800" y="288667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685800" y="2209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>
            <a:endCxn id="28" idx="2"/>
          </p:cNvCxnSpPr>
          <p:nvPr/>
        </p:nvCxnSpPr>
        <p:spPr>
          <a:xfrm>
            <a:off x="228600" y="2514600"/>
            <a:ext cx="457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" name="Group 6"/>
          <p:cNvGrpSpPr/>
          <p:nvPr/>
        </p:nvGrpSpPr>
        <p:grpSpPr>
          <a:xfrm>
            <a:off x="7010400" y="1905000"/>
            <a:ext cx="609600" cy="609600"/>
            <a:chOff x="1600200" y="1371600"/>
            <a:chExt cx="609600" cy="609600"/>
          </a:xfrm>
        </p:grpSpPr>
        <p:sp>
          <p:nvSpPr>
            <p:cNvPr id="34" name="Oval 33"/>
            <p:cNvSpPr/>
            <p:nvPr/>
          </p:nvSpPr>
          <p:spPr>
            <a:xfrm>
              <a:off x="1600200" y="1371600"/>
              <a:ext cx="609600" cy="6096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76400" y="1447800"/>
              <a:ext cx="457200" cy="4572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7149371" y="1992868"/>
            <a:ext cx="407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F1</a:t>
            </a:r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1905000" y="3429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495800" y="2133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6392694" y="3505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5" name="Freeform 44"/>
          <p:cNvSpPr/>
          <p:nvPr/>
        </p:nvSpPr>
        <p:spPr>
          <a:xfrm>
            <a:off x="5115274" y="2271838"/>
            <a:ext cx="1860100" cy="107331"/>
          </a:xfrm>
          <a:custGeom>
            <a:avLst/>
            <a:gdLst>
              <a:gd name="connsiteX0" fmla="*/ 0 w 1860100"/>
              <a:gd name="connsiteY0" fmla="*/ 107331 h 107331"/>
              <a:gd name="connsiteX1" fmla="*/ 1860100 w 1860100"/>
              <a:gd name="connsiteY1" fmla="*/ 0 h 107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860100" h="107331">
                <a:moveTo>
                  <a:pt x="0" y="107331"/>
                </a:moveTo>
                <a:lnTo>
                  <a:pt x="1860100" y="0"/>
                </a:ln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/>
          <p:cNvSpPr/>
          <p:nvPr/>
        </p:nvSpPr>
        <p:spPr>
          <a:xfrm>
            <a:off x="2503980" y="2611720"/>
            <a:ext cx="5204703" cy="1931956"/>
          </a:xfrm>
          <a:custGeom>
            <a:avLst/>
            <a:gdLst>
              <a:gd name="connsiteX0" fmla="*/ 0 w 5204703"/>
              <a:gd name="connsiteY0" fmla="*/ 1126974 h 1931956"/>
              <a:gd name="connsiteX1" fmla="*/ 2700722 w 5204703"/>
              <a:gd name="connsiteY1" fmla="*/ 1824626 h 1931956"/>
              <a:gd name="connsiteX2" fmla="*/ 4829106 w 5204703"/>
              <a:gd name="connsiteY2" fmla="*/ 1627852 h 1931956"/>
              <a:gd name="connsiteX3" fmla="*/ 4954305 w 5204703"/>
              <a:gd name="connsiteY3" fmla="*/ 0 h 193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04703" h="1931956">
                <a:moveTo>
                  <a:pt x="0" y="1126974"/>
                </a:moveTo>
                <a:cubicBezTo>
                  <a:pt x="947935" y="1434060"/>
                  <a:pt x="1895871" y="1741146"/>
                  <a:pt x="2700722" y="1824626"/>
                </a:cubicBezTo>
                <a:cubicBezTo>
                  <a:pt x="3505573" y="1908106"/>
                  <a:pt x="4453509" y="1931956"/>
                  <a:pt x="4829106" y="1627852"/>
                </a:cubicBezTo>
                <a:cubicBezTo>
                  <a:pt x="5204703" y="1323748"/>
                  <a:pt x="4954305" y="0"/>
                  <a:pt x="4954305" y="0"/>
                </a:cubicBezTo>
              </a:path>
            </a:pathLst>
          </a:custGeom>
          <a:ln>
            <a:solidFill>
              <a:schemeClr val="tx1"/>
            </a:solidFill>
            <a:tailEnd type="stealt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5720281" y="1905000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7549081" y="2983468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1295400" y="1981200"/>
            <a:ext cx="299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1086</Words>
  <Application>Microsoft Macintosh PowerPoint</Application>
  <PresentationFormat>On-screen Show (4:3)</PresentationFormat>
  <Paragraphs>623</Paragraphs>
  <Slides>28</Slides>
  <Notes>5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Company>University of Utah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Ganesh Gopalakrishnan</dc:creator>
  <cp:lastModifiedBy>Ganesh Gopalakrishnan</cp:lastModifiedBy>
  <cp:revision>16</cp:revision>
  <dcterms:created xsi:type="dcterms:W3CDTF">2010-09-18T15:59:38Z</dcterms:created>
  <dcterms:modified xsi:type="dcterms:W3CDTF">2010-09-18T21:24:55Z</dcterms:modified>
</cp:coreProperties>
</file>